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1" r:id="rId3"/>
  </p:sldMasterIdLst>
  <p:notesMasterIdLst>
    <p:notesMasterId r:id="rId24"/>
  </p:notesMasterIdLst>
  <p:handoutMasterIdLst>
    <p:handoutMasterId r:id="rId25"/>
  </p:handoutMasterIdLst>
  <p:sldIdLst>
    <p:sldId id="314" r:id="rId4"/>
    <p:sldId id="335" r:id="rId5"/>
    <p:sldId id="334" r:id="rId6"/>
    <p:sldId id="340" r:id="rId7"/>
    <p:sldId id="329" r:id="rId8"/>
    <p:sldId id="341" r:id="rId9"/>
    <p:sldId id="344" r:id="rId10"/>
    <p:sldId id="339" r:id="rId11"/>
    <p:sldId id="265" r:id="rId12"/>
    <p:sldId id="267" r:id="rId13"/>
    <p:sldId id="268" r:id="rId14"/>
    <p:sldId id="330" r:id="rId15"/>
    <p:sldId id="309" r:id="rId16"/>
    <p:sldId id="342" r:id="rId17"/>
    <p:sldId id="343" r:id="rId18"/>
    <p:sldId id="331" r:id="rId19"/>
    <p:sldId id="338" r:id="rId20"/>
    <p:sldId id="332" r:id="rId21"/>
    <p:sldId id="337" r:id="rId22"/>
    <p:sldId id="333" r:id="rId23"/>
  </p:sldIdLst>
  <p:sldSz cx="6719888" cy="5040313"/>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8" userDrawn="1">
          <p15:clr>
            <a:srgbClr val="A4A3A4"/>
          </p15:clr>
        </p15:guide>
        <p15:guide id="2" pos="2117"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AB1E"/>
    <a:srgbClr val="E84F0F"/>
    <a:srgbClr val="CBC34C"/>
    <a:srgbClr val="0097AE"/>
    <a:srgbClr val="97B7F0"/>
    <a:srgbClr val="C7E8F7"/>
    <a:srgbClr val="EBC6C0"/>
    <a:srgbClr val="CFA0CC"/>
    <a:srgbClr val="0169DC"/>
    <a:srgbClr val="C59E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9" autoAdjust="0"/>
    <p:restoredTop sz="75599" autoAdjust="0"/>
  </p:normalViewPr>
  <p:slideViewPr>
    <p:cSldViewPr snapToGrid="0">
      <p:cViewPr varScale="1">
        <p:scale>
          <a:sx n="124" d="100"/>
          <a:sy n="124" d="100"/>
        </p:scale>
        <p:origin x="2200" y="184"/>
      </p:cViewPr>
      <p:guideLst>
        <p:guide orient="horz" pos="1588"/>
        <p:guide pos="2117"/>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70" d="100"/>
          <a:sy n="70" d="100"/>
        </p:scale>
        <p:origin x="4068" y="324"/>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CCEA0FA2-DD7C-42FB-8276-23B549651F5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06BC387-C307-402F-8626-56BADAC2815E}">
      <dgm:prSet/>
      <dgm:spPr/>
      <dgm:t>
        <a:bodyPr/>
        <a:lstStyle/>
        <a:p>
          <a:r>
            <a:rPr lang="de-AT" dirty="0"/>
            <a:t>Mit </a:t>
          </a:r>
          <a:r>
            <a:rPr lang="de-AT" b="1" dirty="0"/>
            <a:t>35 Euro </a:t>
          </a:r>
          <a:r>
            <a:rPr lang="de-AT" dirty="0"/>
            <a:t>statten Sie eine Familie mit grundlegendem Anbau-Werkzeug aus.</a:t>
          </a:r>
          <a:endParaRPr lang="en-US" dirty="0"/>
        </a:p>
      </dgm:t>
    </dgm:pt>
    <dgm:pt modelId="{4A536A41-B1AF-4552-BDB9-2F8EA750E6E1}" type="parTrans" cxnId="{BF991543-E099-49C0-B685-546444EDE117}">
      <dgm:prSet/>
      <dgm:spPr/>
      <dgm:t>
        <a:bodyPr/>
        <a:lstStyle/>
        <a:p>
          <a:endParaRPr lang="en-US"/>
        </a:p>
      </dgm:t>
    </dgm:pt>
    <dgm:pt modelId="{ED61DC57-7A28-46F0-AC77-CFD816C48DA6}" type="sibTrans" cxnId="{BF991543-E099-49C0-B685-546444EDE117}">
      <dgm:prSet/>
      <dgm:spPr/>
      <dgm:t>
        <a:bodyPr/>
        <a:lstStyle/>
        <a:p>
          <a:endParaRPr lang="en-US"/>
        </a:p>
      </dgm:t>
    </dgm:pt>
    <dgm:pt modelId="{9ABBB5CA-9F52-4F6B-A0FC-625E4DE158D2}">
      <dgm:prSet/>
      <dgm:spPr/>
      <dgm:t>
        <a:bodyPr/>
        <a:lstStyle/>
        <a:p>
          <a:r>
            <a:rPr lang="de-AT" dirty="0"/>
            <a:t>Mit </a:t>
          </a:r>
          <a:r>
            <a:rPr lang="de-AT" b="1" dirty="0"/>
            <a:t>60 Euro </a:t>
          </a:r>
          <a:r>
            <a:rPr lang="de-AT" dirty="0"/>
            <a:t>finanzieren Sie Saatgut und Setzlinge </a:t>
          </a:r>
          <a:r>
            <a:rPr lang="de-AT" dirty="0" err="1"/>
            <a:t>für</a:t>
          </a:r>
          <a:r>
            <a:rPr lang="de-AT" dirty="0"/>
            <a:t> eine Familie.</a:t>
          </a:r>
          <a:endParaRPr lang="en-US" dirty="0"/>
        </a:p>
      </dgm:t>
    </dgm:pt>
    <dgm:pt modelId="{848189C3-F064-408D-8029-C545F9059A75}" type="parTrans" cxnId="{D5C04410-1FCB-41EE-A2CE-1A337EB5CDFF}">
      <dgm:prSet/>
      <dgm:spPr/>
      <dgm:t>
        <a:bodyPr/>
        <a:lstStyle/>
        <a:p>
          <a:endParaRPr lang="en-US"/>
        </a:p>
      </dgm:t>
    </dgm:pt>
    <dgm:pt modelId="{4C9174D8-EA92-494F-B9F0-243541D9A284}" type="sibTrans" cxnId="{D5C04410-1FCB-41EE-A2CE-1A337EB5CDFF}">
      <dgm:prSet/>
      <dgm:spPr/>
      <dgm:t>
        <a:bodyPr/>
        <a:lstStyle/>
        <a:p>
          <a:endParaRPr lang="en-US"/>
        </a:p>
      </dgm:t>
    </dgm:pt>
    <dgm:pt modelId="{9A426A94-3690-4464-84F8-D21207F3A565}">
      <dgm:prSet/>
      <dgm:spPr/>
      <dgm:t>
        <a:bodyPr/>
        <a:lstStyle/>
        <a:p>
          <a:r>
            <a:rPr lang="de-AT" b="1"/>
            <a:t>250 Euro </a:t>
          </a:r>
          <a:r>
            <a:rPr lang="de-AT"/>
            <a:t>ermöglichen die Teilnahme an einem Landwirtschaftskurs (1 Woche mit Verpflegung).</a:t>
          </a:r>
          <a:endParaRPr lang="en-US"/>
        </a:p>
      </dgm:t>
    </dgm:pt>
    <dgm:pt modelId="{7AD803BC-FB7E-4185-9E08-0F7F3EA9C4E7}" type="parTrans" cxnId="{D77F233F-581F-4FD6-825D-2137CFCED8D2}">
      <dgm:prSet/>
      <dgm:spPr/>
      <dgm:t>
        <a:bodyPr/>
        <a:lstStyle/>
        <a:p>
          <a:endParaRPr lang="en-US"/>
        </a:p>
      </dgm:t>
    </dgm:pt>
    <dgm:pt modelId="{980ECA40-76E3-45E4-AEB9-BDCA87DBACD8}" type="sibTrans" cxnId="{D77F233F-581F-4FD6-825D-2137CFCED8D2}">
      <dgm:prSet/>
      <dgm:spPr/>
      <dgm:t>
        <a:bodyPr/>
        <a:lstStyle/>
        <a:p>
          <a:endParaRPr lang="en-US"/>
        </a:p>
      </dgm:t>
    </dgm:pt>
    <dgm:pt modelId="{EE00FD50-7B24-42A1-AF46-8C9CD29F2898}" type="pres">
      <dgm:prSet presAssocID="{CCEA0FA2-DD7C-42FB-8276-23B549651F50}" presName="root" presStyleCnt="0">
        <dgm:presLayoutVars>
          <dgm:dir/>
          <dgm:resizeHandles val="exact"/>
        </dgm:presLayoutVars>
      </dgm:prSet>
      <dgm:spPr/>
    </dgm:pt>
    <dgm:pt modelId="{7E486A9C-AAEF-44F2-AC90-F7290DE84FE5}" type="pres">
      <dgm:prSet presAssocID="{606BC387-C307-402F-8626-56BADAC2815E}" presName="compNode" presStyleCnt="0"/>
      <dgm:spPr/>
    </dgm:pt>
    <dgm:pt modelId="{84A2D01B-DA7B-442C-9EA2-F7ECDBD430F5}" type="pres">
      <dgm:prSet presAssocID="{606BC387-C307-402F-8626-56BADAC2815E}" presName="bgRect" presStyleLbl="bgShp" presStyleIdx="0" presStyleCnt="3"/>
      <dgm:spPr>
        <a:solidFill>
          <a:srgbClr val="E84F0F"/>
        </a:solidFill>
      </dgm:spPr>
    </dgm:pt>
    <dgm:pt modelId="{C17FBB6C-498F-475B-86D3-CC9F62D01A87}" type="pres">
      <dgm:prSet presAssocID="{606BC387-C307-402F-8626-56BADAC2815E}" presName="iconRect" presStyleLbl="node1" presStyleIdx="0" presStyleCnt="3" custScaleX="141129" custScaleY="141128"/>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pt>
    <dgm:pt modelId="{44242A8B-8E1E-4D9D-A068-69CFE48BC961}" type="pres">
      <dgm:prSet presAssocID="{606BC387-C307-402F-8626-56BADAC2815E}" presName="spaceRect" presStyleCnt="0"/>
      <dgm:spPr/>
    </dgm:pt>
    <dgm:pt modelId="{297AD723-4129-452F-9E85-6E765374E15B}" type="pres">
      <dgm:prSet presAssocID="{606BC387-C307-402F-8626-56BADAC2815E}" presName="parTx" presStyleLbl="revTx" presStyleIdx="0" presStyleCnt="3">
        <dgm:presLayoutVars>
          <dgm:chMax val="0"/>
          <dgm:chPref val="0"/>
        </dgm:presLayoutVars>
      </dgm:prSet>
      <dgm:spPr/>
    </dgm:pt>
    <dgm:pt modelId="{25DCE193-2DB5-44F6-A445-4D1AB9808D7A}" type="pres">
      <dgm:prSet presAssocID="{ED61DC57-7A28-46F0-AC77-CFD816C48DA6}" presName="sibTrans" presStyleCnt="0"/>
      <dgm:spPr/>
    </dgm:pt>
    <dgm:pt modelId="{1A9708AF-02A0-446A-BC7D-55A5AD1CC7E4}" type="pres">
      <dgm:prSet presAssocID="{9ABBB5CA-9F52-4F6B-A0FC-625E4DE158D2}" presName="compNode" presStyleCnt="0"/>
      <dgm:spPr/>
    </dgm:pt>
    <dgm:pt modelId="{F49FCC8D-6C79-45DD-A4C2-4B5EB8145AFD}" type="pres">
      <dgm:prSet presAssocID="{9ABBB5CA-9F52-4F6B-A0FC-625E4DE158D2}" presName="bgRect" presStyleLbl="bgShp" presStyleIdx="1" presStyleCnt="3"/>
      <dgm:spPr>
        <a:solidFill>
          <a:srgbClr val="CBC34C"/>
        </a:solidFill>
      </dgm:spPr>
    </dgm:pt>
    <dgm:pt modelId="{2B704249-EA31-4E1C-9AE9-E7D7F9A2FEC6}" type="pres">
      <dgm:prSet presAssocID="{9ABBB5CA-9F52-4F6B-A0FC-625E4DE158D2}" presName="iconRect" presStyleLbl="node1" presStyleIdx="1" presStyleCnt="3" custScaleX="141129" custScaleY="141128"/>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dgm:spPr>
    </dgm:pt>
    <dgm:pt modelId="{E82DEB93-1E9B-4D4D-A5D4-2C5DB51D0684}" type="pres">
      <dgm:prSet presAssocID="{9ABBB5CA-9F52-4F6B-A0FC-625E4DE158D2}" presName="spaceRect" presStyleCnt="0"/>
      <dgm:spPr/>
    </dgm:pt>
    <dgm:pt modelId="{2192037A-6BBC-4EB9-9C5C-32E5013ED607}" type="pres">
      <dgm:prSet presAssocID="{9ABBB5CA-9F52-4F6B-A0FC-625E4DE158D2}" presName="parTx" presStyleLbl="revTx" presStyleIdx="1" presStyleCnt="3">
        <dgm:presLayoutVars>
          <dgm:chMax val="0"/>
          <dgm:chPref val="0"/>
        </dgm:presLayoutVars>
      </dgm:prSet>
      <dgm:spPr/>
    </dgm:pt>
    <dgm:pt modelId="{7408A688-477E-41F8-902A-C3CEE6EFDA5C}" type="pres">
      <dgm:prSet presAssocID="{4C9174D8-EA92-494F-B9F0-243541D9A284}" presName="sibTrans" presStyleCnt="0"/>
      <dgm:spPr/>
    </dgm:pt>
    <dgm:pt modelId="{A803FFFD-FFAA-4E50-A410-B38D86E6ECF1}" type="pres">
      <dgm:prSet presAssocID="{9A426A94-3690-4464-84F8-D21207F3A565}" presName="compNode" presStyleCnt="0"/>
      <dgm:spPr/>
    </dgm:pt>
    <dgm:pt modelId="{C6725FD6-48DC-4722-8882-6460D673408D}" type="pres">
      <dgm:prSet presAssocID="{9A426A94-3690-4464-84F8-D21207F3A565}" presName="bgRect" presStyleLbl="bgShp" presStyleIdx="2" presStyleCnt="3"/>
      <dgm:spPr>
        <a:solidFill>
          <a:srgbClr val="0097AE"/>
        </a:solidFill>
      </dgm:spPr>
    </dgm:pt>
    <dgm:pt modelId="{8CF23C07-C3E0-4898-A92C-FAF47948B70C}" type="pres">
      <dgm:prSet presAssocID="{9A426A94-3690-4464-84F8-D21207F3A565}" presName="iconRect" presStyleLbl="node1" presStyleIdx="2" presStyleCnt="3" custScaleX="141129" custScaleY="141128"/>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dgm:spPr>
    </dgm:pt>
    <dgm:pt modelId="{247B6458-DFFB-456B-84A9-D528D346F1B4}" type="pres">
      <dgm:prSet presAssocID="{9A426A94-3690-4464-84F8-D21207F3A565}" presName="spaceRect" presStyleCnt="0"/>
      <dgm:spPr/>
    </dgm:pt>
    <dgm:pt modelId="{44A5F668-0447-43FB-8F6A-7A29813F187A}" type="pres">
      <dgm:prSet presAssocID="{9A426A94-3690-4464-84F8-D21207F3A565}" presName="parTx" presStyleLbl="revTx" presStyleIdx="2" presStyleCnt="3">
        <dgm:presLayoutVars>
          <dgm:chMax val="0"/>
          <dgm:chPref val="0"/>
        </dgm:presLayoutVars>
      </dgm:prSet>
      <dgm:spPr/>
    </dgm:pt>
  </dgm:ptLst>
  <dgm:cxnLst>
    <dgm:cxn modelId="{D5C04410-1FCB-41EE-A2CE-1A337EB5CDFF}" srcId="{CCEA0FA2-DD7C-42FB-8276-23B549651F50}" destId="{9ABBB5CA-9F52-4F6B-A0FC-625E4DE158D2}" srcOrd="1" destOrd="0" parTransId="{848189C3-F064-408D-8029-C545F9059A75}" sibTransId="{4C9174D8-EA92-494F-B9F0-243541D9A284}"/>
    <dgm:cxn modelId="{D77F233F-581F-4FD6-825D-2137CFCED8D2}" srcId="{CCEA0FA2-DD7C-42FB-8276-23B549651F50}" destId="{9A426A94-3690-4464-84F8-D21207F3A565}" srcOrd="2" destOrd="0" parTransId="{7AD803BC-FB7E-4185-9E08-0F7F3EA9C4E7}" sibTransId="{980ECA40-76E3-45E4-AEB9-BDCA87DBACD8}"/>
    <dgm:cxn modelId="{BF991543-E099-49C0-B685-546444EDE117}" srcId="{CCEA0FA2-DD7C-42FB-8276-23B549651F50}" destId="{606BC387-C307-402F-8626-56BADAC2815E}" srcOrd="0" destOrd="0" parTransId="{4A536A41-B1AF-4552-BDB9-2F8EA750E6E1}" sibTransId="{ED61DC57-7A28-46F0-AC77-CFD816C48DA6}"/>
    <dgm:cxn modelId="{F7B0F865-CB95-4858-8499-87801D74CE65}" type="presOf" srcId="{9A426A94-3690-4464-84F8-D21207F3A565}" destId="{44A5F668-0447-43FB-8F6A-7A29813F187A}" srcOrd="0" destOrd="0" presId="urn:microsoft.com/office/officeart/2018/2/layout/IconVerticalSolidList"/>
    <dgm:cxn modelId="{BD11334C-23AE-48C1-B9B3-E2E65363C5E6}" type="presOf" srcId="{606BC387-C307-402F-8626-56BADAC2815E}" destId="{297AD723-4129-452F-9E85-6E765374E15B}" srcOrd="0" destOrd="0" presId="urn:microsoft.com/office/officeart/2018/2/layout/IconVerticalSolidList"/>
    <dgm:cxn modelId="{CBECE97E-1A30-418B-A9B4-9DA08BEA558C}" type="presOf" srcId="{CCEA0FA2-DD7C-42FB-8276-23B549651F50}" destId="{EE00FD50-7B24-42A1-AF46-8C9CD29F2898}" srcOrd="0" destOrd="0" presId="urn:microsoft.com/office/officeart/2018/2/layout/IconVerticalSolidList"/>
    <dgm:cxn modelId="{605F0BBE-DAE1-41BD-AC8E-4EE9A7A21918}" type="presOf" srcId="{9ABBB5CA-9F52-4F6B-A0FC-625E4DE158D2}" destId="{2192037A-6BBC-4EB9-9C5C-32E5013ED607}" srcOrd="0" destOrd="0" presId="urn:microsoft.com/office/officeart/2018/2/layout/IconVerticalSolidList"/>
    <dgm:cxn modelId="{93EAF3A4-B1F7-472F-A5EA-6F7E7073389B}" type="presParOf" srcId="{EE00FD50-7B24-42A1-AF46-8C9CD29F2898}" destId="{7E486A9C-AAEF-44F2-AC90-F7290DE84FE5}" srcOrd="0" destOrd="0" presId="urn:microsoft.com/office/officeart/2018/2/layout/IconVerticalSolidList"/>
    <dgm:cxn modelId="{C0E06670-493E-4B3E-A300-24AD742D24C1}" type="presParOf" srcId="{7E486A9C-AAEF-44F2-AC90-F7290DE84FE5}" destId="{84A2D01B-DA7B-442C-9EA2-F7ECDBD430F5}" srcOrd="0" destOrd="0" presId="urn:microsoft.com/office/officeart/2018/2/layout/IconVerticalSolidList"/>
    <dgm:cxn modelId="{9EC051C8-B4A3-47F4-9415-D6D2D5BD3A93}" type="presParOf" srcId="{7E486A9C-AAEF-44F2-AC90-F7290DE84FE5}" destId="{C17FBB6C-498F-475B-86D3-CC9F62D01A87}" srcOrd="1" destOrd="0" presId="urn:microsoft.com/office/officeart/2018/2/layout/IconVerticalSolidList"/>
    <dgm:cxn modelId="{95E7281F-23D6-4AB4-94B9-33C76676C06E}" type="presParOf" srcId="{7E486A9C-AAEF-44F2-AC90-F7290DE84FE5}" destId="{44242A8B-8E1E-4D9D-A068-69CFE48BC961}" srcOrd="2" destOrd="0" presId="urn:microsoft.com/office/officeart/2018/2/layout/IconVerticalSolidList"/>
    <dgm:cxn modelId="{3404278B-9253-4694-94FB-A8AA97CCDF32}" type="presParOf" srcId="{7E486A9C-AAEF-44F2-AC90-F7290DE84FE5}" destId="{297AD723-4129-452F-9E85-6E765374E15B}" srcOrd="3" destOrd="0" presId="urn:microsoft.com/office/officeart/2018/2/layout/IconVerticalSolidList"/>
    <dgm:cxn modelId="{08AEF78D-5A58-426A-97C3-21620A495715}" type="presParOf" srcId="{EE00FD50-7B24-42A1-AF46-8C9CD29F2898}" destId="{25DCE193-2DB5-44F6-A445-4D1AB9808D7A}" srcOrd="1" destOrd="0" presId="urn:microsoft.com/office/officeart/2018/2/layout/IconVerticalSolidList"/>
    <dgm:cxn modelId="{B1D06C48-D1B8-4942-A2F7-EF04F05ACA90}" type="presParOf" srcId="{EE00FD50-7B24-42A1-AF46-8C9CD29F2898}" destId="{1A9708AF-02A0-446A-BC7D-55A5AD1CC7E4}" srcOrd="2" destOrd="0" presId="urn:microsoft.com/office/officeart/2018/2/layout/IconVerticalSolidList"/>
    <dgm:cxn modelId="{B5CA9BCB-10EA-4DA6-B75E-68D6ADBD6D0F}" type="presParOf" srcId="{1A9708AF-02A0-446A-BC7D-55A5AD1CC7E4}" destId="{F49FCC8D-6C79-45DD-A4C2-4B5EB8145AFD}" srcOrd="0" destOrd="0" presId="urn:microsoft.com/office/officeart/2018/2/layout/IconVerticalSolidList"/>
    <dgm:cxn modelId="{52A20C8F-E749-49BE-99D6-6500A0AA2627}" type="presParOf" srcId="{1A9708AF-02A0-446A-BC7D-55A5AD1CC7E4}" destId="{2B704249-EA31-4E1C-9AE9-E7D7F9A2FEC6}" srcOrd="1" destOrd="0" presId="urn:microsoft.com/office/officeart/2018/2/layout/IconVerticalSolidList"/>
    <dgm:cxn modelId="{D151F3F6-4E76-4E46-8348-75FD5F8AD34F}" type="presParOf" srcId="{1A9708AF-02A0-446A-BC7D-55A5AD1CC7E4}" destId="{E82DEB93-1E9B-4D4D-A5D4-2C5DB51D0684}" srcOrd="2" destOrd="0" presId="urn:microsoft.com/office/officeart/2018/2/layout/IconVerticalSolidList"/>
    <dgm:cxn modelId="{E1F187EE-1BA2-4190-AC3E-94486C75965F}" type="presParOf" srcId="{1A9708AF-02A0-446A-BC7D-55A5AD1CC7E4}" destId="{2192037A-6BBC-4EB9-9C5C-32E5013ED607}" srcOrd="3" destOrd="0" presId="urn:microsoft.com/office/officeart/2018/2/layout/IconVerticalSolidList"/>
    <dgm:cxn modelId="{37CFA93C-F9AE-4BFC-8614-5F32C4E2198A}" type="presParOf" srcId="{EE00FD50-7B24-42A1-AF46-8C9CD29F2898}" destId="{7408A688-477E-41F8-902A-C3CEE6EFDA5C}" srcOrd="3" destOrd="0" presId="urn:microsoft.com/office/officeart/2018/2/layout/IconVerticalSolidList"/>
    <dgm:cxn modelId="{549815DF-6D92-4F3D-BE38-551D0682C9BB}" type="presParOf" srcId="{EE00FD50-7B24-42A1-AF46-8C9CD29F2898}" destId="{A803FFFD-FFAA-4E50-A410-B38D86E6ECF1}" srcOrd="4" destOrd="0" presId="urn:microsoft.com/office/officeart/2018/2/layout/IconVerticalSolidList"/>
    <dgm:cxn modelId="{5107569A-CADC-47A3-81BD-718E2DEF6263}" type="presParOf" srcId="{A803FFFD-FFAA-4E50-A410-B38D86E6ECF1}" destId="{C6725FD6-48DC-4722-8882-6460D673408D}" srcOrd="0" destOrd="0" presId="urn:microsoft.com/office/officeart/2018/2/layout/IconVerticalSolidList"/>
    <dgm:cxn modelId="{3D67F539-D913-42A8-8745-1540C092CD5B}" type="presParOf" srcId="{A803FFFD-FFAA-4E50-A410-B38D86E6ECF1}" destId="{8CF23C07-C3E0-4898-A92C-FAF47948B70C}" srcOrd="1" destOrd="0" presId="urn:microsoft.com/office/officeart/2018/2/layout/IconVerticalSolidList"/>
    <dgm:cxn modelId="{21138B3F-D94F-4833-80FB-F3CDABE63312}" type="presParOf" srcId="{A803FFFD-FFAA-4E50-A410-B38D86E6ECF1}" destId="{247B6458-DFFB-456B-84A9-D528D346F1B4}" srcOrd="2" destOrd="0" presId="urn:microsoft.com/office/officeart/2018/2/layout/IconVerticalSolidList"/>
    <dgm:cxn modelId="{F9DCDF6F-45FC-45CC-B07D-1D05D8A85FCD}" type="presParOf" srcId="{A803FFFD-FFAA-4E50-A410-B38D86E6ECF1}" destId="{44A5F668-0447-43FB-8F6A-7A29813F187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A2D01B-DA7B-442C-9EA2-F7ECDBD430F5}">
      <dsp:nvSpPr>
        <dsp:cNvPr id="0" name=""/>
        <dsp:cNvSpPr/>
      </dsp:nvSpPr>
      <dsp:spPr>
        <a:xfrm>
          <a:off x="0" y="390"/>
          <a:ext cx="5795903" cy="914798"/>
        </a:xfrm>
        <a:prstGeom prst="roundRect">
          <a:avLst>
            <a:gd name="adj" fmla="val 10000"/>
          </a:avLst>
        </a:prstGeom>
        <a:solidFill>
          <a:srgbClr val="E84F0F"/>
        </a:solidFill>
        <a:ln>
          <a:noFill/>
        </a:ln>
        <a:effectLst/>
      </dsp:spPr>
      <dsp:style>
        <a:lnRef idx="0">
          <a:scrgbClr r="0" g="0" b="0"/>
        </a:lnRef>
        <a:fillRef idx="1">
          <a:scrgbClr r="0" g="0" b="0"/>
        </a:fillRef>
        <a:effectRef idx="0">
          <a:scrgbClr r="0" g="0" b="0"/>
        </a:effectRef>
        <a:fontRef idx="minor"/>
      </dsp:style>
    </dsp:sp>
    <dsp:sp modelId="{C17FBB6C-498F-475B-86D3-CC9F62D01A87}">
      <dsp:nvSpPr>
        <dsp:cNvPr id="0" name=""/>
        <dsp:cNvSpPr/>
      </dsp:nvSpPr>
      <dsp:spPr>
        <a:xfrm>
          <a:off x="173258" y="102755"/>
          <a:ext cx="710075" cy="71007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7AD723-4129-452F-9E85-6E765374E15B}">
      <dsp:nvSpPr>
        <dsp:cNvPr id="0" name=""/>
        <dsp:cNvSpPr/>
      </dsp:nvSpPr>
      <dsp:spPr>
        <a:xfrm>
          <a:off x="1056592" y="390"/>
          <a:ext cx="4739310" cy="914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16" tIns="96816" rIns="96816" bIns="96816" numCol="1" spcCol="1270" anchor="ctr" anchorCtr="0">
          <a:noAutofit/>
        </a:bodyPr>
        <a:lstStyle/>
        <a:p>
          <a:pPr marL="0" lvl="0" indent="0" algn="l" defTabSz="800100">
            <a:lnSpc>
              <a:spcPct val="90000"/>
            </a:lnSpc>
            <a:spcBef>
              <a:spcPct val="0"/>
            </a:spcBef>
            <a:spcAft>
              <a:spcPct val="35000"/>
            </a:spcAft>
            <a:buNone/>
          </a:pPr>
          <a:r>
            <a:rPr lang="de-AT" sz="1800" kern="1200" dirty="0"/>
            <a:t>Mit </a:t>
          </a:r>
          <a:r>
            <a:rPr lang="de-AT" sz="1800" b="1" kern="1200" dirty="0"/>
            <a:t>35 Euro </a:t>
          </a:r>
          <a:r>
            <a:rPr lang="de-AT" sz="1800" kern="1200" dirty="0"/>
            <a:t>statten Sie eine Familie mit grundlegendem Anbau-Werkzeug aus.</a:t>
          </a:r>
          <a:endParaRPr lang="en-US" sz="1800" kern="1200" dirty="0"/>
        </a:p>
      </dsp:txBody>
      <dsp:txXfrm>
        <a:off x="1056592" y="390"/>
        <a:ext cx="4739310" cy="914798"/>
      </dsp:txXfrm>
    </dsp:sp>
    <dsp:sp modelId="{F49FCC8D-6C79-45DD-A4C2-4B5EB8145AFD}">
      <dsp:nvSpPr>
        <dsp:cNvPr id="0" name=""/>
        <dsp:cNvSpPr/>
      </dsp:nvSpPr>
      <dsp:spPr>
        <a:xfrm>
          <a:off x="0" y="1143889"/>
          <a:ext cx="5795903" cy="914798"/>
        </a:xfrm>
        <a:prstGeom prst="roundRect">
          <a:avLst>
            <a:gd name="adj" fmla="val 10000"/>
          </a:avLst>
        </a:prstGeom>
        <a:solidFill>
          <a:srgbClr val="CBC34C"/>
        </a:solidFill>
        <a:ln>
          <a:noFill/>
        </a:ln>
        <a:effectLst/>
      </dsp:spPr>
      <dsp:style>
        <a:lnRef idx="0">
          <a:scrgbClr r="0" g="0" b="0"/>
        </a:lnRef>
        <a:fillRef idx="1">
          <a:scrgbClr r="0" g="0" b="0"/>
        </a:fillRef>
        <a:effectRef idx="0">
          <a:scrgbClr r="0" g="0" b="0"/>
        </a:effectRef>
        <a:fontRef idx="minor"/>
      </dsp:style>
    </dsp:sp>
    <dsp:sp modelId="{2B704249-EA31-4E1C-9AE9-E7D7F9A2FEC6}">
      <dsp:nvSpPr>
        <dsp:cNvPr id="0" name=""/>
        <dsp:cNvSpPr/>
      </dsp:nvSpPr>
      <dsp:spPr>
        <a:xfrm>
          <a:off x="173258" y="1246253"/>
          <a:ext cx="710075" cy="71007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92037A-6BBC-4EB9-9C5C-32E5013ED607}">
      <dsp:nvSpPr>
        <dsp:cNvPr id="0" name=""/>
        <dsp:cNvSpPr/>
      </dsp:nvSpPr>
      <dsp:spPr>
        <a:xfrm>
          <a:off x="1056592" y="1143889"/>
          <a:ext cx="4739310" cy="914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16" tIns="96816" rIns="96816" bIns="96816" numCol="1" spcCol="1270" anchor="ctr" anchorCtr="0">
          <a:noAutofit/>
        </a:bodyPr>
        <a:lstStyle/>
        <a:p>
          <a:pPr marL="0" lvl="0" indent="0" algn="l" defTabSz="800100">
            <a:lnSpc>
              <a:spcPct val="90000"/>
            </a:lnSpc>
            <a:spcBef>
              <a:spcPct val="0"/>
            </a:spcBef>
            <a:spcAft>
              <a:spcPct val="35000"/>
            </a:spcAft>
            <a:buNone/>
          </a:pPr>
          <a:r>
            <a:rPr lang="de-AT" sz="1800" kern="1200" dirty="0"/>
            <a:t>Mit </a:t>
          </a:r>
          <a:r>
            <a:rPr lang="de-AT" sz="1800" b="1" kern="1200" dirty="0"/>
            <a:t>60 Euro </a:t>
          </a:r>
          <a:r>
            <a:rPr lang="de-AT" sz="1800" kern="1200" dirty="0"/>
            <a:t>finanzieren Sie Saatgut und Setzlinge </a:t>
          </a:r>
          <a:r>
            <a:rPr lang="de-AT" sz="1800" kern="1200" dirty="0" err="1"/>
            <a:t>für</a:t>
          </a:r>
          <a:r>
            <a:rPr lang="de-AT" sz="1800" kern="1200" dirty="0"/>
            <a:t> eine Familie.</a:t>
          </a:r>
          <a:endParaRPr lang="en-US" sz="1800" kern="1200" dirty="0"/>
        </a:p>
      </dsp:txBody>
      <dsp:txXfrm>
        <a:off x="1056592" y="1143889"/>
        <a:ext cx="4739310" cy="914798"/>
      </dsp:txXfrm>
    </dsp:sp>
    <dsp:sp modelId="{C6725FD6-48DC-4722-8882-6460D673408D}">
      <dsp:nvSpPr>
        <dsp:cNvPr id="0" name=""/>
        <dsp:cNvSpPr/>
      </dsp:nvSpPr>
      <dsp:spPr>
        <a:xfrm>
          <a:off x="0" y="2287388"/>
          <a:ext cx="5795903" cy="914798"/>
        </a:xfrm>
        <a:prstGeom prst="roundRect">
          <a:avLst>
            <a:gd name="adj" fmla="val 10000"/>
          </a:avLst>
        </a:prstGeom>
        <a:solidFill>
          <a:srgbClr val="0097AE"/>
        </a:solidFill>
        <a:ln>
          <a:noFill/>
        </a:ln>
        <a:effectLst/>
      </dsp:spPr>
      <dsp:style>
        <a:lnRef idx="0">
          <a:scrgbClr r="0" g="0" b="0"/>
        </a:lnRef>
        <a:fillRef idx="1">
          <a:scrgbClr r="0" g="0" b="0"/>
        </a:fillRef>
        <a:effectRef idx="0">
          <a:scrgbClr r="0" g="0" b="0"/>
        </a:effectRef>
        <a:fontRef idx="minor"/>
      </dsp:style>
    </dsp:sp>
    <dsp:sp modelId="{8CF23C07-C3E0-4898-A92C-FAF47948B70C}">
      <dsp:nvSpPr>
        <dsp:cNvPr id="0" name=""/>
        <dsp:cNvSpPr/>
      </dsp:nvSpPr>
      <dsp:spPr>
        <a:xfrm>
          <a:off x="173258" y="2389752"/>
          <a:ext cx="710075" cy="71007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A5F668-0447-43FB-8F6A-7A29813F187A}">
      <dsp:nvSpPr>
        <dsp:cNvPr id="0" name=""/>
        <dsp:cNvSpPr/>
      </dsp:nvSpPr>
      <dsp:spPr>
        <a:xfrm>
          <a:off x="1056592" y="2287388"/>
          <a:ext cx="4739310" cy="914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16" tIns="96816" rIns="96816" bIns="96816" numCol="1" spcCol="1270" anchor="ctr" anchorCtr="0">
          <a:noAutofit/>
        </a:bodyPr>
        <a:lstStyle/>
        <a:p>
          <a:pPr marL="0" lvl="0" indent="0" algn="l" defTabSz="800100">
            <a:lnSpc>
              <a:spcPct val="90000"/>
            </a:lnSpc>
            <a:spcBef>
              <a:spcPct val="0"/>
            </a:spcBef>
            <a:spcAft>
              <a:spcPct val="35000"/>
            </a:spcAft>
            <a:buNone/>
          </a:pPr>
          <a:r>
            <a:rPr lang="de-AT" sz="1800" b="1" kern="1200"/>
            <a:t>250 Euro </a:t>
          </a:r>
          <a:r>
            <a:rPr lang="de-AT" sz="1800" kern="1200"/>
            <a:t>ermöglichen die Teilnahme an einem Landwirtschaftskurs (1 Woche mit Verpflegung).</a:t>
          </a:r>
          <a:endParaRPr lang="en-US" sz="1800" kern="1200"/>
        </a:p>
      </dsp:txBody>
      <dsp:txXfrm>
        <a:off x="1056592" y="2287388"/>
        <a:ext cx="4739310" cy="91479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3076363" cy="513508"/>
          </a:xfrm>
          <a:prstGeom prst="rect">
            <a:avLst/>
          </a:prstGeom>
        </p:spPr>
        <p:txBody>
          <a:bodyPr vert="horz" lIns="99040" tIns="49521" rIns="99040" bIns="49521" rtlCol="0"/>
          <a:lstStyle>
            <a:lvl1pPr algn="l">
              <a:defRPr sz="1300"/>
            </a:lvl1pPr>
          </a:lstStyle>
          <a:p>
            <a:r>
              <a:rPr lang="de-AT"/>
              <a:t>SEI SO FREI - Adventsammlung 2018</a:t>
            </a:r>
            <a:endParaRPr lang="de-DE"/>
          </a:p>
        </p:txBody>
      </p:sp>
      <p:sp>
        <p:nvSpPr>
          <p:cNvPr id="3" name="Datumsplatzhalter 2"/>
          <p:cNvSpPr>
            <a:spLocks noGrp="1"/>
          </p:cNvSpPr>
          <p:nvPr>
            <p:ph type="dt" sz="quarter" idx="1"/>
          </p:nvPr>
        </p:nvSpPr>
        <p:spPr>
          <a:xfrm>
            <a:off x="4021296" y="0"/>
            <a:ext cx="3076363" cy="513508"/>
          </a:xfrm>
          <a:prstGeom prst="rect">
            <a:avLst/>
          </a:prstGeom>
        </p:spPr>
        <p:txBody>
          <a:bodyPr vert="horz" lIns="99040" tIns="49521" rIns="99040" bIns="49521" rtlCol="0"/>
          <a:lstStyle>
            <a:lvl1pPr algn="r">
              <a:defRPr sz="1300"/>
            </a:lvl1pPr>
          </a:lstStyle>
          <a:p>
            <a:fld id="{02C1BC63-9DF0-47B8-A00A-2DE922EE6DC2}" type="datetimeFigureOut">
              <a:rPr lang="de-DE" smtClean="0"/>
              <a:t>18.11.2022</a:t>
            </a:fld>
            <a:endParaRPr lang="de-DE"/>
          </a:p>
        </p:txBody>
      </p:sp>
      <p:sp>
        <p:nvSpPr>
          <p:cNvPr id="4" name="Fußzeilenplatzhalter 3"/>
          <p:cNvSpPr>
            <a:spLocks noGrp="1"/>
          </p:cNvSpPr>
          <p:nvPr>
            <p:ph type="ftr" sz="quarter" idx="2"/>
          </p:nvPr>
        </p:nvSpPr>
        <p:spPr>
          <a:xfrm>
            <a:off x="2" y="9721110"/>
            <a:ext cx="3076363" cy="513507"/>
          </a:xfrm>
          <a:prstGeom prst="rect">
            <a:avLst/>
          </a:prstGeom>
        </p:spPr>
        <p:txBody>
          <a:bodyPr vert="horz" lIns="99040" tIns="49521" rIns="99040" bIns="49521" rtlCol="0" anchor="b"/>
          <a:lstStyle>
            <a:lvl1pPr algn="l">
              <a:defRPr sz="1300"/>
            </a:lvl1pPr>
          </a:lstStyle>
          <a:p>
            <a:r>
              <a:rPr lang="de-DE"/>
              <a:t>SEI SO FREI-Adventsammlung 2018</a:t>
            </a:r>
          </a:p>
        </p:txBody>
      </p:sp>
      <p:sp>
        <p:nvSpPr>
          <p:cNvPr id="5" name="Foliennummernplatzhalter 4"/>
          <p:cNvSpPr>
            <a:spLocks noGrp="1"/>
          </p:cNvSpPr>
          <p:nvPr>
            <p:ph type="sldNum" sz="quarter" idx="3"/>
          </p:nvPr>
        </p:nvSpPr>
        <p:spPr>
          <a:xfrm>
            <a:off x="4021296" y="9721110"/>
            <a:ext cx="3076363" cy="513507"/>
          </a:xfrm>
          <a:prstGeom prst="rect">
            <a:avLst/>
          </a:prstGeom>
        </p:spPr>
        <p:txBody>
          <a:bodyPr vert="horz" lIns="99040" tIns="49521" rIns="99040" bIns="49521" rtlCol="0" anchor="b"/>
          <a:lstStyle>
            <a:lvl1pPr algn="r">
              <a:defRPr sz="1300"/>
            </a:lvl1pPr>
          </a:lstStyle>
          <a:p>
            <a:fld id="{2D25E0E4-0221-44D8-8B59-659EAA0D2865}" type="slidenum">
              <a:rPr lang="de-DE" smtClean="0"/>
              <a:t>‹Nr.›</a:t>
            </a:fld>
            <a:endParaRPr lang="de-DE"/>
          </a:p>
        </p:txBody>
      </p:sp>
    </p:spTree>
    <p:extLst>
      <p:ext uri="{BB962C8B-B14F-4D97-AF65-F5344CB8AC3E}">
        <p14:creationId xmlns:p14="http://schemas.microsoft.com/office/powerpoint/2010/main" val="2512194250"/>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3076363" cy="513508"/>
          </a:xfrm>
          <a:prstGeom prst="rect">
            <a:avLst/>
          </a:prstGeom>
        </p:spPr>
        <p:txBody>
          <a:bodyPr vert="horz" lIns="99040" tIns="49521" rIns="99040" bIns="49521" rtlCol="0"/>
          <a:lstStyle>
            <a:lvl1pPr algn="l">
              <a:defRPr sz="1300"/>
            </a:lvl1pPr>
          </a:lstStyle>
          <a:p>
            <a:r>
              <a:rPr lang="de-AT"/>
              <a:t>SEI SO FREI - Adventsammlung 2018</a:t>
            </a:r>
            <a:endParaRPr lang="de-DE"/>
          </a:p>
        </p:txBody>
      </p:sp>
      <p:sp>
        <p:nvSpPr>
          <p:cNvPr id="3" name="Datumsplatzhalter 2"/>
          <p:cNvSpPr>
            <a:spLocks noGrp="1"/>
          </p:cNvSpPr>
          <p:nvPr>
            <p:ph type="dt" idx="1"/>
          </p:nvPr>
        </p:nvSpPr>
        <p:spPr>
          <a:xfrm>
            <a:off x="4021296" y="0"/>
            <a:ext cx="3076363" cy="513508"/>
          </a:xfrm>
          <a:prstGeom prst="rect">
            <a:avLst/>
          </a:prstGeom>
        </p:spPr>
        <p:txBody>
          <a:bodyPr vert="horz" lIns="99040" tIns="49521" rIns="99040" bIns="49521" rtlCol="0"/>
          <a:lstStyle>
            <a:lvl1pPr algn="r">
              <a:defRPr sz="1300"/>
            </a:lvl1pPr>
          </a:lstStyle>
          <a:p>
            <a:fld id="{9C79B3C0-FF4B-4A9E-8F68-E00BC6F69CD7}" type="datetimeFigureOut">
              <a:rPr lang="de-DE" smtClean="0"/>
              <a:t>18.11.2022</a:t>
            </a:fld>
            <a:endParaRPr lang="de-DE"/>
          </a:p>
        </p:txBody>
      </p:sp>
      <p:sp>
        <p:nvSpPr>
          <p:cNvPr id="4" name="Folienbildplatzhalter 3"/>
          <p:cNvSpPr>
            <a:spLocks noGrp="1" noRot="1" noChangeAspect="1"/>
          </p:cNvSpPr>
          <p:nvPr>
            <p:ph type="sldImg" idx="2"/>
          </p:nvPr>
        </p:nvSpPr>
        <p:spPr>
          <a:xfrm>
            <a:off x="1247775" y="1279525"/>
            <a:ext cx="4603750" cy="3452813"/>
          </a:xfrm>
          <a:prstGeom prst="rect">
            <a:avLst/>
          </a:prstGeom>
          <a:noFill/>
          <a:ln w="12700">
            <a:solidFill>
              <a:prstClr val="black"/>
            </a:solidFill>
          </a:ln>
        </p:spPr>
        <p:txBody>
          <a:bodyPr vert="horz" lIns="99040" tIns="49521" rIns="99040" bIns="49521" rtlCol="0" anchor="ctr"/>
          <a:lstStyle/>
          <a:p>
            <a:endParaRPr lang="de-DE"/>
          </a:p>
        </p:txBody>
      </p:sp>
      <p:sp>
        <p:nvSpPr>
          <p:cNvPr id="5" name="Notizenplatzhalter 4"/>
          <p:cNvSpPr>
            <a:spLocks noGrp="1"/>
          </p:cNvSpPr>
          <p:nvPr>
            <p:ph type="body" sz="quarter" idx="3"/>
          </p:nvPr>
        </p:nvSpPr>
        <p:spPr>
          <a:xfrm>
            <a:off x="709931" y="4925408"/>
            <a:ext cx="5679440" cy="4029878"/>
          </a:xfrm>
          <a:prstGeom prst="rect">
            <a:avLst/>
          </a:prstGeom>
        </p:spPr>
        <p:txBody>
          <a:bodyPr vert="horz" lIns="99040" tIns="49521" rIns="99040" bIns="49521"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1" y="9721110"/>
            <a:ext cx="3279647" cy="513507"/>
          </a:xfrm>
          <a:prstGeom prst="rect">
            <a:avLst/>
          </a:prstGeom>
        </p:spPr>
        <p:txBody>
          <a:bodyPr vert="horz" lIns="99040" tIns="49521" rIns="99040" bIns="49521" rtlCol="0" anchor="b"/>
          <a:lstStyle>
            <a:lvl1pPr algn="l">
              <a:defRPr sz="1500">
                <a:latin typeface="Arial" panose="020B0604020202020204" pitchFamily="34" charset="0"/>
                <a:cs typeface="Arial" panose="020B0604020202020204" pitchFamily="34" charset="0"/>
              </a:defRPr>
            </a:lvl1pPr>
          </a:lstStyle>
          <a:p>
            <a:r>
              <a:rPr lang="de-DE"/>
              <a:t>SEI SO FREI-Adventsammlung 2018</a:t>
            </a:r>
            <a:endParaRPr lang="de-DE" dirty="0"/>
          </a:p>
        </p:txBody>
      </p:sp>
      <p:sp>
        <p:nvSpPr>
          <p:cNvPr id="7" name="Foliennummernplatzhalter 6"/>
          <p:cNvSpPr>
            <a:spLocks noGrp="1"/>
          </p:cNvSpPr>
          <p:nvPr>
            <p:ph type="sldNum" sz="quarter" idx="5"/>
          </p:nvPr>
        </p:nvSpPr>
        <p:spPr>
          <a:xfrm>
            <a:off x="4021296" y="9721110"/>
            <a:ext cx="3076363" cy="513507"/>
          </a:xfrm>
          <a:prstGeom prst="rect">
            <a:avLst/>
          </a:prstGeom>
        </p:spPr>
        <p:txBody>
          <a:bodyPr vert="horz" lIns="99040" tIns="49521" rIns="99040" bIns="49521" rtlCol="0" anchor="b"/>
          <a:lstStyle>
            <a:lvl1pPr algn="r">
              <a:defRPr sz="1500">
                <a:latin typeface="Arial" panose="020B0604020202020204" pitchFamily="34" charset="0"/>
                <a:cs typeface="Arial" panose="020B0604020202020204" pitchFamily="34" charset="0"/>
              </a:defRPr>
            </a:lvl1pPr>
          </a:lstStyle>
          <a:p>
            <a:fld id="{4F18909D-C73E-48B5-AB5A-711264532027}" type="slidenum">
              <a:rPr lang="de-DE" smtClean="0"/>
              <a:pPr/>
              <a:t>‹Nr.›</a:t>
            </a:fld>
            <a:endParaRPr lang="de-DE" dirty="0"/>
          </a:p>
        </p:txBody>
      </p:sp>
    </p:spTree>
    <p:extLst>
      <p:ext uri="{BB962C8B-B14F-4D97-AF65-F5344CB8AC3E}">
        <p14:creationId xmlns:p14="http://schemas.microsoft.com/office/powerpoint/2010/main" val="429931450"/>
      </p:ext>
    </p:extLst>
  </p:cSld>
  <p:clrMap bg1="lt1" tx1="dk1" bg2="lt2" tx2="dk2" accent1="accent1" accent2="accent2" accent3="accent3" accent4="accent4" accent5="accent5" accent6="accent6" hlink="hlink" folHlink="folHlink"/>
  <p:hf ftr="0" dt="0"/>
  <p:notesStyle>
    <a:lvl1pPr marL="0" algn="l" defTabSz="739567"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369783" algn="l" defTabSz="739567"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739567" algn="l" defTabSz="739567"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109350" algn="l" defTabSz="739567"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479133" algn="l" defTabSz="739567"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1848917" algn="l" defTabSz="739567" rtl="0" eaLnBrk="1" latinLnBrk="0" hangingPunct="1">
      <a:defRPr sz="971" kern="1200">
        <a:solidFill>
          <a:schemeClr val="tx1"/>
        </a:solidFill>
        <a:latin typeface="+mn-lt"/>
        <a:ea typeface="+mn-ea"/>
        <a:cs typeface="+mn-cs"/>
      </a:defRPr>
    </a:lvl6pPr>
    <a:lvl7pPr marL="2218700" algn="l" defTabSz="739567" rtl="0" eaLnBrk="1" latinLnBrk="0" hangingPunct="1">
      <a:defRPr sz="971" kern="1200">
        <a:solidFill>
          <a:schemeClr val="tx1"/>
        </a:solidFill>
        <a:latin typeface="+mn-lt"/>
        <a:ea typeface="+mn-ea"/>
        <a:cs typeface="+mn-cs"/>
      </a:defRPr>
    </a:lvl7pPr>
    <a:lvl8pPr marL="2588484" algn="l" defTabSz="739567" rtl="0" eaLnBrk="1" latinLnBrk="0" hangingPunct="1">
      <a:defRPr sz="971" kern="1200">
        <a:solidFill>
          <a:schemeClr val="tx1"/>
        </a:solidFill>
        <a:latin typeface="+mn-lt"/>
        <a:ea typeface="+mn-ea"/>
        <a:cs typeface="+mn-cs"/>
      </a:defRPr>
    </a:lvl8pPr>
    <a:lvl9pPr marL="2958267" algn="l" defTabSz="739567" rtl="0" eaLnBrk="1" latinLnBrk="0" hangingPunct="1">
      <a:defRPr sz="97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ata.worldbank.org/indicator/EN.ATM.CO2E.PC"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kilimo.org/"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Kopfzeilenplatzhalter 3"/>
          <p:cNvSpPr>
            <a:spLocks noGrp="1"/>
          </p:cNvSpPr>
          <p:nvPr>
            <p:ph type="hdr" sz="quarter"/>
          </p:nvPr>
        </p:nvSpPr>
        <p:spPr/>
        <p:txBody>
          <a:bodyPr/>
          <a:lstStyle/>
          <a:p>
            <a:r>
              <a:rPr lang="de-AT"/>
              <a:t>SEI SO FREI - Adventsammlung 2018</a:t>
            </a:r>
            <a:endParaRPr lang="de-DE"/>
          </a:p>
        </p:txBody>
      </p:sp>
      <p:sp>
        <p:nvSpPr>
          <p:cNvPr id="5" name="Foliennummernplatzhalter 4"/>
          <p:cNvSpPr>
            <a:spLocks noGrp="1"/>
          </p:cNvSpPr>
          <p:nvPr>
            <p:ph type="sldNum" sz="quarter" idx="5"/>
          </p:nvPr>
        </p:nvSpPr>
        <p:spPr/>
        <p:txBody>
          <a:bodyPr/>
          <a:lstStyle/>
          <a:p>
            <a:fld id="{4F18909D-C73E-48B5-AB5A-711264532027}" type="slidenum">
              <a:rPr lang="de-DE" smtClean="0"/>
              <a:pPr/>
              <a:t>1</a:t>
            </a:fld>
            <a:endParaRPr lang="de-DE" dirty="0"/>
          </a:p>
        </p:txBody>
      </p:sp>
    </p:spTree>
    <p:extLst>
      <p:ext uri="{BB962C8B-B14F-4D97-AF65-F5344CB8AC3E}">
        <p14:creationId xmlns:p14="http://schemas.microsoft.com/office/powerpoint/2010/main" val="2353552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Kopfzeilenplatzhalter 3"/>
          <p:cNvSpPr>
            <a:spLocks noGrp="1"/>
          </p:cNvSpPr>
          <p:nvPr>
            <p:ph type="hdr" sz="quarter"/>
          </p:nvPr>
        </p:nvSpPr>
        <p:spPr/>
        <p:txBody>
          <a:bodyPr/>
          <a:lstStyle/>
          <a:p>
            <a:r>
              <a:rPr lang="de-AT"/>
              <a:t>SEI SO FREI - Adventsammlung 2018</a:t>
            </a:r>
            <a:endParaRPr lang="de-DE"/>
          </a:p>
        </p:txBody>
      </p:sp>
      <p:sp>
        <p:nvSpPr>
          <p:cNvPr id="5" name="Foliennummernplatzhalter 4"/>
          <p:cNvSpPr>
            <a:spLocks noGrp="1"/>
          </p:cNvSpPr>
          <p:nvPr>
            <p:ph type="sldNum" sz="quarter" idx="5"/>
          </p:nvPr>
        </p:nvSpPr>
        <p:spPr/>
        <p:txBody>
          <a:bodyPr/>
          <a:lstStyle/>
          <a:p>
            <a:fld id="{4F18909D-C73E-48B5-AB5A-711264532027}" type="slidenum">
              <a:rPr lang="de-DE" smtClean="0"/>
              <a:pPr/>
              <a:t>4</a:t>
            </a:fld>
            <a:endParaRPr lang="de-DE" dirty="0"/>
          </a:p>
        </p:txBody>
      </p:sp>
    </p:spTree>
    <p:extLst>
      <p:ext uri="{BB962C8B-B14F-4D97-AF65-F5344CB8AC3E}">
        <p14:creationId xmlns:p14="http://schemas.microsoft.com/office/powerpoint/2010/main" val="3372686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Kopfzeilenplatzhalter 3"/>
          <p:cNvSpPr>
            <a:spLocks noGrp="1"/>
          </p:cNvSpPr>
          <p:nvPr>
            <p:ph type="hdr" sz="quarter"/>
          </p:nvPr>
        </p:nvSpPr>
        <p:spPr/>
        <p:txBody>
          <a:bodyPr/>
          <a:lstStyle/>
          <a:p>
            <a:r>
              <a:rPr lang="de-AT"/>
              <a:t>SEI SO FREI - Adventsammlung 2018</a:t>
            </a:r>
            <a:endParaRPr lang="de-DE"/>
          </a:p>
        </p:txBody>
      </p:sp>
      <p:sp>
        <p:nvSpPr>
          <p:cNvPr id="5" name="Foliennummernplatzhalter 4"/>
          <p:cNvSpPr>
            <a:spLocks noGrp="1"/>
          </p:cNvSpPr>
          <p:nvPr>
            <p:ph type="sldNum" sz="quarter" idx="5"/>
          </p:nvPr>
        </p:nvSpPr>
        <p:spPr/>
        <p:txBody>
          <a:bodyPr/>
          <a:lstStyle/>
          <a:p>
            <a:fld id="{4F18909D-C73E-48B5-AB5A-711264532027}" type="slidenum">
              <a:rPr lang="de-DE" smtClean="0"/>
              <a:pPr/>
              <a:t>13</a:t>
            </a:fld>
            <a:endParaRPr lang="de-DE" dirty="0"/>
          </a:p>
        </p:txBody>
      </p:sp>
    </p:spTree>
    <p:extLst>
      <p:ext uri="{BB962C8B-B14F-4D97-AF65-F5344CB8AC3E}">
        <p14:creationId xmlns:p14="http://schemas.microsoft.com/office/powerpoint/2010/main" val="3909831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kern="1200" dirty="0">
                <a:solidFill>
                  <a:schemeClr val="tx1"/>
                </a:solidFill>
                <a:effectLst/>
                <a:latin typeface="Arial" panose="020B0604020202020204" pitchFamily="34" charset="0"/>
                <a:ea typeface="+mn-ea"/>
                <a:cs typeface="Arial" panose="020B0604020202020204" pitchFamily="34" charset="0"/>
              </a:rPr>
              <a:t>Unsere CO</a:t>
            </a:r>
            <a:r>
              <a:rPr lang="de-AT" sz="1200" b="0" i="0" kern="1200" baseline="-25000" dirty="0">
                <a:solidFill>
                  <a:schemeClr val="tx1"/>
                </a:solidFill>
                <a:effectLst/>
                <a:latin typeface="Arial" panose="020B0604020202020204" pitchFamily="34" charset="0"/>
                <a:ea typeface="+mn-ea"/>
                <a:cs typeface="Arial" panose="020B0604020202020204" pitchFamily="34" charset="0"/>
              </a:rPr>
              <a:t>2 </a:t>
            </a:r>
            <a:r>
              <a:rPr lang="de-AT" sz="1200" b="0" i="0" kern="1200" dirty="0">
                <a:solidFill>
                  <a:schemeClr val="tx1"/>
                </a:solidFill>
                <a:effectLst/>
                <a:latin typeface="Arial" panose="020B0604020202020204" pitchFamily="34" charset="0"/>
                <a:ea typeface="+mn-ea"/>
                <a:cs typeface="Arial" panose="020B0604020202020204" pitchFamily="34" charset="0"/>
              </a:rPr>
              <a:t>Emissionen tragen maßgeblich zum Klimawandel bei. Die Höhe der Emissionen ist jedoch weltweit sehr ungleich verteilt. So zeigen Daten der </a:t>
            </a:r>
            <a:r>
              <a:rPr lang="de-AT" sz="1200" b="0" i="0" u="none" strike="noStrike" kern="1200" dirty="0">
                <a:solidFill>
                  <a:schemeClr val="tx1"/>
                </a:solidFill>
                <a:effectLst/>
                <a:latin typeface="Arial" panose="020B0604020202020204" pitchFamily="34" charset="0"/>
                <a:ea typeface="+mn-ea"/>
                <a:cs typeface="Arial" panose="020B0604020202020204" pitchFamily="34" charset="0"/>
                <a:hlinkClick r:id="rId3"/>
              </a:rPr>
              <a:t>Weltbank</a:t>
            </a:r>
            <a:r>
              <a:rPr lang="de-AT" sz="1200" b="0" i="0" kern="1200" dirty="0">
                <a:solidFill>
                  <a:schemeClr val="tx1"/>
                </a:solidFill>
                <a:effectLst/>
                <a:latin typeface="Arial" panose="020B0604020202020204" pitchFamily="34" charset="0"/>
                <a:ea typeface="+mn-ea"/>
                <a:cs typeface="Arial" panose="020B0604020202020204" pitchFamily="34" charset="0"/>
              </a:rPr>
              <a:t> von 2014, dass in Österreich jede Person pro Jahr durchschnittlich 6,9 Tonnen CO</a:t>
            </a:r>
            <a:r>
              <a:rPr lang="de-AT" sz="1200" b="0" i="0" kern="1200" baseline="-25000" dirty="0">
                <a:solidFill>
                  <a:schemeClr val="tx1"/>
                </a:solidFill>
                <a:effectLst/>
                <a:latin typeface="Arial" panose="020B0604020202020204" pitchFamily="34" charset="0"/>
                <a:ea typeface="+mn-ea"/>
                <a:cs typeface="Arial" panose="020B0604020202020204" pitchFamily="34" charset="0"/>
              </a:rPr>
              <a:t>2</a:t>
            </a:r>
            <a:r>
              <a:rPr lang="de-AT" sz="1200" b="0" i="0" kern="1200" dirty="0">
                <a:solidFill>
                  <a:schemeClr val="tx1"/>
                </a:solidFill>
                <a:effectLst/>
                <a:latin typeface="Arial" panose="020B0604020202020204" pitchFamily="34" charset="0"/>
                <a:ea typeface="+mn-ea"/>
                <a:cs typeface="Arial" panose="020B0604020202020204" pitchFamily="34" charset="0"/>
              </a:rPr>
              <a:t> verursacht, wohingegen es in Tansania lediglich 0,2 Tonnen pro Person sind. Durch eine bewusste, nachhaltige Lebensweise können CO</a:t>
            </a:r>
            <a:r>
              <a:rPr lang="de-AT" sz="1200" b="0" i="0" kern="1200" baseline="-25000" dirty="0">
                <a:solidFill>
                  <a:schemeClr val="tx1"/>
                </a:solidFill>
                <a:effectLst/>
                <a:latin typeface="Arial" panose="020B0604020202020204" pitchFamily="34" charset="0"/>
                <a:ea typeface="+mn-ea"/>
                <a:cs typeface="Arial" panose="020B0604020202020204" pitchFamily="34" charset="0"/>
              </a:rPr>
              <a:t>2 </a:t>
            </a:r>
            <a:r>
              <a:rPr lang="de-AT" sz="1200" b="0" i="0" kern="1200" dirty="0">
                <a:solidFill>
                  <a:schemeClr val="tx1"/>
                </a:solidFill>
                <a:effectLst/>
                <a:latin typeface="Arial" panose="020B0604020202020204" pitchFamily="34" charset="0"/>
                <a:ea typeface="+mn-ea"/>
                <a:cs typeface="Arial" panose="020B0604020202020204" pitchFamily="34" charset="0"/>
              </a:rPr>
              <a:t>Emissionen verringert werden, es wird aber immer ein Teil bestehen bleiben. Aus diesem Grund hat sich </a:t>
            </a:r>
            <a:r>
              <a:rPr lang="de-AT" sz="1200" b="0" i="0" u="none" strike="noStrike" kern="1200" dirty="0">
                <a:solidFill>
                  <a:schemeClr val="tx1"/>
                </a:solidFill>
                <a:effectLst/>
                <a:latin typeface="Arial" panose="020B0604020202020204" pitchFamily="34" charset="0"/>
                <a:ea typeface="+mn-ea"/>
                <a:cs typeface="Arial" panose="020B0604020202020204" pitchFamily="34" charset="0"/>
                <a:hlinkClick r:id="rId4"/>
              </a:rPr>
              <a:t>Sustainable Agriculture Tanzania</a:t>
            </a:r>
            <a:r>
              <a:rPr lang="de-AT" sz="1200" b="0" i="0" kern="1200" dirty="0">
                <a:solidFill>
                  <a:schemeClr val="tx1"/>
                </a:solidFill>
                <a:effectLst/>
                <a:latin typeface="Arial" panose="020B0604020202020204" pitchFamily="34" charset="0"/>
                <a:ea typeface="+mn-ea"/>
                <a:cs typeface="Arial" panose="020B0604020202020204" pitchFamily="34" charset="0"/>
              </a:rPr>
              <a:t> ein CO</a:t>
            </a:r>
            <a:r>
              <a:rPr lang="de-AT" sz="1200" b="0" i="0" kern="1200" baseline="-25000" dirty="0">
                <a:solidFill>
                  <a:schemeClr val="tx1"/>
                </a:solidFill>
                <a:effectLst/>
                <a:latin typeface="Arial" panose="020B0604020202020204" pitchFamily="34" charset="0"/>
                <a:ea typeface="+mn-ea"/>
                <a:cs typeface="Arial" panose="020B0604020202020204" pitchFamily="34" charset="0"/>
              </a:rPr>
              <a:t>2 </a:t>
            </a:r>
            <a:r>
              <a:rPr lang="de-AT" sz="1200" b="0" i="0" kern="1200" dirty="0">
                <a:solidFill>
                  <a:schemeClr val="tx1"/>
                </a:solidFill>
                <a:effectLst/>
                <a:latin typeface="Arial" panose="020B0604020202020204" pitchFamily="34" charset="0"/>
                <a:ea typeface="+mn-ea"/>
                <a:cs typeface="Arial" panose="020B0604020202020204" pitchFamily="34" charset="0"/>
              </a:rPr>
              <a:t>Kompensationsprojekt überlegt.</a:t>
            </a:r>
            <a:endParaRPr lang="de-DE" dirty="0"/>
          </a:p>
        </p:txBody>
      </p:sp>
      <p:sp>
        <p:nvSpPr>
          <p:cNvPr id="4" name="Kopfzeilenplatzhalter 3"/>
          <p:cNvSpPr>
            <a:spLocks noGrp="1"/>
          </p:cNvSpPr>
          <p:nvPr>
            <p:ph type="hdr" sz="quarter"/>
          </p:nvPr>
        </p:nvSpPr>
        <p:spPr/>
        <p:txBody>
          <a:bodyPr/>
          <a:lstStyle/>
          <a:p>
            <a:r>
              <a:rPr lang="de-AT"/>
              <a:t>SEI SO FREI - Adventsammlung 2018</a:t>
            </a:r>
            <a:endParaRPr lang="de-DE"/>
          </a:p>
        </p:txBody>
      </p:sp>
      <p:sp>
        <p:nvSpPr>
          <p:cNvPr id="5" name="Foliennummernplatzhalter 4"/>
          <p:cNvSpPr>
            <a:spLocks noGrp="1"/>
          </p:cNvSpPr>
          <p:nvPr>
            <p:ph type="sldNum" sz="quarter" idx="5"/>
          </p:nvPr>
        </p:nvSpPr>
        <p:spPr/>
        <p:txBody>
          <a:bodyPr/>
          <a:lstStyle/>
          <a:p>
            <a:fld id="{4F18909D-C73E-48B5-AB5A-711264532027}" type="slidenum">
              <a:rPr lang="de-DE" smtClean="0"/>
              <a:pPr/>
              <a:t>14</a:t>
            </a:fld>
            <a:endParaRPr lang="de-DE" dirty="0"/>
          </a:p>
        </p:txBody>
      </p:sp>
    </p:spTree>
    <p:extLst>
      <p:ext uri="{BB962C8B-B14F-4D97-AF65-F5344CB8AC3E}">
        <p14:creationId xmlns:p14="http://schemas.microsoft.com/office/powerpoint/2010/main" val="3293675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kern="1200" dirty="0">
                <a:solidFill>
                  <a:schemeClr val="tx1"/>
                </a:solidFill>
                <a:effectLst/>
                <a:latin typeface="Arial" panose="020B0604020202020204" pitchFamily="34" charset="0"/>
                <a:ea typeface="+mn-ea"/>
                <a:cs typeface="Arial" panose="020B0604020202020204" pitchFamily="34" charset="0"/>
              </a:rPr>
              <a:t>Bei jeder Form der Energienutzung wie Strom-, Heizwärme- und Warmwasserverbrauch und der Mobilität entsteht CO</a:t>
            </a:r>
            <a:r>
              <a:rPr lang="de-AT" sz="1200" b="0" i="0" kern="1200" baseline="-25000" dirty="0">
                <a:solidFill>
                  <a:schemeClr val="tx1"/>
                </a:solidFill>
                <a:effectLst/>
                <a:latin typeface="Arial" panose="020B0604020202020204" pitchFamily="34" charset="0"/>
                <a:ea typeface="+mn-ea"/>
                <a:cs typeface="Arial" panose="020B0604020202020204" pitchFamily="34" charset="0"/>
              </a:rPr>
              <a:t>2</a:t>
            </a:r>
            <a:r>
              <a:rPr lang="de-AT" sz="1200" b="0" i="0" kern="1200" dirty="0">
                <a:solidFill>
                  <a:schemeClr val="tx1"/>
                </a:solidFill>
                <a:effectLst/>
                <a:latin typeface="Arial" panose="020B0604020202020204" pitchFamily="34" charset="0"/>
                <a:ea typeface="+mn-ea"/>
                <a:cs typeface="Arial" panose="020B0604020202020204" pitchFamily="34" charset="0"/>
              </a:rPr>
              <a:t>. Diese CO</a:t>
            </a:r>
            <a:r>
              <a:rPr lang="de-AT" sz="1200" b="0" i="0" kern="1200" baseline="-25000" dirty="0">
                <a:solidFill>
                  <a:schemeClr val="tx1"/>
                </a:solidFill>
                <a:effectLst/>
                <a:latin typeface="Arial" panose="020B0604020202020204" pitchFamily="34" charset="0"/>
                <a:ea typeface="+mn-ea"/>
                <a:cs typeface="Arial" panose="020B0604020202020204" pitchFamily="34" charset="0"/>
              </a:rPr>
              <a:t>2</a:t>
            </a:r>
            <a:r>
              <a:rPr lang="de-AT" sz="1200" b="0" i="0" kern="1200" dirty="0">
                <a:solidFill>
                  <a:schemeClr val="tx1"/>
                </a:solidFill>
                <a:effectLst/>
                <a:latin typeface="Arial" panose="020B0604020202020204" pitchFamily="34" charset="0"/>
                <a:ea typeface="+mn-ea"/>
                <a:cs typeface="Arial" panose="020B0604020202020204" pitchFamily="34" charset="0"/>
              </a:rPr>
              <a:t>-Emissionen können nicht gänzlich verhindert, doch an anderer Stelle eingespart werden. Indem Sie Klimaschutzprojekte unterstützen, können Sie CO</a:t>
            </a:r>
            <a:r>
              <a:rPr lang="de-AT" sz="1200" b="0" i="0" kern="1200" baseline="-25000" dirty="0">
                <a:solidFill>
                  <a:schemeClr val="tx1"/>
                </a:solidFill>
                <a:effectLst/>
                <a:latin typeface="Arial" panose="020B0604020202020204" pitchFamily="34" charset="0"/>
                <a:ea typeface="+mn-ea"/>
                <a:cs typeface="Arial" panose="020B0604020202020204" pitchFamily="34" charset="0"/>
              </a:rPr>
              <a:t>2</a:t>
            </a:r>
            <a:r>
              <a:rPr lang="de-AT" sz="1200" b="0" i="0" kern="1200" dirty="0">
                <a:solidFill>
                  <a:schemeClr val="tx1"/>
                </a:solidFill>
                <a:effectLst/>
                <a:latin typeface="Arial" panose="020B0604020202020204" pitchFamily="34" charset="0"/>
                <a:ea typeface="+mn-ea"/>
                <a:cs typeface="Arial" panose="020B0604020202020204" pitchFamily="34" charset="0"/>
              </a:rPr>
              <a:t>-Emissionen im Ausmaß der verursachten Ausstöße ausgleichen. Die für die Berechnung erforderlichen CO</a:t>
            </a:r>
            <a:r>
              <a:rPr lang="de-AT" sz="1200" b="0" i="0" kern="1200" baseline="-25000" dirty="0">
                <a:solidFill>
                  <a:schemeClr val="tx1"/>
                </a:solidFill>
                <a:effectLst/>
                <a:latin typeface="Arial" panose="020B0604020202020204" pitchFamily="34" charset="0"/>
                <a:ea typeface="+mn-ea"/>
                <a:cs typeface="Arial" panose="020B0604020202020204" pitchFamily="34" charset="0"/>
              </a:rPr>
              <a:t>2</a:t>
            </a:r>
            <a:r>
              <a:rPr lang="de-AT" sz="1200" b="0" i="0" kern="1200" dirty="0">
                <a:solidFill>
                  <a:schemeClr val="tx1"/>
                </a:solidFill>
                <a:effectLst/>
                <a:latin typeface="Arial" panose="020B0604020202020204" pitchFamily="34" charset="0"/>
                <a:ea typeface="+mn-ea"/>
                <a:cs typeface="Arial" panose="020B0604020202020204" pitchFamily="34" charset="0"/>
              </a:rPr>
              <a:t>-Faktoren werden vom Umweltbundesamt erhoben und regelmäßig aktualisiert.</a:t>
            </a:r>
          </a:p>
          <a:p>
            <a:endParaRPr lang="de-AT" sz="1200" b="0" i="0" kern="1200" dirty="0">
              <a:solidFill>
                <a:schemeClr val="tx1"/>
              </a:solidFill>
              <a:effectLst/>
              <a:latin typeface="Arial" panose="020B0604020202020204" pitchFamily="34" charset="0"/>
              <a:ea typeface="+mn-ea"/>
              <a:cs typeface="Arial" panose="020B0604020202020204" pitchFamily="34" charset="0"/>
            </a:endParaRPr>
          </a:p>
          <a:p>
            <a:r>
              <a:rPr lang="de-AT" sz="1200" b="0" i="0" kern="1200" dirty="0">
                <a:solidFill>
                  <a:schemeClr val="tx1"/>
                </a:solidFill>
                <a:effectLst/>
                <a:latin typeface="Arial" panose="020B0604020202020204" pitchFamily="34" charset="0"/>
                <a:ea typeface="+mn-ea"/>
                <a:cs typeface="Arial" panose="020B0604020202020204" pitchFamily="34" charset="0"/>
              </a:rPr>
              <a:t>Berechnen Sie Ihren CO</a:t>
            </a:r>
            <a:r>
              <a:rPr lang="de-AT" sz="1200" b="0" i="0" kern="1200" baseline="-25000" dirty="0">
                <a:solidFill>
                  <a:schemeClr val="tx1"/>
                </a:solidFill>
                <a:effectLst/>
                <a:latin typeface="Arial" panose="020B0604020202020204" pitchFamily="34" charset="0"/>
                <a:ea typeface="+mn-ea"/>
                <a:cs typeface="Arial" panose="020B0604020202020204" pitchFamily="34" charset="0"/>
              </a:rPr>
              <a:t>2</a:t>
            </a:r>
            <a:r>
              <a:rPr lang="de-AT" sz="1200" b="0" i="0" kern="1200" dirty="0">
                <a:solidFill>
                  <a:schemeClr val="tx1"/>
                </a:solidFill>
                <a:effectLst/>
                <a:latin typeface="Arial" panose="020B0604020202020204" pitchFamily="34" charset="0"/>
                <a:ea typeface="+mn-ea"/>
                <a:cs typeface="Arial" panose="020B0604020202020204" pitchFamily="34" charset="0"/>
              </a:rPr>
              <a:t> Verbrauch mit Hilfe dieses Rechners und kompensieren Sie Ihren ökologischen Fußabdruck zugunsten der Menschen in Tansania! Sorgen wir gemeinsam für ein besseres Gleichgewicht auf unserer Erde, unterstützen wir die Kleinbauernfamilien Tansanias!</a:t>
            </a:r>
            <a:endParaRPr lang="de-DE" b="0" dirty="0"/>
          </a:p>
        </p:txBody>
      </p:sp>
      <p:sp>
        <p:nvSpPr>
          <p:cNvPr id="4" name="Kopfzeilenplatzhalter 3"/>
          <p:cNvSpPr>
            <a:spLocks noGrp="1"/>
          </p:cNvSpPr>
          <p:nvPr>
            <p:ph type="hdr" sz="quarter"/>
          </p:nvPr>
        </p:nvSpPr>
        <p:spPr/>
        <p:txBody>
          <a:bodyPr/>
          <a:lstStyle/>
          <a:p>
            <a:r>
              <a:rPr lang="de-AT"/>
              <a:t>SEI SO FREI - Adventsammlung 2018</a:t>
            </a:r>
            <a:endParaRPr lang="de-DE"/>
          </a:p>
        </p:txBody>
      </p:sp>
      <p:sp>
        <p:nvSpPr>
          <p:cNvPr id="5" name="Foliennummernplatzhalter 4"/>
          <p:cNvSpPr>
            <a:spLocks noGrp="1"/>
          </p:cNvSpPr>
          <p:nvPr>
            <p:ph type="sldNum" sz="quarter" idx="5"/>
          </p:nvPr>
        </p:nvSpPr>
        <p:spPr/>
        <p:txBody>
          <a:bodyPr/>
          <a:lstStyle/>
          <a:p>
            <a:fld id="{4F18909D-C73E-48B5-AB5A-711264532027}" type="slidenum">
              <a:rPr lang="de-DE" smtClean="0"/>
              <a:pPr/>
              <a:t>18</a:t>
            </a:fld>
            <a:endParaRPr lang="de-DE" dirty="0"/>
          </a:p>
        </p:txBody>
      </p:sp>
    </p:spTree>
    <p:extLst>
      <p:ext uri="{BB962C8B-B14F-4D97-AF65-F5344CB8AC3E}">
        <p14:creationId xmlns:p14="http://schemas.microsoft.com/office/powerpoint/2010/main" val="1127421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503992" y="824885"/>
            <a:ext cx="5711905" cy="1754776"/>
          </a:xfrm>
        </p:spPr>
        <p:txBody>
          <a:bodyPr anchor="b"/>
          <a:lstStyle>
            <a:lvl1pPr algn="ctr">
              <a:defRPr sz="4409"/>
            </a:lvl1pPr>
          </a:lstStyle>
          <a:p>
            <a:r>
              <a:rPr lang="de-DE"/>
              <a:t>Titelmasterformat durch Klicken bearbeiten</a:t>
            </a:r>
            <a:endParaRPr lang="en-US" dirty="0"/>
          </a:p>
        </p:txBody>
      </p:sp>
      <p:sp>
        <p:nvSpPr>
          <p:cNvPr id="3" name="Subtitle 2"/>
          <p:cNvSpPr>
            <a:spLocks noGrp="1"/>
          </p:cNvSpPr>
          <p:nvPr>
            <p:ph type="subTitle" idx="1"/>
          </p:nvPr>
        </p:nvSpPr>
        <p:spPr>
          <a:xfrm>
            <a:off x="839986" y="2647331"/>
            <a:ext cx="5039916" cy="1216909"/>
          </a:xfrm>
        </p:spPr>
        <p:txBody>
          <a:bodyPr/>
          <a:lstStyle>
            <a:lvl1pPr marL="0" indent="0" algn="ctr">
              <a:buNone/>
              <a:defRPr sz="1764"/>
            </a:lvl1pPr>
            <a:lvl2pPr marL="335996" indent="0" algn="ctr">
              <a:buNone/>
              <a:defRPr sz="1470"/>
            </a:lvl2pPr>
            <a:lvl3pPr marL="671993" indent="0" algn="ctr">
              <a:buNone/>
              <a:defRPr sz="1323"/>
            </a:lvl3pPr>
            <a:lvl4pPr marL="1007989" indent="0" algn="ctr">
              <a:buNone/>
              <a:defRPr sz="1176"/>
            </a:lvl4pPr>
            <a:lvl5pPr marL="1343985" indent="0" algn="ctr">
              <a:buNone/>
              <a:defRPr sz="1176"/>
            </a:lvl5pPr>
            <a:lvl6pPr marL="1679981" indent="0" algn="ctr">
              <a:buNone/>
              <a:defRPr sz="1176"/>
            </a:lvl6pPr>
            <a:lvl7pPr marL="2015978" indent="0" algn="ctr">
              <a:buNone/>
              <a:defRPr sz="1176"/>
            </a:lvl7pPr>
            <a:lvl8pPr marL="2351974" indent="0" algn="ctr">
              <a:buNone/>
              <a:defRPr sz="1176"/>
            </a:lvl8pPr>
            <a:lvl9pPr marL="2687970" indent="0" algn="ctr">
              <a:buNone/>
              <a:defRPr sz="1176"/>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8897A298-F472-473E-9057-8F35EC7042A6}" type="datetimeFigureOut">
              <a:rPr lang="de-DE" smtClean="0"/>
              <a:t>18.11.2022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032BFEC-FB91-42E2-B40F-14DBE4F19526}" type="slidenum">
              <a:rPr lang="de-DE" smtClean="0"/>
              <a:t>‹Nr.›</a:t>
            </a:fld>
            <a:endParaRPr lang="de-DE"/>
          </a:p>
        </p:txBody>
      </p:sp>
    </p:spTree>
    <p:extLst>
      <p:ext uri="{BB962C8B-B14F-4D97-AF65-F5344CB8AC3E}">
        <p14:creationId xmlns:p14="http://schemas.microsoft.com/office/powerpoint/2010/main" val="3432618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897A298-F472-473E-9057-8F35EC7042A6}" type="datetimeFigureOut">
              <a:rPr lang="de-DE" smtClean="0"/>
              <a:t>18.11.2022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032BFEC-FB91-42E2-B40F-14DBE4F19526}" type="slidenum">
              <a:rPr lang="de-DE" smtClean="0"/>
              <a:t>‹Nr.›</a:t>
            </a:fld>
            <a:endParaRPr lang="de-DE"/>
          </a:p>
        </p:txBody>
      </p:sp>
    </p:spTree>
    <p:extLst>
      <p:ext uri="{BB962C8B-B14F-4D97-AF65-F5344CB8AC3E}">
        <p14:creationId xmlns:p14="http://schemas.microsoft.com/office/powerpoint/2010/main" val="29305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808920" y="268350"/>
            <a:ext cx="1448976" cy="4271432"/>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461993" y="268350"/>
            <a:ext cx="4262929" cy="4271432"/>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897A298-F472-473E-9057-8F35EC7042A6}" type="datetimeFigureOut">
              <a:rPr lang="de-DE" smtClean="0"/>
              <a:t>18.11.2022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032BFEC-FB91-42E2-B40F-14DBE4F19526}" type="slidenum">
              <a:rPr lang="de-DE" smtClean="0"/>
              <a:t>‹Nr.›</a:t>
            </a:fld>
            <a:endParaRPr lang="de-DE"/>
          </a:p>
        </p:txBody>
      </p:sp>
    </p:spTree>
    <p:extLst>
      <p:ext uri="{BB962C8B-B14F-4D97-AF65-F5344CB8AC3E}">
        <p14:creationId xmlns:p14="http://schemas.microsoft.com/office/powerpoint/2010/main" val="3598082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lvl1pPr>
          </a:lstStyle>
          <a:p>
            <a:fld id="{73B44ABB-C911-46DF-9E7E-1B0F3AC3F9FC}" type="slidenum">
              <a:rPr lang="de-AT"/>
              <a:pPr/>
              <a:t>‹Nr.›</a:t>
            </a:fld>
            <a:endParaRPr lang="de-AT"/>
          </a:p>
        </p:txBody>
      </p:sp>
    </p:spTree>
    <p:extLst>
      <p:ext uri="{BB962C8B-B14F-4D97-AF65-F5344CB8AC3E}">
        <p14:creationId xmlns:p14="http://schemas.microsoft.com/office/powerpoint/2010/main" val="343070711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lvl1pPr>
          </a:lstStyle>
          <a:p>
            <a:fld id="{797A86AB-1CE9-46C8-95FD-AEB062C59013}" type="slidenum">
              <a:rPr lang="de-AT"/>
              <a:pPr/>
              <a:t>‹Nr.›</a:t>
            </a:fld>
            <a:endParaRPr lang="de-AT"/>
          </a:p>
        </p:txBody>
      </p:sp>
    </p:spTree>
    <p:extLst>
      <p:ext uri="{BB962C8B-B14F-4D97-AF65-F5344CB8AC3E}">
        <p14:creationId xmlns:p14="http://schemas.microsoft.com/office/powerpoint/2010/main" val="237291140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897A298-F472-473E-9057-8F35EC7042A6}" type="datetimeFigureOut">
              <a:rPr lang="de-DE" smtClean="0"/>
              <a:t>18.11.2022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032BFEC-FB91-42E2-B40F-14DBE4F19526}" type="slidenum">
              <a:rPr lang="de-DE" smtClean="0"/>
              <a:t>‹Nr.›</a:t>
            </a:fld>
            <a:endParaRPr lang="de-DE"/>
          </a:p>
        </p:txBody>
      </p:sp>
    </p:spTree>
    <p:extLst>
      <p:ext uri="{BB962C8B-B14F-4D97-AF65-F5344CB8AC3E}">
        <p14:creationId xmlns:p14="http://schemas.microsoft.com/office/powerpoint/2010/main" val="898258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58493" y="1256579"/>
            <a:ext cx="5795903" cy="2096630"/>
          </a:xfrm>
        </p:spPr>
        <p:txBody>
          <a:bodyPr anchor="b"/>
          <a:lstStyle>
            <a:lvl1pPr>
              <a:defRPr sz="4409"/>
            </a:lvl1pPr>
          </a:lstStyle>
          <a:p>
            <a:r>
              <a:rPr lang="de-DE"/>
              <a:t>Titelmasterformat durch Klicken bearbeiten</a:t>
            </a:r>
            <a:endParaRPr lang="en-US" dirty="0"/>
          </a:p>
        </p:txBody>
      </p:sp>
      <p:sp>
        <p:nvSpPr>
          <p:cNvPr id="3" name="Text Placeholder 2"/>
          <p:cNvSpPr>
            <a:spLocks noGrp="1"/>
          </p:cNvSpPr>
          <p:nvPr>
            <p:ph type="body" idx="1"/>
          </p:nvPr>
        </p:nvSpPr>
        <p:spPr>
          <a:xfrm>
            <a:off x="458493" y="3373044"/>
            <a:ext cx="5795903" cy="1102568"/>
          </a:xfrm>
        </p:spPr>
        <p:txBody>
          <a:bodyPr/>
          <a:lstStyle>
            <a:lvl1pPr marL="0" indent="0">
              <a:buNone/>
              <a:defRPr sz="1764">
                <a:solidFill>
                  <a:schemeClr val="tx1"/>
                </a:solidFill>
              </a:defRPr>
            </a:lvl1pPr>
            <a:lvl2pPr marL="335996" indent="0">
              <a:buNone/>
              <a:defRPr sz="1470">
                <a:solidFill>
                  <a:schemeClr val="tx1">
                    <a:tint val="75000"/>
                  </a:schemeClr>
                </a:solidFill>
              </a:defRPr>
            </a:lvl2pPr>
            <a:lvl3pPr marL="671993" indent="0">
              <a:buNone/>
              <a:defRPr sz="1323">
                <a:solidFill>
                  <a:schemeClr val="tx1">
                    <a:tint val="75000"/>
                  </a:schemeClr>
                </a:solidFill>
              </a:defRPr>
            </a:lvl3pPr>
            <a:lvl4pPr marL="1007989" indent="0">
              <a:buNone/>
              <a:defRPr sz="1176">
                <a:solidFill>
                  <a:schemeClr val="tx1">
                    <a:tint val="75000"/>
                  </a:schemeClr>
                </a:solidFill>
              </a:defRPr>
            </a:lvl4pPr>
            <a:lvl5pPr marL="1343985" indent="0">
              <a:buNone/>
              <a:defRPr sz="1176">
                <a:solidFill>
                  <a:schemeClr val="tx1">
                    <a:tint val="75000"/>
                  </a:schemeClr>
                </a:solidFill>
              </a:defRPr>
            </a:lvl5pPr>
            <a:lvl6pPr marL="1679981" indent="0">
              <a:buNone/>
              <a:defRPr sz="1176">
                <a:solidFill>
                  <a:schemeClr val="tx1">
                    <a:tint val="75000"/>
                  </a:schemeClr>
                </a:solidFill>
              </a:defRPr>
            </a:lvl6pPr>
            <a:lvl7pPr marL="2015978" indent="0">
              <a:buNone/>
              <a:defRPr sz="1176">
                <a:solidFill>
                  <a:schemeClr val="tx1">
                    <a:tint val="75000"/>
                  </a:schemeClr>
                </a:solidFill>
              </a:defRPr>
            </a:lvl7pPr>
            <a:lvl8pPr marL="2351974" indent="0">
              <a:buNone/>
              <a:defRPr sz="1176">
                <a:solidFill>
                  <a:schemeClr val="tx1">
                    <a:tint val="75000"/>
                  </a:schemeClr>
                </a:solidFill>
              </a:defRPr>
            </a:lvl8pPr>
            <a:lvl9pPr marL="2687970" indent="0">
              <a:buNone/>
              <a:defRPr sz="1176">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8897A298-F472-473E-9057-8F35EC7042A6}" type="datetimeFigureOut">
              <a:rPr lang="de-DE" smtClean="0"/>
              <a:t>18.11.2022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032BFEC-FB91-42E2-B40F-14DBE4F19526}" type="slidenum">
              <a:rPr lang="de-DE" smtClean="0"/>
              <a:t>‹Nr.›</a:t>
            </a:fld>
            <a:endParaRPr lang="de-DE"/>
          </a:p>
        </p:txBody>
      </p:sp>
    </p:spTree>
    <p:extLst>
      <p:ext uri="{BB962C8B-B14F-4D97-AF65-F5344CB8AC3E}">
        <p14:creationId xmlns:p14="http://schemas.microsoft.com/office/powerpoint/2010/main" val="3714524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461993" y="1341750"/>
            <a:ext cx="2855952" cy="319803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3401944" y="1341750"/>
            <a:ext cx="2855952" cy="319803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8897A298-F472-473E-9057-8F35EC7042A6}" type="datetimeFigureOut">
              <a:rPr lang="de-DE" smtClean="0"/>
              <a:t>18.11.2022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032BFEC-FB91-42E2-B40F-14DBE4F19526}" type="slidenum">
              <a:rPr lang="de-DE" smtClean="0"/>
              <a:t>‹Nr.›</a:t>
            </a:fld>
            <a:endParaRPr lang="de-DE"/>
          </a:p>
        </p:txBody>
      </p:sp>
    </p:spTree>
    <p:extLst>
      <p:ext uri="{BB962C8B-B14F-4D97-AF65-F5344CB8AC3E}">
        <p14:creationId xmlns:p14="http://schemas.microsoft.com/office/powerpoint/2010/main" val="3629120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62868" y="268351"/>
            <a:ext cx="5795903" cy="974228"/>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462868" y="1235577"/>
            <a:ext cx="2842827" cy="605537"/>
          </a:xfrm>
        </p:spPr>
        <p:txBody>
          <a:bodyPr anchor="b"/>
          <a:lstStyle>
            <a:lvl1pPr marL="0" indent="0">
              <a:buNone/>
              <a:defRPr sz="1764" b="1"/>
            </a:lvl1pPr>
            <a:lvl2pPr marL="335996" indent="0">
              <a:buNone/>
              <a:defRPr sz="1470" b="1"/>
            </a:lvl2pPr>
            <a:lvl3pPr marL="671993" indent="0">
              <a:buNone/>
              <a:defRPr sz="1323" b="1"/>
            </a:lvl3pPr>
            <a:lvl4pPr marL="1007989" indent="0">
              <a:buNone/>
              <a:defRPr sz="1176" b="1"/>
            </a:lvl4pPr>
            <a:lvl5pPr marL="1343985" indent="0">
              <a:buNone/>
              <a:defRPr sz="1176" b="1"/>
            </a:lvl5pPr>
            <a:lvl6pPr marL="1679981" indent="0">
              <a:buNone/>
              <a:defRPr sz="1176" b="1"/>
            </a:lvl6pPr>
            <a:lvl7pPr marL="2015978" indent="0">
              <a:buNone/>
              <a:defRPr sz="1176" b="1"/>
            </a:lvl7pPr>
            <a:lvl8pPr marL="2351974" indent="0">
              <a:buNone/>
              <a:defRPr sz="1176" b="1"/>
            </a:lvl8pPr>
            <a:lvl9pPr marL="2687970" indent="0">
              <a:buNone/>
              <a:defRPr sz="1176" b="1"/>
            </a:lvl9pPr>
          </a:lstStyle>
          <a:p>
            <a:pPr lvl="0"/>
            <a:r>
              <a:rPr lang="de-DE"/>
              <a:t>Formatvorlagen des Textmasters bearbeiten</a:t>
            </a:r>
          </a:p>
        </p:txBody>
      </p:sp>
      <p:sp>
        <p:nvSpPr>
          <p:cNvPr id="4" name="Content Placeholder 3"/>
          <p:cNvSpPr>
            <a:spLocks noGrp="1"/>
          </p:cNvSpPr>
          <p:nvPr>
            <p:ph sz="half" idx="2"/>
          </p:nvPr>
        </p:nvSpPr>
        <p:spPr>
          <a:xfrm>
            <a:off x="462868" y="1841114"/>
            <a:ext cx="2842827" cy="270800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3401943" y="1235577"/>
            <a:ext cx="2856828" cy="605537"/>
          </a:xfrm>
        </p:spPr>
        <p:txBody>
          <a:bodyPr anchor="b"/>
          <a:lstStyle>
            <a:lvl1pPr marL="0" indent="0">
              <a:buNone/>
              <a:defRPr sz="1764" b="1"/>
            </a:lvl1pPr>
            <a:lvl2pPr marL="335996" indent="0">
              <a:buNone/>
              <a:defRPr sz="1470" b="1"/>
            </a:lvl2pPr>
            <a:lvl3pPr marL="671993" indent="0">
              <a:buNone/>
              <a:defRPr sz="1323" b="1"/>
            </a:lvl3pPr>
            <a:lvl4pPr marL="1007989" indent="0">
              <a:buNone/>
              <a:defRPr sz="1176" b="1"/>
            </a:lvl4pPr>
            <a:lvl5pPr marL="1343985" indent="0">
              <a:buNone/>
              <a:defRPr sz="1176" b="1"/>
            </a:lvl5pPr>
            <a:lvl6pPr marL="1679981" indent="0">
              <a:buNone/>
              <a:defRPr sz="1176" b="1"/>
            </a:lvl6pPr>
            <a:lvl7pPr marL="2015978" indent="0">
              <a:buNone/>
              <a:defRPr sz="1176" b="1"/>
            </a:lvl7pPr>
            <a:lvl8pPr marL="2351974" indent="0">
              <a:buNone/>
              <a:defRPr sz="1176" b="1"/>
            </a:lvl8pPr>
            <a:lvl9pPr marL="2687970" indent="0">
              <a:buNone/>
              <a:defRPr sz="1176" b="1"/>
            </a:lvl9pPr>
          </a:lstStyle>
          <a:p>
            <a:pPr lvl="0"/>
            <a:r>
              <a:rPr lang="de-DE"/>
              <a:t>Formatvorlagen des Textmasters bearbeiten</a:t>
            </a:r>
          </a:p>
        </p:txBody>
      </p:sp>
      <p:sp>
        <p:nvSpPr>
          <p:cNvPr id="6" name="Content Placeholder 5"/>
          <p:cNvSpPr>
            <a:spLocks noGrp="1"/>
          </p:cNvSpPr>
          <p:nvPr>
            <p:ph sz="quarter" idx="4"/>
          </p:nvPr>
        </p:nvSpPr>
        <p:spPr>
          <a:xfrm>
            <a:off x="3401943" y="1841114"/>
            <a:ext cx="2856828" cy="270800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8897A298-F472-473E-9057-8F35EC7042A6}" type="datetimeFigureOut">
              <a:rPr lang="de-DE" smtClean="0"/>
              <a:t>18.11.2022</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9032BFEC-FB91-42E2-B40F-14DBE4F19526}" type="slidenum">
              <a:rPr lang="de-DE" smtClean="0"/>
              <a:t>‹Nr.›</a:t>
            </a:fld>
            <a:endParaRPr lang="de-DE"/>
          </a:p>
        </p:txBody>
      </p:sp>
    </p:spTree>
    <p:extLst>
      <p:ext uri="{BB962C8B-B14F-4D97-AF65-F5344CB8AC3E}">
        <p14:creationId xmlns:p14="http://schemas.microsoft.com/office/powerpoint/2010/main" val="3919796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8897A298-F472-473E-9057-8F35EC7042A6}" type="datetimeFigureOut">
              <a:rPr lang="de-DE" smtClean="0"/>
              <a:t>18.11.2022</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9032BFEC-FB91-42E2-B40F-14DBE4F19526}" type="slidenum">
              <a:rPr lang="de-DE" smtClean="0"/>
              <a:t>‹Nr.›</a:t>
            </a:fld>
            <a:endParaRPr lang="de-DE"/>
          </a:p>
        </p:txBody>
      </p:sp>
    </p:spTree>
    <p:extLst>
      <p:ext uri="{BB962C8B-B14F-4D97-AF65-F5344CB8AC3E}">
        <p14:creationId xmlns:p14="http://schemas.microsoft.com/office/powerpoint/2010/main" val="3219649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97A298-F472-473E-9057-8F35EC7042A6}" type="datetimeFigureOut">
              <a:rPr lang="de-DE" smtClean="0"/>
              <a:t>18.11.2022</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9032BFEC-FB91-42E2-B40F-14DBE4F19526}" type="slidenum">
              <a:rPr lang="de-DE" smtClean="0"/>
              <a:t>‹Nr.›</a:t>
            </a:fld>
            <a:endParaRPr lang="de-DE"/>
          </a:p>
        </p:txBody>
      </p:sp>
    </p:spTree>
    <p:extLst>
      <p:ext uri="{BB962C8B-B14F-4D97-AF65-F5344CB8AC3E}">
        <p14:creationId xmlns:p14="http://schemas.microsoft.com/office/powerpoint/2010/main" val="3126757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62867" y="336021"/>
            <a:ext cx="2167339" cy="1176073"/>
          </a:xfrm>
        </p:spPr>
        <p:txBody>
          <a:bodyPr anchor="b"/>
          <a:lstStyle>
            <a:lvl1pPr>
              <a:defRPr sz="2352"/>
            </a:lvl1pPr>
          </a:lstStyle>
          <a:p>
            <a:r>
              <a:rPr lang="de-DE"/>
              <a:t>Titelmasterformat durch Klicken bearbeiten</a:t>
            </a:r>
            <a:endParaRPr lang="en-US" dirty="0"/>
          </a:p>
        </p:txBody>
      </p:sp>
      <p:sp>
        <p:nvSpPr>
          <p:cNvPr id="3" name="Content Placeholder 2"/>
          <p:cNvSpPr>
            <a:spLocks noGrp="1"/>
          </p:cNvSpPr>
          <p:nvPr>
            <p:ph idx="1"/>
          </p:nvPr>
        </p:nvSpPr>
        <p:spPr>
          <a:xfrm>
            <a:off x="2856828" y="725713"/>
            <a:ext cx="3401943" cy="3581889"/>
          </a:xfrm>
        </p:spPr>
        <p:txBody>
          <a:bodyPr/>
          <a:lstStyle>
            <a:lvl1pPr>
              <a:defRPr sz="2352"/>
            </a:lvl1pPr>
            <a:lvl2pPr>
              <a:defRPr sz="2058"/>
            </a:lvl2pPr>
            <a:lvl3pPr>
              <a:defRPr sz="1764"/>
            </a:lvl3pPr>
            <a:lvl4pPr>
              <a:defRPr sz="1470"/>
            </a:lvl4pPr>
            <a:lvl5pPr>
              <a:defRPr sz="1470"/>
            </a:lvl5pPr>
            <a:lvl6pPr>
              <a:defRPr sz="1470"/>
            </a:lvl6pPr>
            <a:lvl7pPr>
              <a:defRPr sz="1470"/>
            </a:lvl7pPr>
            <a:lvl8pPr>
              <a:defRPr sz="1470"/>
            </a:lvl8pPr>
            <a:lvl9pPr>
              <a:defRPr sz="147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62867" y="1512094"/>
            <a:ext cx="2167339" cy="2801341"/>
          </a:xfrm>
        </p:spPr>
        <p:txBody>
          <a:bodyPr/>
          <a:lstStyle>
            <a:lvl1pPr marL="0" indent="0">
              <a:buNone/>
              <a:defRPr sz="1176"/>
            </a:lvl1pPr>
            <a:lvl2pPr marL="335996" indent="0">
              <a:buNone/>
              <a:defRPr sz="1029"/>
            </a:lvl2pPr>
            <a:lvl3pPr marL="671993" indent="0">
              <a:buNone/>
              <a:defRPr sz="882"/>
            </a:lvl3pPr>
            <a:lvl4pPr marL="1007989" indent="0">
              <a:buNone/>
              <a:defRPr sz="735"/>
            </a:lvl4pPr>
            <a:lvl5pPr marL="1343985" indent="0">
              <a:buNone/>
              <a:defRPr sz="735"/>
            </a:lvl5pPr>
            <a:lvl6pPr marL="1679981" indent="0">
              <a:buNone/>
              <a:defRPr sz="735"/>
            </a:lvl6pPr>
            <a:lvl7pPr marL="2015978" indent="0">
              <a:buNone/>
              <a:defRPr sz="735"/>
            </a:lvl7pPr>
            <a:lvl8pPr marL="2351974" indent="0">
              <a:buNone/>
              <a:defRPr sz="735"/>
            </a:lvl8pPr>
            <a:lvl9pPr marL="2687970" indent="0">
              <a:buNone/>
              <a:defRPr sz="735"/>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8897A298-F472-473E-9057-8F35EC7042A6}" type="datetimeFigureOut">
              <a:rPr lang="de-DE" smtClean="0"/>
              <a:t>18.11.2022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032BFEC-FB91-42E2-B40F-14DBE4F19526}" type="slidenum">
              <a:rPr lang="de-DE" smtClean="0"/>
              <a:t>‹Nr.›</a:t>
            </a:fld>
            <a:endParaRPr lang="de-DE"/>
          </a:p>
        </p:txBody>
      </p:sp>
    </p:spTree>
    <p:extLst>
      <p:ext uri="{BB962C8B-B14F-4D97-AF65-F5344CB8AC3E}">
        <p14:creationId xmlns:p14="http://schemas.microsoft.com/office/powerpoint/2010/main" val="1354234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62867" y="336021"/>
            <a:ext cx="2167339" cy="1176073"/>
          </a:xfrm>
        </p:spPr>
        <p:txBody>
          <a:bodyPr anchor="b"/>
          <a:lstStyle>
            <a:lvl1pPr>
              <a:defRPr sz="2352"/>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2856828" y="725713"/>
            <a:ext cx="3401943" cy="3581889"/>
          </a:xfrm>
        </p:spPr>
        <p:txBody>
          <a:bodyPr anchor="t"/>
          <a:lstStyle>
            <a:lvl1pPr marL="0" indent="0">
              <a:buNone/>
              <a:defRPr sz="2352"/>
            </a:lvl1pPr>
            <a:lvl2pPr marL="335996" indent="0">
              <a:buNone/>
              <a:defRPr sz="2058"/>
            </a:lvl2pPr>
            <a:lvl3pPr marL="671993" indent="0">
              <a:buNone/>
              <a:defRPr sz="1764"/>
            </a:lvl3pPr>
            <a:lvl4pPr marL="1007989" indent="0">
              <a:buNone/>
              <a:defRPr sz="1470"/>
            </a:lvl4pPr>
            <a:lvl5pPr marL="1343985" indent="0">
              <a:buNone/>
              <a:defRPr sz="1470"/>
            </a:lvl5pPr>
            <a:lvl6pPr marL="1679981" indent="0">
              <a:buNone/>
              <a:defRPr sz="1470"/>
            </a:lvl6pPr>
            <a:lvl7pPr marL="2015978" indent="0">
              <a:buNone/>
              <a:defRPr sz="1470"/>
            </a:lvl7pPr>
            <a:lvl8pPr marL="2351974" indent="0">
              <a:buNone/>
              <a:defRPr sz="1470"/>
            </a:lvl8pPr>
            <a:lvl9pPr marL="2687970" indent="0">
              <a:buNone/>
              <a:defRPr sz="1470"/>
            </a:lvl9pPr>
          </a:lstStyle>
          <a:p>
            <a:r>
              <a:rPr lang="de-DE"/>
              <a:t>Bild durch Klicken auf Symbol hinzufügen</a:t>
            </a:r>
            <a:endParaRPr lang="en-US" dirty="0"/>
          </a:p>
        </p:txBody>
      </p:sp>
      <p:sp>
        <p:nvSpPr>
          <p:cNvPr id="4" name="Text Placeholder 3"/>
          <p:cNvSpPr>
            <a:spLocks noGrp="1"/>
          </p:cNvSpPr>
          <p:nvPr>
            <p:ph type="body" sz="half" idx="2"/>
          </p:nvPr>
        </p:nvSpPr>
        <p:spPr>
          <a:xfrm>
            <a:off x="462867" y="1512094"/>
            <a:ext cx="2167339" cy="2801341"/>
          </a:xfrm>
        </p:spPr>
        <p:txBody>
          <a:bodyPr/>
          <a:lstStyle>
            <a:lvl1pPr marL="0" indent="0">
              <a:buNone/>
              <a:defRPr sz="1176"/>
            </a:lvl1pPr>
            <a:lvl2pPr marL="335996" indent="0">
              <a:buNone/>
              <a:defRPr sz="1029"/>
            </a:lvl2pPr>
            <a:lvl3pPr marL="671993" indent="0">
              <a:buNone/>
              <a:defRPr sz="882"/>
            </a:lvl3pPr>
            <a:lvl4pPr marL="1007989" indent="0">
              <a:buNone/>
              <a:defRPr sz="735"/>
            </a:lvl4pPr>
            <a:lvl5pPr marL="1343985" indent="0">
              <a:buNone/>
              <a:defRPr sz="735"/>
            </a:lvl5pPr>
            <a:lvl6pPr marL="1679981" indent="0">
              <a:buNone/>
              <a:defRPr sz="735"/>
            </a:lvl6pPr>
            <a:lvl7pPr marL="2015978" indent="0">
              <a:buNone/>
              <a:defRPr sz="735"/>
            </a:lvl7pPr>
            <a:lvl8pPr marL="2351974" indent="0">
              <a:buNone/>
              <a:defRPr sz="735"/>
            </a:lvl8pPr>
            <a:lvl9pPr marL="2687970" indent="0">
              <a:buNone/>
              <a:defRPr sz="735"/>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8897A298-F472-473E-9057-8F35EC7042A6}" type="datetimeFigureOut">
              <a:rPr lang="de-DE" smtClean="0"/>
              <a:t>18.11.2022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032BFEC-FB91-42E2-B40F-14DBE4F19526}" type="slidenum">
              <a:rPr lang="de-DE" smtClean="0"/>
              <a:t>‹Nr.›</a:t>
            </a:fld>
            <a:endParaRPr lang="de-DE"/>
          </a:p>
        </p:txBody>
      </p:sp>
    </p:spTree>
    <p:extLst>
      <p:ext uri="{BB962C8B-B14F-4D97-AF65-F5344CB8AC3E}">
        <p14:creationId xmlns:p14="http://schemas.microsoft.com/office/powerpoint/2010/main" val="3643070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1993" y="268351"/>
            <a:ext cx="5795903" cy="974228"/>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461993" y="1341750"/>
            <a:ext cx="5795903" cy="3198032"/>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461992" y="4671625"/>
            <a:ext cx="1511975" cy="268350"/>
          </a:xfrm>
          <a:prstGeom prst="rect">
            <a:avLst/>
          </a:prstGeom>
        </p:spPr>
        <p:txBody>
          <a:bodyPr vert="horz" lIns="91440" tIns="45720" rIns="91440" bIns="45720" rtlCol="0" anchor="ctr"/>
          <a:lstStyle>
            <a:lvl1pPr algn="l">
              <a:defRPr sz="882">
                <a:solidFill>
                  <a:schemeClr val="tx1">
                    <a:tint val="75000"/>
                  </a:schemeClr>
                </a:solidFill>
              </a:defRPr>
            </a:lvl1pPr>
          </a:lstStyle>
          <a:p>
            <a:fld id="{8897A298-F472-473E-9057-8F35EC7042A6}" type="datetimeFigureOut">
              <a:rPr lang="de-DE" smtClean="0"/>
              <a:t>18.11.2022</a:t>
            </a:fld>
            <a:endParaRPr lang="de-DE"/>
          </a:p>
        </p:txBody>
      </p:sp>
      <p:sp>
        <p:nvSpPr>
          <p:cNvPr id="5" name="Footer Placeholder 4"/>
          <p:cNvSpPr>
            <a:spLocks noGrp="1"/>
          </p:cNvSpPr>
          <p:nvPr>
            <p:ph type="ftr" sz="quarter" idx="3"/>
          </p:nvPr>
        </p:nvSpPr>
        <p:spPr>
          <a:xfrm>
            <a:off x="2225963" y="4671625"/>
            <a:ext cx="2267962" cy="268350"/>
          </a:xfrm>
          <a:prstGeom prst="rect">
            <a:avLst/>
          </a:prstGeom>
        </p:spPr>
        <p:txBody>
          <a:bodyPr vert="horz" lIns="91440" tIns="45720" rIns="91440" bIns="45720" rtlCol="0" anchor="ctr"/>
          <a:lstStyle>
            <a:lvl1pPr algn="ctr">
              <a:defRPr sz="882">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4745921" y="4671625"/>
            <a:ext cx="1511975" cy="268350"/>
          </a:xfrm>
          <a:prstGeom prst="rect">
            <a:avLst/>
          </a:prstGeom>
        </p:spPr>
        <p:txBody>
          <a:bodyPr vert="horz" lIns="91440" tIns="45720" rIns="91440" bIns="45720" rtlCol="0" anchor="ctr"/>
          <a:lstStyle>
            <a:lvl1pPr algn="r">
              <a:defRPr sz="882">
                <a:solidFill>
                  <a:schemeClr val="tx1">
                    <a:tint val="75000"/>
                  </a:schemeClr>
                </a:solidFill>
              </a:defRPr>
            </a:lvl1pPr>
          </a:lstStyle>
          <a:p>
            <a:fld id="{9032BFEC-FB91-42E2-B40F-14DBE4F19526}" type="slidenum">
              <a:rPr lang="de-DE" smtClean="0"/>
              <a:t>‹Nr.›</a:t>
            </a:fld>
            <a:endParaRPr lang="de-DE"/>
          </a:p>
        </p:txBody>
      </p:sp>
    </p:spTree>
    <p:extLst>
      <p:ext uri="{BB962C8B-B14F-4D97-AF65-F5344CB8AC3E}">
        <p14:creationId xmlns:p14="http://schemas.microsoft.com/office/powerpoint/2010/main" val="252549547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673" r:id="rId12"/>
    <p:sldLayoutId id="2147483674" r:id="rId13"/>
  </p:sldLayoutIdLst>
  <p:txStyles>
    <p:titleStyle>
      <a:lvl1pPr algn="l" defTabSz="671993" rtl="0" eaLnBrk="1" latinLnBrk="0" hangingPunct="1">
        <a:lnSpc>
          <a:spcPct val="90000"/>
        </a:lnSpc>
        <a:spcBef>
          <a:spcPct val="0"/>
        </a:spcBef>
        <a:buNone/>
        <a:defRPr sz="3234" kern="1200">
          <a:solidFill>
            <a:schemeClr val="tx1"/>
          </a:solidFill>
          <a:latin typeface="+mj-lt"/>
          <a:ea typeface="+mj-ea"/>
          <a:cs typeface="+mj-cs"/>
        </a:defRPr>
      </a:lvl1pPr>
    </p:titleStyle>
    <p:bodyStyle>
      <a:lvl1pPr marL="167998" indent="-167998" algn="l" defTabSz="671993" rtl="0" eaLnBrk="1" latinLnBrk="0" hangingPunct="1">
        <a:lnSpc>
          <a:spcPct val="90000"/>
        </a:lnSpc>
        <a:spcBef>
          <a:spcPts val="735"/>
        </a:spcBef>
        <a:buFont typeface="Arial" panose="020B0604020202020204" pitchFamily="34" charset="0"/>
        <a:buChar char="•"/>
        <a:defRPr sz="2058" kern="1200">
          <a:solidFill>
            <a:schemeClr val="tx1"/>
          </a:solidFill>
          <a:latin typeface="+mn-lt"/>
          <a:ea typeface="+mn-ea"/>
          <a:cs typeface="+mn-cs"/>
        </a:defRPr>
      </a:lvl1pPr>
      <a:lvl2pPr marL="503994" indent="-167998" algn="l" defTabSz="671993" rtl="0" eaLnBrk="1" latinLnBrk="0" hangingPunct="1">
        <a:lnSpc>
          <a:spcPct val="90000"/>
        </a:lnSpc>
        <a:spcBef>
          <a:spcPts val="367"/>
        </a:spcBef>
        <a:buFont typeface="Arial" panose="020B0604020202020204" pitchFamily="34" charset="0"/>
        <a:buChar char="•"/>
        <a:defRPr sz="1764" kern="1200">
          <a:solidFill>
            <a:schemeClr val="tx1"/>
          </a:solidFill>
          <a:latin typeface="+mn-lt"/>
          <a:ea typeface="+mn-ea"/>
          <a:cs typeface="+mn-cs"/>
        </a:defRPr>
      </a:lvl2pPr>
      <a:lvl3pPr marL="839991" indent="-167998" algn="l" defTabSz="671993" rtl="0" eaLnBrk="1" latinLnBrk="0" hangingPunct="1">
        <a:lnSpc>
          <a:spcPct val="90000"/>
        </a:lnSpc>
        <a:spcBef>
          <a:spcPts val="367"/>
        </a:spcBef>
        <a:buFont typeface="Arial" panose="020B0604020202020204" pitchFamily="34" charset="0"/>
        <a:buChar char="•"/>
        <a:defRPr sz="1470" kern="1200">
          <a:solidFill>
            <a:schemeClr val="tx1"/>
          </a:solidFill>
          <a:latin typeface="+mn-lt"/>
          <a:ea typeface="+mn-ea"/>
          <a:cs typeface="+mn-cs"/>
        </a:defRPr>
      </a:lvl3pPr>
      <a:lvl4pPr marL="1175987"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4pPr>
      <a:lvl5pPr marL="1511983"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5pPr>
      <a:lvl6pPr marL="1847980"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6pPr>
      <a:lvl7pPr marL="2183976"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7pPr>
      <a:lvl8pPr marL="2519972"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8pPr>
      <a:lvl9pPr marL="2855968"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9pPr>
    </p:bodyStyle>
    <p:otherStyle>
      <a:defPPr>
        <a:defRPr lang="en-US"/>
      </a:defPPr>
      <a:lvl1pPr marL="0" algn="l" defTabSz="671993" rtl="0" eaLnBrk="1" latinLnBrk="0" hangingPunct="1">
        <a:defRPr sz="1323" kern="1200">
          <a:solidFill>
            <a:schemeClr val="tx1"/>
          </a:solidFill>
          <a:latin typeface="+mn-lt"/>
          <a:ea typeface="+mn-ea"/>
          <a:cs typeface="+mn-cs"/>
        </a:defRPr>
      </a:lvl1pPr>
      <a:lvl2pPr marL="335996" algn="l" defTabSz="671993" rtl="0" eaLnBrk="1" latinLnBrk="0" hangingPunct="1">
        <a:defRPr sz="1323" kern="1200">
          <a:solidFill>
            <a:schemeClr val="tx1"/>
          </a:solidFill>
          <a:latin typeface="+mn-lt"/>
          <a:ea typeface="+mn-ea"/>
          <a:cs typeface="+mn-cs"/>
        </a:defRPr>
      </a:lvl2pPr>
      <a:lvl3pPr marL="671993" algn="l" defTabSz="671993" rtl="0" eaLnBrk="1" latinLnBrk="0" hangingPunct="1">
        <a:defRPr sz="1323" kern="1200">
          <a:solidFill>
            <a:schemeClr val="tx1"/>
          </a:solidFill>
          <a:latin typeface="+mn-lt"/>
          <a:ea typeface="+mn-ea"/>
          <a:cs typeface="+mn-cs"/>
        </a:defRPr>
      </a:lvl3pPr>
      <a:lvl4pPr marL="1007989" algn="l" defTabSz="671993" rtl="0" eaLnBrk="1" latinLnBrk="0" hangingPunct="1">
        <a:defRPr sz="1323" kern="1200">
          <a:solidFill>
            <a:schemeClr val="tx1"/>
          </a:solidFill>
          <a:latin typeface="+mn-lt"/>
          <a:ea typeface="+mn-ea"/>
          <a:cs typeface="+mn-cs"/>
        </a:defRPr>
      </a:lvl4pPr>
      <a:lvl5pPr marL="1343985" algn="l" defTabSz="671993" rtl="0" eaLnBrk="1" latinLnBrk="0" hangingPunct="1">
        <a:defRPr sz="1323" kern="1200">
          <a:solidFill>
            <a:schemeClr val="tx1"/>
          </a:solidFill>
          <a:latin typeface="+mn-lt"/>
          <a:ea typeface="+mn-ea"/>
          <a:cs typeface="+mn-cs"/>
        </a:defRPr>
      </a:lvl5pPr>
      <a:lvl6pPr marL="1679981" algn="l" defTabSz="671993" rtl="0" eaLnBrk="1" latinLnBrk="0" hangingPunct="1">
        <a:defRPr sz="1323" kern="1200">
          <a:solidFill>
            <a:schemeClr val="tx1"/>
          </a:solidFill>
          <a:latin typeface="+mn-lt"/>
          <a:ea typeface="+mn-ea"/>
          <a:cs typeface="+mn-cs"/>
        </a:defRPr>
      </a:lvl6pPr>
      <a:lvl7pPr marL="2015978" algn="l" defTabSz="671993" rtl="0" eaLnBrk="1" latinLnBrk="0" hangingPunct="1">
        <a:defRPr sz="1323" kern="1200">
          <a:solidFill>
            <a:schemeClr val="tx1"/>
          </a:solidFill>
          <a:latin typeface="+mn-lt"/>
          <a:ea typeface="+mn-ea"/>
          <a:cs typeface="+mn-cs"/>
        </a:defRPr>
      </a:lvl7pPr>
      <a:lvl8pPr marL="2351974" algn="l" defTabSz="671993" rtl="0" eaLnBrk="1" latinLnBrk="0" hangingPunct="1">
        <a:defRPr sz="1323" kern="1200">
          <a:solidFill>
            <a:schemeClr val="tx1"/>
          </a:solidFill>
          <a:latin typeface="+mn-lt"/>
          <a:ea typeface="+mn-ea"/>
          <a:cs typeface="+mn-cs"/>
        </a:defRPr>
      </a:lvl8pPr>
      <a:lvl9pPr marL="2687970" algn="l" defTabSz="671993" rtl="0" eaLnBrk="1" latinLnBrk="0" hangingPunct="1">
        <a:defRPr sz="132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chCh7U3IO1U&amp;feature=emb_imp_woyt" TargetMode="External"/><Relationship Id="rId1" Type="http://schemas.openxmlformats.org/officeDocument/2006/relationships/slideLayout" Target="../slideLayouts/slideLayout2.xml"/><Relationship Id="rId6" Type="http://schemas.openxmlformats.org/officeDocument/2006/relationships/image" Target="../media/image25.tiff"/><Relationship Id="rId5" Type="http://schemas.openxmlformats.org/officeDocument/2006/relationships/hyperlink" Target="https://www.youtube.com/watch?v=chCh7U3IO1U" TargetMode="Externa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tiff"/><Relationship Id="rId1" Type="http://schemas.openxmlformats.org/officeDocument/2006/relationships/slideLayout" Target="../slideLayouts/slideLayout2.xml"/><Relationship Id="rId4" Type="http://schemas.openxmlformats.org/officeDocument/2006/relationships/hyperlink" Target="https://seisofrei.at/im-gespraech-mit-alexander-wostry/"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seisofrei.at/landwirtschaft-in-tansania/"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5C8BE-CF6A-654A-A927-E2D1F0FD86B7}"/>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4804EFFC-4019-FB4B-99AB-8CC672910E01}"/>
              </a:ext>
            </a:extLst>
          </p:cNvPr>
          <p:cNvSpPr>
            <a:spLocks noGrp="1"/>
          </p:cNvSpPr>
          <p:nvPr>
            <p:ph type="subTitle" idx="1"/>
          </p:nvPr>
        </p:nvSpPr>
        <p:spPr/>
        <p:txBody>
          <a:bodyPr/>
          <a:lstStyle/>
          <a:p>
            <a:endParaRPr lang="de-DE"/>
          </a:p>
        </p:txBody>
      </p:sp>
      <p:pic>
        <p:nvPicPr>
          <p:cNvPr id="5" name="Grafik 4">
            <a:extLst>
              <a:ext uri="{FF2B5EF4-FFF2-40B4-BE49-F238E27FC236}">
                <a16:creationId xmlns:a16="http://schemas.microsoft.com/office/drawing/2014/main" id="{234F3D6D-248D-5446-B7E4-06FA7F21BFE9}"/>
              </a:ext>
            </a:extLst>
          </p:cNvPr>
          <p:cNvPicPr>
            <a:picLocks noChangeAspect="1"/>
          </p:cNvPicPr>
          <p:nvPr/>
        </p:nvPicPr>
        <p:blipFill rotWithShape="1">
          <a:blip r:embed="rId3">
            <a:extLst>
              <a:ext uri="{28A0092B-C50C-407E-A947-70E740481C1C}">
                <a14:useLocalDpi xmlns:a14="http://schemas.microsoft.com/office/drawing/2010/main" val="0"/>
              </a:ext>
            </a:extLst>
          </a:blip>
          <a:srcRect t="4234" r="30247" b="8518"/>
          <a:stretch/>
        </p:blipFill>
        <p:spPr>
          <a:xfrm>
            <a:off x="0" y="7249"/>
            <a:ext cx="6719888" cy="5033064"/>
          </a:xfrm>
          <a:prstGeom prst="rect">
            <a:avLst/>
          </a:prstGeom>
        </p:spPr>
      </p:pic>
      <p:pic>
        <p:nvPicPr>
          <p:cNvPr id="7" name="Grafik 6">
            <a:extLst>
              <a:ext uri="{FF2B5EF4-FFF2-40B4-BE49-F238E27FC236}">
                <a16:creationId xmlns:a16="http://schemas.microsoft.com/office/drawing/2014/main" id="{B07775B1-2A27-F04C-8FC8-0D2A8CFC4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799" y="-85632"/>
            <a:ext cx="1547672" cy="3421499"/>
          </a:xfrm>
          <a:prstGeom prst="rect">
            <a:avLst/>
          </a:prstGeom>
        </p:spPr>
      </p:pic>
      <p:pic>
        <p:nvPicPr>
          <p:cNvPr id="9" name="Grafik 8">
            <a:extLst>
              <a:ext uri="{FF2B5EF4-FFF2-40B4-BE49-F238E27FC236}">
                <a16:creationId xmlns:a16="http://schemas.microsoft.com/office/drawing/2014/main" id="{48EAF153-78D7-FB40-99BE-5FF0FCED93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9431" y="210301"/>
            <a:ext cx="1050658" cy="1050658"/>
          </a:xfrm>
          <a:prstGeom prst="rect">
            <a:avLst/>
          </a:prstGeom>
        </p:spPr>
      </p:pic>
    </p:spTree>
    <p:extLst>
      <p:ext uri="{BB962C8B-B14F-4D97-AF65-F5344CB8AC3E}">
        <p14:creationId xmlns:p14="http://schemas.microsoft.com/office/powerpoint/2010/main" val="2079672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7C02446-D0B9-42AE-BB52-337D9B56F5FE}"/>
              </a:ext>
            </a:extLst>
          </p:cNvPr>
          <p:cNvPicPr>
            <a:picLocks noChangeAspect="1"/>
          </p:cNvPicPr>
          <p:nvPr/>
        </p:nvPicPr>
        <p:blipFill rotWithShape="1">
          <a:blip r:embed="rId2">
            <a:extLst>
              <a:ext uri="{28A0092B-C50C-407E-A947-70E740481C1C}">
                <a14:useLocalDpi xmlns:a14="http://schemas.microsoft.com/office/drawing/2010/main" val="0"/>
              </a:ext>
            </a:extLst>
          </a:blip>
          <a:srcRect t="4040" r="223" b="26803"/>
          <a:stretch/>
        </p:blipFill>
        <p:spPr>
          <a:xfrm>
            <a:off x="-113763" y="623301"/>
            <a:ext cx="6947413" cy="3747184"/>
          </a:xfrm>
          <a:prstGeom prst="rect">
            <a:avLst/>
          </a:prstGeom>
        </p:spPr>
      </p:pic>
      <p:sp>
        <p:nvSpPr>
          <p:cNvPr id="4" name="Slide Number Placeholder 3">
            <a:extLst>
              <a:ext uri="{FF2B5EF4-FFF2-40B4-BE49-F238E27FC236}">
                <a16:creationId xmlns:a16="http://schemas.microsoft.com/office/drawing/2014/main" id="{402756CD-3774-4F99-883C-227A278FFDF4}"/>
              </a:ext>
            </a:extLst>
          </p:cNvPr>
          <p:cNvSpPr>
            <a:spLocks noGrp="1"/>
          </p:cNvSpPr>
          <p:nvPr>
            <p:ph type="sldNum" sz="quarter" idx="12"/>
          </p:nvPr>
        </p:nvSpPr>
        <p:spPr/>
        <p:txBody>
          <a:bodyPr/>
          <a:lstStyle/>
          <a:p>
            <a:fld id="{8139D5DB-CE39-42DD-BAB1-40131FE41EFF}" type="slidenum">
              <a:rPr lang="en-TZ" smtClean="0"/>
              <a:t>10</a:t>
            </a:fld>
            <a:endParaRPr lang="en-TZ" dirty="0"/>
          </a:p>
        </p:txBody>
      </p:sp>
      <p:sp>
        <p:nvSpPr>
          <p:cNvPr id="7" name="TextBox 6">
            <a:extLst>
              <a:ext uri="{FF2B5EF4-FFF2-40B4-BE49-F238E27FC236}">
                <a16:creationId xmlns:a16="http://schemas.microsoft.com/office/drawing/2014/main" id="{9CDC1FA3-79FE-40BD-AAEE-DA6DB32A0DEC}"/>
              </a:ext>
            </a:extLst>
          </p:cNvPr>
          <p:cNvSpPr txBox="1"/>
          <p:nvPr/>
        </p:nvSpPr>
        <p:spPr>
          <a:xfrm>
            <a:off x="278996" y="669828"/>
            <a:ext cx="2512852" cy="2382319"/>
          </a:xfrm>
          <a:prstGeom prst="rect">
            <a:avLst/>
          </a:prstGeom>
          <a:noFill/>
        </p:spPr>
        <p:txBody>
          <a:bodyPr wrap="square" rtlCol="0">
            <a:spAutoFit/>
          </a:bodyPr>
          <a:lstStyle/>
          <a:p>
            <a:r>
              <a:rPr lang="en-US" sz="1984" dirty="0" err="1">
                <a:solidFill>
                  <a:schemeClr val="tx1">
                    <a:lumMod val="50000"/>
                    <a:lumOff val="50000"/>
                  </a:schemeClr>
                </a:solidFill>
                <a:latin typeface="Calibri" panose="020F0502020204030204" pitchFamily="34" charset="0"/>
                <a:cs typeface="Calibri" panose="020F0502020204030204" pitchFamily="34" charset="0"/>
              </a:rPr>
              <a:t>Reichweite</a:t>
            </a:r>
            <a:r>
              <a:rPr lang="en-US" sz="1984" dirty="0">
                <a:solidFill>
                  <a:schemeClr val="tx1">
                    <a:lumMod val="50000"/>
                    <a:lumOff val="50000"/>
                  </a:schemeClr>
                </a:solidFill>
                <a:latin typeface="Calibri" panose="020F0502020204030204" pitchFamily="34" charset="0"/>
                <a:cs typeface="Calibri" panose="020F0502020204030204" pitchFamily="34" charset="0"/>
              </a:rPr>
              <a:t> von</a:t>
            </a:r>
          </a:p>
          <a:p>
            <a:r>
              <a:rPr lang="en-US" sz="2976" dirty="0">
                <a:solidFill>
                  <a:schemeClr val="tx1">
                    <a:lumMod val="50000"/>
                    <a:lumOff val="50000"/>
                  </a:schemeClr>
                </a:solidFill>
                <a:latin typeface="Calibri" panose="020F0502020204030204" pitchFamily="34" charset="0"/>
                <a:cs typeface="Calibri" panose="020F0502020204030204" pitchFamily="34" charset="0"/>
              </a:rPr>
              <a:t>90,000</a:t>
            </a:r>
          </a:p>
          <a:p>
            <a:r>
              <a:rPr lang="en-US" sz="1984" dirty="0" err="1">
                <a:solidFill>
                  <a:schemeClr val="tx1">
                    <a:lumMod val="50000"/>
                    <a:lumOff val="50000"/>
                  </a:schemeClr>
                </a:solidFill>
                <a:latin typeface="Calibri" panose="020F0502020204030204" pitchFamily="34" charset="0"/>
                <a:cs typeface="Calibri" panose="020F0502020204030204" pitchFamily="34" charset="0"/>
              </a:rPr>
              <a:t>LeserInnen</a:t>
            </a:r>
            <a:r>
              <a:rPr lang="en-US" sz="1984" dirty="0">
                <a:solidFill>
                  <a:schemeClr val="tx1">
                    <a:lumMod val="50000"/>
                    <a:lumOff val="50000"/>
                  </a:schemeClr>
                </a:solidFill>
                <a:latin typeface="Calibri" panose="020F0502020204030204" pitchFamily="34" charset="0"/>
                <a:cs typeface="Calibri" panose="020F0502020204030204" pitchFamily="34" charset="0"/>
              </a:rPr>
              <a:t> der </a:t>
            </a:r>
            <a:r>
              <a:rPr lang="en-US" sz="1984" dirty="0" err="1">
                <a:solidFill>
                  <a:schemeClr val="tx1">
                    <a:lumMod val="50000"/>
                    <a:lumOff val="50000"/>
                  </a:schemeClr>
                </a:solidFill>
                <a:latin typeface="Calibri" panose="020F0502020204030204" pitchFamily="34" charset="0"/>
                <a:cs typeface="Calibri" panose="020F0502020204030204" pitchFamily="34" charset="0"/>
              </a:rPr>
              <a:t>monatlichen</a:t>
            </a:r>
            <a:r>
              <a:rPr lang="en-US" sz="1984" dirty="0">
                <a:solidFill>
                  <a:schemeClr val="tx1">
                    <a:lumMod val="50000"/>
                    <a:lumOff val="50000"/>
                  </a:schemeClr>
                </a:solidFill>
                <a:latin typeface="Calibri" panose="020F0502020204030204" pitchFamily="34" charset="0"/>
                <a:cs typeface="Calibri" panose="020F0502020204030204" pitchFamily="34" charset="0"/>
              </a:rPr>
              <a:t> </a:t>
            </a:r>
            <a:r>
              <a:rPr lang="en-US" sz="1984" dirty="0" err="1">
                <a:solidFill>
                  <a:schemeClr val="tx1">
                    <a:lumMod val="50000"/>
                    <a:lumOff val="50000"/>
                  </a:schemeClr>
                </a:solidFill>
                <a:latin typeface="Calibri" panose="020F0502020204030204" pitchFamily="34" charset="0"/>
                <a:cs typeface="Calibri" panose="020F0502020204030204" pitchFamily="34" charset="0"/>
              </a:rPr>
              <a:t>Fachzeitschrift</a:t>
            </a:r>
            <a:r>
              <a:rPr lang="en-US" sz="1984" dirty="0">
                <a:solidFill>
                  <a:schemeClr val="tx1">
                    <a:lumMod val="50000"/>
                    <a:lumOff val="50000"/>
                  </a:schemeClr>
                </a:solidFill>
                <a:latin typeface="Calibri" panose="020F0502020204030204" pitchFamily="34" charset="0"/>
                <a:cs typeface="Calibri" panose="020F0502020204030204" pitchFamily="34" charset="0"/>
              </a:rPr>
              <a:t> </a:t>
            </a:r>
            <a:r>
              <a:rPr lang="de-AT" sz="1984" dirty="0" err="1">
                <a:solidFill>
                  <a:schemeClr val="tx1">
                    <a:lumMod val="50000"/>
                    <a:lumOff val="50000"/>
                  </a:schemeClr>
                </a:solidFill>
                <a:latin typeface="Calibri" panose="020F0502020204030204" pitchFamily="34" charset="0"/>
                <a:cs typeface="Calibri" panose="020F0502020204030204" pitchFamily="34" charset="0"/>
              </a:rPr>
              <a:t>Mkulima</a:t>
            </a:r>
            <a:r>
              <a:rPr lang="de-AT" sz="1984" dirty="0">
                <a:solidFill>
                  <a:schemeClr val="tx1">
                    <a:lumMod val="50000"/>
                    <a:lumOff val="50000"/>
                  </a:schemeClr>
                </a:solidFill>
                <a:latin typeface="Calibri" panose="020F0502020204030204" pitchFamily="34" charset="0"/>
                <a:cs typeface="Calibri" panose="020F0502020204030204" pitchFamily="34" charset="0"/>
              </a:rPr>
              <a:t> </a:t>
            </a:r>
            <a:r>
              <a:rPr lang="de-AT" sz="1984" dirty="0" err="1">
                <a:solidFill>
                  <a:schemeClr val="tx1">
                    <a:lumMod val="50000"/>
                    <a:lumOff val="50000"/>
                  </a:schemeClr>
                </a:solidFill>
                <a:latin typeface="Calibri" panose="020F0502020204030204" pitchFamily="34" charset="0"/>
                <a:cs typeface="Calibri" panose="020F0502020204030204" pitchFamily="34" charset="0"/>
              </a:rPr>
              <a:t>Mbunifu</a:t>
            </a:r>
            <a:r>
              <a:rPr lang="de-AT" sz="1984" dirty="0">
                <a:solidFill>
                  <a:schemeClr val="tx1">
                    <a:lumMod val="50000"/>
                    <a:lumOff val="50000"/>
                  </a:schemeClr>
                </a:solidFill>
                <a:latin typeface="Calibri" panose="020F0502020204030204" pitchFamily="34" charset="0"/>
                <a:cs typeface="Calibri" panose="020F0502020204030204" pitchFamily="34" charset="0"/>
              </a:rPr>
              <a:t> (Kreative </a:t>
            </a:r>
            <a:r>
              <a:rPr lang="de-AT" sz="1984" dirty="0" err="1">
                <a:solidFill>
                  <a:schemeClr val="tx1">
                    <a:lumMod val="50000"/>
                    <a:lumOff val="50000"/>
                  </a:schemeClr>
                </a:solidFill>
                <a:latin typeface="Calibri" panose="020F0502020204030204" pitchFamily="34" charset="0"/>
                <a:cs typeface="Calibri" panose="020F0502020204030204" pitchFamily="34" charset="0"/>
              </a:rPr>
              <a:t>BäuerInnen</a:t>
            </a:r>
            <a:r>
              <a:rPr lang="de-AT" sz="1984" dirty="0">
                <a:solidFill>
                  <a:schemeClr val="tx1">
                    <a:lumMod val="50000"/>
                    <a:lumOff val="50000"/>
                  </a:schemeClr>
                </a:solidFill>
                <a:latin typeface="Calibri" panose="020F0502020204030204" pitchFamily="34" charset="0"/>
                <a:cs typeface="Calibri" panose="020F0502020204030204" pitchFamily="34" charset="0"/>
              </a:rPr>
              <a:t>)</a:t>
            </a:r>
            <a:endParaRPr lang="en-TZ" sz="1984" dirty="0">
              <a:solidFill>
                <a:schemeClr val="tx1">
                  <a:lumMod val="50000"/>
                  <a:lumOff val="50000"/>
                </a:schemeClr>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9E8B799-9107-92EA-E169-F001E3017ECF}"/>
              </a:ext>
            </a:extLst>
          </p:cNvPr>
          <p:cNvPicPr>
            <a:picLocks noChangeAspect="1"/>
          </p:cNvPicPr>
          <p:nvPr/>
        </p:nvPicPr>
        <p:blipFill>
          <a:blip r:embed="rId3">
            <a:extLst>
              <a:ext uri="{28A0092B-C50C-407E-A947-70E740481C1C}">
                <a14:useLocalDpi xmlns:a14="http://schemas.microsoft.com/office/drawing/2010/main" val="0"/>
              </a:ext>
            </a:extLst>
          </a:blip>
          <a:srcRect l="15513" r="15513"/>
          <a:stretch/>
        </p:blipFill>
        <p:spPr>
          <a:xfrm>
            <a:off x="2791848" y="623301"/>
            <a:ext cx="3908145" cy="3779937"/>
          </a:xfrm>
          <a:prstGeom prst="rect">
            <a:avLst/>
          </a:prstGeom>
        </p:spPr>
      </p:pic>
      <p:pic>
        <p:nvPicPr>
          <p:cNvPr id="9" name="Grafik 8">
            <a:extLst>
              <a:ext uri="{FF2B5EF4-FFF2-40B4-BE49-F238E27FC236}">
                <a16:creationId xmlns:a16="http://schemas.microsoft.com/office/drawing/2014/main" id="{C54542DF-21F3-5A4E-841F-9AFBD140E3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0254" y="74525"/>
            <a:ext cx="747667" cy="747667"/>
          </a:xfrm>
          <a:prstGeom prst="rect">
            <a:avLst/>
          </a:prstGeom>
        </p:spPr>
      </p:pic>
    </p:spTree>
    <p:extLst>
      <p:ext uri="{BB962C8B-B14F-4D97-AF65-F5344CB8AC3E}">
        <p14:creationId xmlns:p14="http://schemas.microsoft.com/office/powerpoint/2010/main" val="2667691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7C02446-D0B9-42AE-BB52-337D9B56F5FE}"/>
              </a:ext>
            </a:extLst>
          </p:cNvPr>
          <p:cNvPicPr>
            <a:picLocks noChangeAspect="1"/>
          </p:cNvPicPr>
          <p:nvPr/>
        </p:nvPicPr>
        <p:blipFill rotWithShape="1">
          <a:blip r:embed="rId2">
            <a:extLst>
              <a:ext uri="{28A0092B-C50C-407E-A947-70E740481C1C}">
                <a14:useLocalDpi xmlns:a14="http://schemas.microsoft.com/office/drawing/2010/main" val="0"/>
              </a:ext>
            </a:extLst>
          </a:blip>
          <a:srcRect r="223" b="26803"/>
          <a:stretch/>
        </p:blipFill>
        <p:spPr>
          <a:xfrm>
            <a:off x="0" y="301744"/>
            <a:ext cx="6719888" cy="3779937"/>
          </a:xfrm>
          <a:prstGeom prst="rect">
            <a:avLst/>
          </a:prstGeom>
        </p:spPr>
      </p:pic>
      <p:sp>
        <p:nvSpPr>
          <p:cNvPr id="4" name="Slide Number Placeholder 3">
            <a:extLst>
              <a:ext uri="{FF2B5EF4-FFF2-40B4-BE49-F238E27FC236}">
                <a16:creationId xmlns:a16="http://schemas.microsoft.com/office/drawing/2014/main" id="{402756CD-3774-4F99-883C-227A278FFDF4}"/>
              </a:ext>
            </a:extLst>
          </p:cNvPr>
          <p:cNvSpPr>
            <a:spLocks noGrp="1"/>
          </p:cNvSpPr>
          <p:nvPr>
            <p:ph type="sldNum" sz="quarter" idx="12"/>
          </p:nvPr>
        </p:nvSpPr>
        <p:spPr/>
        <p:txBody>
          <a:bodyPr/>
          <a:lstStyle/>
          <a:p>
            <a:fld id="{8139D5DB-CE39-42DD-BAB1-40131FE41EFF}" type="slidenum">
              <a:rPr lang="en-TZ" smtClean="0"/>
              <a:t>11</a:t>
            </a:fld>
            <a:endParaRPr lang="en-TZ"/>
          </a:p>
        </p:txBody>
      </p:sp>
      <p:pic>
        <p:nvPicPr>
          <p:cNvPr id="8" name="Content Placeholder 11">
            <a:extLst>
              <a:ext uri="{FF2B5EF4-FFF2-40B4-BE49-F238E27FC236}">
                <a16:creationId xmlns:a16="http://schemas.microsoft.com/office/drawing/2014/main" id="{BC152C58-AC90-332E-AEFA-5766FDD8DB91}"/>
              </a:ext>
            </a:extLst>
          </p:cNvPr>
          <p:cNvPicPr>
            <a:picLocks noChangeAspect="1"/>
          </p:cNvPicPr>
          <p:nvPr/>
        </p:nvPicPr>
        <p:blipFill rotWithShape="1">
          <a:blip r:embed="rId3">
            <a:extLst>
              <a:ext uri="{28A0092B-C50C-407E-A947-70E740481C1C}">
                <a14:useLocalDpi xmlns:a14="http://schemas.microsoft.com/office/drawing/2010/main" val="0"/>
              </a:ext>
            </a:extLst>
          </a:blip>
          <a:srcRect l="33303" r="21191"/>
          <a:stretch/>
        </p:blipFill>
        <p:spPr>
          <a:xfrm>
            <a:off x="3880736" y="630188"/>
            <a:ext cx="2856141" cy="3779936"/>
          </a:xfrm>
          <a:prstGeom prst="rect">
            <a:avLst/>
          </a:prstGeom>
        </p:spPr>
      </p:pic>
      <p:pic>
        <p:nvPicPr>
          <p:cNvPr id="3" name="Picture 2">
            <a:extLst>
              <a:ext uri="{FF2B5EF4-FFF2-40B4-BE49-F238E27FC236}">
                <a16:creationId xmlns:a16="http://schemas.microsoft.com/office/drawing/2014/main" id="{80DB25EC-25FB-131A-AC10-0937CE218775}"/>
              </a:ext>
            </a:extLst>
          </p:cNvPr>
          <p:cNvPicPr>
            <a:picLocks noChangeAspect="1"/>
          </p:cNvPicPr>
          <p:nvPr/>
        </p:nvPicPr>
        <p:blipFill>
          <a:blip r:embed="rId4"/>
          <a:stretch>
            <a:fillRect/>
          </a:stretch>
        </p:blipFill>
        <p:spPr>
          <a:xfrm>
            <a:off x="-16989" y="630188"/>
            <a:ext cx="3880735" cy="3779937"/>
          </a:xfrm>
          <a:prstGeom prst="rect">
            <a:avLst/>
          </a:prstGeom>
        </p:spPr>
      </p:pic>
      <p:sp>
        <p:nvSpPr>
          <p:cNvPr id="13" name="TextBox 12">
            <a:extLst>
              <a:ext uri="{FF2B5EF4-FFF2-40B4-BE49-F238E27FC236}">
                <a16:creationId xmlns:a16="http://schemas.microsoft.com/office/drawing/2014/main" id="{1DCC6F7D-C0D7-4C40-863C-E41816AA080B}"/>
              </a:ext>
            </a:extLst>
          </p:cNvPr>
          <p:cNvSpPr txBox="1"/>
          <p:nvPr/>
        </p:nvSpPr>
        <p:spPr>
          <a:xfrm>
            <a:off x="-192236" y="630188"/>
            <a:ext cx="2255691" cy="1737783"/>
          </a:xfrm>
          <a:prstGeom prst="rect">
            <a:avLst/>
          </a:prstGeom>
          <a:noFill/>
        </p:spPr>
        <p:txBody>
          <a:bodyPr wrap="square">
            <a:spAutoFit/>
          </a:bodyPr>
          <a:lstStyle/>
          <a:p>
            <a:pPr algn="r"/>
            <a:r>
              <a:rPr lang="en-US" sz="2976" dirty="0">
                <a:solidFill>
                  <a:schemeClr val="tx1">
                    <a:lumMod val="50000"/>
                    <a:lumOff val="50000"/>
                  </a:schemeClr>
                </a:solidFill>
                <a:latin typeface="Calibri" panose="020F0502020204030204" pitchFamily="34" charset="0"/>
                <a:cs typeface="Calibri" panose="020F0502020204030204" pitchFamily="34" charset="0"/>
              </a:rPr>
              <a:t>660 </a:t>
            </a:r>
            <a:r>
              <a:rPr lang="en-US" sz="1984" dirty="0" err="1">
                <a:solidFill>
                  <a:schemeClr val="tx1">
                    <a:lumMod val="50000"/>
                    <a:lumOff val="50000"/>
                  </a:schemeClr>
                </a:solidFill>
                <a:latin typeface="Calibri" panose="020F0502020204030204" pitchFamily="34" charset="0"/>
                <a:cs typeface="Calibri" panose="020F0502020204030204" pitchFamily="34" charset="0"/>
              </a:rPr>
              <a:t>Hektar</a:t>
            </a:r>
            <a:r>
              <a:rPr lang="en-US" sz="1984" dirty="0">
                <a:solidFill>
                  <a:schemeClr val="tx1">
                    <a:lumMod val="50000"/>
                    <a:lumOff val="50000"/>
                  </a:schemeClr>
                </a:solidFill>
                <a:latin typeface="Calibri" panose="020F0502020204030204" pitchFamily="34" charset="0"/>
                <a:cs typeface="Calibri" panose="020F0502020204030204" pitchFamily="34" charset="0"/>
              </a:rPr>
              <a:t> </a:t>
            </a:r>
          </a:p>
          <a:p>
            <a:pPr algn="r"/>
            <a:r>
              <a:rPr lang="en-US" sz="1984" dirty="0" err="1">
                <a:solidFill>
                  <a:schemeClr val="tx1">
                    <a:lumMod val="50000"/>
                    <a:lumOff val="50000"/>
                  </a:schemeClr>
                </a:solidFill>
                <a:latin typeface="Calibri" panose="020F0502020204030204" pitchFamily="34" charset="0"/>
                <a:cs typeface="Calibri" panose="020F0502020204030204" pitchFamily="34" charset="0"/>
              </a:rPr>
              <a:t>Biologische</a:t>
            </a:r>
            <a:r>
              <a:rPr lang="en-US" sz="1984" dirty="0">
                <a:solidFill>
                  <a:schemeClr val="tx1">
                    <a:lumMod val="50000"/>
                    <a:lumOff val="50000"/>
                  </a:schemeClr>
                </a:solidFill>
                <a:latin typeface="Calibri" panose="020F0502020204030204" pitchFamily="34" charset="0"/>
                <a:cs typeface="Calibri" panose="020F0502020204030204" pitchFamily="34" charset="0"/>
              </a:rPr>
              <a:t> </a:t>
            </a:r>
            <a:r>
              <a:rPr lang="en-US" sz="1984" dirty="0" err="1">
                <a:solidFill>
                  <a:schemeClr val="tx1">
                    <a:lumMod val="50000"/>
                    <a:lumOff val="50000"/>
                  </a:schemeClr>
                </a:solidFill>
                <a:latin typeface="Calibri" panose="020F0502020204030204" pitchFamily="34" charset="0"/>
                <a:cs typeface="Calibri" panose="020F0502020204030204" pitchFamily="34" charset="0"/>
              </a:rPr>
              <a:t>Landwirtschaft</a:t>
            </a:r>
            <a:endParaRPr lang="en-US" sz="1984" dirty="0">
              <a:solidFill>
                <a:schemeClr val="tx1">
                  <a:lumMod val="50000"/>
                  <a:lumOff val="50000"/>
                </a:schemeClr>
              </a:solidFill>
              <a:latin typeface="Calibri" panose="020F0502020204030204" pitchFamily="34" charset="0"/>
              <a:cs typeface="Calibri" panose="020F0502020204030204" pitchFamily="34" charset="0"/>
            </a:endParaRPr>
          </a:p>
          <a:p>
            <a:pPr algn="r"/>
            <a:r>
              <a:rPr lang="en-US" sz="1984" dirty="0" err="1">
                <a:solidFill>
                  <a:schemeClr val="tx1">
                    <a:lumMod val="50000"/>
                    <a:lumOff val="50000"/>
                  </a:schemeClr>
                </a:solidFill>
                <a:latin typeface="Calibri" panose="020F0502020204030204" pitchFamily="34" charset="0"/>
                <a:cs typeface="Calibri" panose="020F0502020204030204" pitchFamily="34" charset="0"/>
              </a:rPr>
              <a:t>sichern</a:t>
            </a:r>
            <a:r>
              <a:rPr lang="en-US" sz="1984" dirty="0">
                <a:solidFill>
                  <a:schemeClr val="tx1">
                    <a:lumMod val="50000"/>
                    <a:lumOff val="50000"/>
                  </a:schemeClr>
                </a:solidFill>
                <a:latin typeface="Calibri" panose="020F0502020204030204" pitchFamily="34" charset="0"/>
                <a:cs typeface="Calibri" panose="020F0502020204030204" pitchFamily="34" charset="0"/>
              </a:rPr>
              <a:t> </a:t>
            </a:r>
            <a:r>
              <a:rPr lang="en-US" sz="1984" dirty="0" err="1">
                <a:solidFill>
                  <a:schemeClr val="tx1">
                    <a:lumMod val="50000"/>
                    <a:lumOff val="50000"/>
                  </a:schemeClr>
                </a:solidFill>
                <a:latin typeface="Calibri" panose="020F0502020204030204" pitchFamily="34" charset="0"/>
                <a:cs typeface="Calibri" panose="020F0502020204030204" pitchFamily="34" charset="0"/>
              </a:rPr>
              <a:t>Ertrag</a:t>
            </a:r>
            <a:endParaRPr lang="en-US" sz="1984" dirty="0">
              <a:solidFill>
                <a:schemeClr val="tx1">
                  <a:lumMod val="50000"/>
                  <a:lumOff val="50000"/>
                </a:schemeClr>
              </a:solidFill>
              <a:latin typeface="Calibri" panose="020F0502020204030204" pitchFamily="34" charset="0"/>
              <a:cs typeface="Calibri" panose="020F0502020204030204" pitchFamily="34" charset="0"/>
            </a:endParaRPr>
          </a:p>
          <a:p>
            <a:pPr algn="r"/>
            <a:endParaRPr lang="en-TZ" sz="1764" dirty="0">
              <a:solidFill>
                <a:srgbClr val="1A5632"/>
              </a:solidFill>
              <a:latin typeface="Museo Sans 700" panose="02000000000000000000" pitchFamily="50" charset="0"/>
            </a:endParaRPr>
          </a:p>
        </p:txBody>
      </p:sp>
      <p:pic>
        <p:nvPicPr>
          <p:cNvPr id="7" name="Grafik 6">
            <a:extLst>
              <a:ext uri="{FF2B5EF4-FFF2-40B4-BE49-F238E27FC236}">
                <a16:creationId xmlns:a16="http://schemas.microsoft.com/office/drawing/2014/main" id="{BFE58D25-DB7E-6142-8954-3112146050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0254" y="74525"/>
            <a:ext cx="747667" cy="747667"/>
          </a:xfrm>
          <a:prstGeom prst="rect">
            <a:avLst/>
          </a:prstGeom>
        </p:spPr>
      </p:pic>
    </p:spTree>
    <p:extLst>
      <p:ext uri="{BB962C8B-B14F-4D97-AF65-F5344CB8AC3E}">
        <p14:creationId xmlns:p14="http://schemas.microsoft.com/office/powerpoint/2010/main" val="1159784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01510-0126-C5ED-F131-C918EE1A034F}"/>
              </a:ext>
            </a:extLst>
          </p:cNvPr>
          <p:cNvSpPr>
            <a:spLocks noGrp="1"/>
          </p:cNvSpPr>
          <p:nvPr>
            <p:ph type="title"/>
          </p:nvPr>
        </p:nvSpPr>
        <p:spPr>
          <a:xfrm>
            <a:off x="67954" y="831435"/>
            <a:ext cx="6580205" cy="804987"/>
          </a:xfrm>
        </p:spPr>
        <p:txBody>
          <a:bodyPr/>
          <a:lstStyle/>
          <a:p>
            <a:endParaRPr lang="LID4096" dirty="0"/>
          </a:p>
        </p:txBody>
      </p:sp>
      <p:sp>
        <p:nvSpPr>
          <p:cNvPr id="3" name="Content Placeholder 2">
            <a:extLst>
              <a:ext uri="{FF2B5EF4-FFF2-40B4-BE49-F238E27FC236}">
                <a16:creationId xmlns:a16="http://schemas.microsoft.com/office/drawing/2014/main" id="{AA5D714B-3BF8-F1DE-42B4-89BABF9742B6}"/>
              </a:ext>
            </a:extLst>
          </p:cNvPr>
          <p:cNvSpPr>
            <a:spLocks noGrp="1"/>
          </p:cNvSpPr>
          <p:nvPr>
            <p:ph idx="1"/>
          </p:nvPr>
        </p:nvSpPr>
        <p:spPr>
          <a:xfrm>
            <a:off x="0" y="2662793"/>
            <a:ext cx="6648159" cy="452906"/>
          </a:xfrm>
        </p:spPr>
        <p:txBody>
          <a:bodyPr>
            <a:noAutofit/>
          </a:bodyPr>
          <a:lstStyle/>
          <a:p>
            <a:pPr marL="0" indent="0" algn="ctr">
              <a:buNone/>
            </a:pPr>
            <a:r>
              <a:rPr lang="en-GB" sz="1300" i="1" dirty="0" err="1">
                <a:latin typeface="Calibri" panose="020F0502020204030204" pitchFamily="34" charset="0"/>
                <a:cs typeface="Calibri" panose="020F0502020204030204" pitchFamily="34" charset="0"/>
              </a:rPr>
              <a:t>Projekte</a:t>
            </a:r>
            <a:r>
              <a:rPr lang="en-GB" sz="1300" i="1" dirty="0">
                <a:latin typeface="Calibri" panose="020F0502020204030204" pitchFamily="34" charset="0"/>
                <a:cs typeface="Calibri" panose="020F0502020204030204" pitchFamily="34" charset="0"/>
              </a:rPr>
              <a:t>, die das </a:t>
            </a:r>
            <a:r>
              <a:rPr lang="en-GB" sz="1300" i="1" dirty="0" err="1">
                <a:latin typeface="Calibri" panose="020F0502020204030204" pitchFamily="34" charset="0"/>
                <a:cs typeface="Calibri" panose="020F0502020204030204" pitchFamily="34" charset="0"/>
              </a:rPr>
              <a:t>Zusammenleben</a:t>
            </a:r>
            <a:r>
              <a:rPr lang="en-GB" sz="1300" i="1" dirty="0">
                <a:latin typeface="Calibri" panose="020F0502020204030204" pitchFamily="34" charset="0"/>
                <a:cs typeface="Calibri" panose="020F0502020204030204" pitchFamily="34" charset="0"/>
              </a:rPr>
              <a:t> der </a:t>
            </a:r>
            <a:r>
              <a:rPr lang="en-GB" sz="1300" i="1" dirty="0" err="1">
                <a:latin typeface="Calibri" panose="020F0502020204030204" pitchFamily="34" charset="0"/>
                <a:cs typeface="Calibri" panose="020F0502020204030204" pitchFamily="34" charset="0"/>
              </a:rPr>
              <a:t>Kulturen</a:t>
            </a:r>
            <a:r>
              <a:rPr lang="en-GB" sz="1300" i="1" dirty="0">
                <a:latin typeface="Calibri" panose="020F0502020204030204" pitchFamily="34" charset="0"/>
                <a:cs typeface="Calibri" panose="020F0502020204030204" pitchFamily="34" charset="0"/>
              </a:rPr>
              <a:t> und den Frieden </a:t>
            </a:r>
            <a:r>
              <a:rPr lang="en-GB" sz="1300" i="1" dirty="0" err="1">
                <a:latin typeface="Calibri" panose="020F0502020204030204" pitchFamily="34" charset="0"/>
                <a:cs typeface="Calibri" panose="020F0502020204030204" pitchFamily="34" charset="0"/>
              </a:rPr>
              <a:t>fördern</a:t>
            </a:r>
            <a:r>
              <a:rPr lang="en-GB" sz="1300" i="1" dirty="0">
                <a:latin typeface="Calibri" panose="020F0502020204030204" pitchFamily="34" charset="0"/>
                <a:cs typeface="Calibri" panose="020F0502020204030204" pitchFamily="34" charset="0"/>
              </a:rPr>
              <a:t>.</a:t>
            </a:r>
            <a:endParaRPr lang="LID4096" sz="1300" i="1"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DA84AE7-56A3-9A0E-24EC-01022A700D51}"/>
              </a:ext>
            </a:extLst>
          </p:cNvPr>
          <p:cNvSpPr>
            <a:spLocks noGrp="1"/>
          </p:cNvSpPr>
          <p:nvPr>
            <p:ph type="sldNum" sz="quarter" idx="12"/>
          </p:nvPr>
        </p:nvSpPr>
        <p:spPr/>
        <p:txBody>
          <a:bodyPr/>
          <a:lstStyle/>
          <a:p>
            <a:fld id="{8139D5DB-CE39-42DD-BAB1-40131FE41EFF}" type="slidenum">
              <a:rPr lang="en-TZ" smtClean="0"/>
              <a:t>12</a:t>
            </a:fld>
            <a:endParaRPr lang="en-TZ"/>
          </a:p>
        </p:txBody>
      </p:sp>
      <p:pic>
        <p:nvPicPr>
          <p:cNvPr id="5" name="Picture 4">
            <a:extLst>
              <a:ext uri="{FF2B5EF4-FFF2-40B4-BE49-F238E27FC236}">
                <a16:creationId xmlns:a16="http://schemas.microsoft.com/office/drawing/2014/main" id="{BEBA0A6B-1780-72F8-24AA-D0C1C9CFCAF9}"/>
              </a:ext>
            </a:extLst>
          </p:cNvPr>
          <p:cNvPicPr>
            <a:picLocks noChangeAspect="1"/>
          </p:cNvPicPr>
          <p:nvPr/>
        </p:nvPicPr>
        <p:blipFill>
          <a:blip r:embed="rId2"/>
          <a:stretch>
            <a:fillRect/>
          </a:stretch>
        </p:blipFill>
        <p:spPr>
          <a:xfrm>
            <a:off x="0" y="831435"/>
            <a:ext cx="6719888" cy="1763970"/>
          </a:xfrm>
          <a:prstGeom prst="rect">
            <a:avLst/>
          </a:prstGeom>
        </p:spPr>
      </p:pic>
      <p:pic>
        <p:nvPicPr>
          <p:cNvPr id="6" name="Picture 5">
            <a:extLst>
              <a:ext uri="{FF2B5EF4-FFF2-40B4-BE49-F238E27FC236}">
                <a16:creationId xmlns:a16="http://schemas.microsoft.com/office/drawing/2014/main" id="{BD4EDFCF-3FD5-D8B2-0863-44673C99E14B}"/>
              </a:ext>
            </a:extLst>
          </p:cNvPr>
          <p:cNvPicPr>
            <a:picLocks noChangeAspect="1"/>
          </p:cNvPicPr>
          <p:nvPr/>
        </p:nvPicPr>
        <p:blipFill rotWithShape="1">
          <a:blip r:embed="rId3">
            <a:extLst>
              <a:ext uri="{28A0092B-C50C-407E-A947-70E740481C1C}">
                <a14:useLocalDpi xmlns:a14="http://schemas.microsoft.com/office/drawing/2010/main" val="0"/>
              </a:ext>
            </a:extLst>
          </a:blip>
          <a:srcRect l="7" t="19170" r="-6" b="49259"/>
          <a:stretch/>
        </p:blipFill>
        <p:spPr>
          <a:xfrm>
            <a:off x="0" y="3073211"/>
            <a:ext cx="6719888" cy="1414449"/>
          </a:xfrm>
          <a:prstGeom prst="rect">
            <a:avLst/>
          </a:prstGeom>
        </p:spPr>
      </p:pic>
      <p:pic>
        <p:nvPicPr>
          <p:cNvPr id="7" name="Grafik 6">
            <a:extLst>
              <a:ext uri="{FF2B5EF4-FFF2-40B4-BE49-F238E27FC236}">
                <a16:creationId xmlns:a16="http://schemas.microsoft.com/office/drawing/2014/main" id="{9F0C95C8-4D81-234F-9016-B5D455D014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0254" y="74525"/>
            <a:ext cx="747667" cy="747667"/>
          </a:xfrm>
          <a:prstGeom prst="rect">
            <a:avLst/>
          </a:prstGeom>
        </p:spPr>
      </p:pic>
    </p:spTree>
    <p:extLst>
      <p:ext uri="{BB962C8B-B14F-4D97-AF65-F5344CB8AC3E}">
        <p14:creationId xmlns:p14="http://schemas.microsoft.com/office/powerpoint/2010/main" val="3105635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10">
            <a:extLst>
              <a:ext uri="{FF2B5EF4-FFF2-40B4-BE49-F238E27FC236}">
                <a16:creationId xmlns:a16="http://schemas.microsoft.com/office/drawing/2014/main" id="{07B9450F-0823-7FCF-C0AB-50F511211EE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6330" b="8684"/>
          <a:stretch/>
        </p:blipFill>
        <p:spPr>
          <a:xfrm>
            <a:off x="0" y="0"/>
            <a:ext cx="6719876" cy="3779230"/>
          </a:xfrm>
          <a:prstGeom prst="rect">
            <a:avLst/>
          </a:prstGeom>
        </p:spPr>
      </p:pic>
      <p:sp>
        <p:nvSpPr>
          <p:cNvPr id="4" name="Slide Number Placeholder 3">
            <a:extLst>
              <a:ext uri="{FF2B5EF4-FFF2-40B4-BE49-F238E27FC236}">
                <a16:creationId xmlns:a16="http://schemas.microsoft.com/office/drawing/2014/main" id="{56A7E712-DFAE-1C33-70E4-201EB37FA6AE}"/>
              </a:ext>
            </a:extLst>
          </p:cNvPr>
          <p:cNvSpPr>
            <a:spLocks noGrp="1"/>
          </p:cNvSpPr>
          <p:nvPr>
            <p:ph type="sldNum" sz="quarter" idx="12"/>
          </p:nvPr>
        </p:nvSpPr>
        <p:spPr>
          <a:xfrm>
            <a:off x="4745921" y="4133629"/>
            <a:ext cx="1511975" cy="201247"/>
          </a:xfrm>
        </p:spPr>
        <p:txBody>
          <a:bodyPr vert="horz" lIns="50399" tIns="25200" rIns="50399" bIns="25200" rtlCol="0" anchor="ctr">
            <a:normAutofit/>
          </a:bodyPr>
          <a:lstStyle/>
          <a:p>
            <a:pPr>
              <a:spcAft>
                <a:spcPts val="331"/>
              </a:spcAft>
            </a:pPr>
            <a:fld id="{8139D5DB-CE39-42DD-BAB1-40131FE41EFF}" type="slidenum">
              <a:rPr lang="en-US" smtClean="0">
                <a:solidFill>
                  <a:srgbClr val="FFFFFF"/>
                </a:solidFill>
              </a:rPr>
              <a:pPr>
                <a:spcAft>
                  <a:spcPts val="331"/>
                </a:spcAft>
              </a:pPr>
              <a:t>13</a:t>
            </a:fld>
            <a:endParaRPr lang="en-US">
              <a:solidFill>
                <a:srgbClr val="FFFFFF"/>
              </a:solidFill>
            </a:endParaRPr>
          </a:p>
        </p:txBody>
      </p:sp>
      <p:pic>
        <p:nvPicPr>
          <p:cNvPr id="6" name="Grafik 5">
            <a:extLst>
              <a:ext uri="{FF2B5EF4-FFF2-40B4-BE49-F238E27FC236}">
                <a16:creationId xmlns:a16="http://schemas.microsoft.com/office/drawing/2014/main" id="{26A85347-BB6F-7F44-848A-C1F8F3BB04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2209" y="85036"/>
            <a:ext cx="747667" cy="747667"/>
          </a:xfrm>
          <a:prstGeom prst="rect">
            <a:avLst/>
          </a:prstGeom>
        </p:spPr>
      </p:pic>
      <p:sp>
        <p:nvSpPr>
          <p:cNvPr id="8" name="Inhaltsplatzhalter 2">
            <a:extLst>
              <a:ext uri="{FF2B5EF4-FFF2-40B4-BE49-F238E27FC236}">
                <a16:creationId xmlns:a16="http://schemas.microsoft.com/office/drawing/2014/main" id="{AE634AD5-55BC-7144-8BB7-C1B0DDD53DEF}"/>
              </a:ext>
            </a:extLst>
          </p:cNvPr>
          <p:cNvSpPr txBox="1">
            <a:spLocks/>
          </p:cNvSpPr>
          <p:nvPr/>
        </p:nvSpPr>
        <p:spPr>
          <a:xfrm>
            <a:off x="0" y="4087093"/>
            <a:ext cx="6719888" cy="2750756"/>
          </a:xfrm>
          <a:prstGeom prst="rect">
            <a:avLst/>
          </a:prstGeom>
        </p:spPr>
        <p:txBody>
          <a:bodyPr vert="horz" lIns="91440" tIns="45720" rIns="91440" bIns="45720" rtlCol="0">
            <a:normAutofit/>
          </a:bodyPr>
          <a:lstStyle>
            <a:lvl1pPr marL="167998" indent="-167998" algn="l" defTabSz="671993" rtl="0" eaLnBrk="1" latinLnBrk="0" hangingPunct="1">
              <a:lnSpc>
                <a:spcPct val="90000"/>
              </a:lnSpc>
              <a:spcBef>
                <a:spcPts val="735"/>
              </a:spcBef>
              <a:buFont typeface="Arial" panose="020B0604020202020204" pitchFamily="34" charset="0"/>
              <a:buChar char="•"/>
              <a:defRPr sz="2058" kern="1200">
                <a:solidFill>
                  <a:schemeClr val="tx1"/>
                </a:solidFill>
                <a:latin typeface="+mn-lt"/>
                <a:ea typeface="+mn-ea"/>
                <a:cs typeface="+mn-cs"/>
              </a:defRPr>
            </a:lvl1pPr>
            <a:lvl2pPr marL="503994" indent="-167998" algn="l" defTabSz="671993" rtl="0" eaLnBrk="1" latinLnBrk="0" hangingPunct="1">
              <a:lnSpc>
                <a:spcPct val="90000"/>
              </a:lnSpc>
              <a:spcBef>
                <a:spcPts val="367"/>
              </a:spcBef>
              <a:buFont typeface="Arial" panose="020B0604020202020204" pitchFamily="34" charset="0"/>
              <a:buChar char="•"/>
              <a:defRPr sz="1764" kern="1200">
                <a:solidFill>
                  <a:schemeClr val="tx1"/>
                </a:solidFill>
                <a:latin typeface="+mn-lt"/>
                <a:ea typeface="+mn-ea"/>
                <a:cs typeface="+mn-cs"/>
              </a:defRPr>
            </a:lvl2pPr>
            <a:lvl3pPr marL="839991" indent="-167998" algn="l" defTabSz="671993" rtl="0" eaLnBrk="1" latinLnBrk="0" hangingPunct="1">
              <a:lnSpc>
                <a:spcPct val="90000"/>
              </a:lnSpc>
              <a:spcBef>
                <a:spcPts val="367"/>
              </a:spcBef>
              <a:buFont typeface="Arial" panose="020B0604020202020204" pitchFamily="34" charset="0"/>
              <a:buChar char="•"/>
              <a:defRPr sz="1470" kern="1200">
                <a:solidFill>
                  <a:schemeClr val="tx1"/>
                </a:solidFill>
                <a:latin typeface="+mn-lt"/>
                <a:ea typeface="+mn-ea"/>
                <a:cs typeface="+mn-cs"/>
              </a:defRPr>
            </a:lvl3pPr>
            <a:lvl4pPr marL="1175987"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4pPr>
            <a:lvl5pPr marL="1511983"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5pPr>
            <a:lvl6pPr marL="1847980"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6pPr>
            <a:lvl7pPr marL="2183976"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7pPr>
            <a:lvl8pPr marL="2519972"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8pPr>
            <a:lvl9pPr marL="2855968"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9pPr>
          </a:lstStyle>
          <a:p>
            <a:pPr marL="0" indent="0" algn="ctr">
              <a:buFont typeface="Arial" panose="020B0604020202020204" pitchFamily="34" charset="0"/>
              <a:buNone/>
            </a:pPr>
            <a:r>
              <a:rPr lang="de-AT" sz="1400" dirty="0"/>
              <a:t>Der Ansatz der Schulungen ist einfach und effektiv: Die ausgebildeten Menschen wenden ihr Wissen nachhaltig an und geben es in den Dörfern weiter. So gestalten sie Wandel und geben Hoffnung</a:t>
            </a:r>
          </a:p>
          <a:p>
            <a:pPr marL="0" indent="0">
              <a:buFont typeface="Arial" panose="020B0604020202020204" pitchFamily="34" charset="0"/>
              <a:buNone/>
            </a:pPr>
            <a:endParaRPr lang="de-DE" sz="1300" dirty="0"/>
          </a:p>
        </p:txBody>
      </p:sp>
    </p:spTree>
    <p:extLst>
      <p:ext uri="{BB962C8B-B14F-4D97-AF65-F5344CB8AC3E}">
        <p14:creationId xmlns:p14="http://schemas.microsoft.com/office/powerpoint/2010/main" val="2428904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D80F96-FFAE-044B-9D57-D03360867AAD}"/>
              </a:ext>
            </a:extLst>
          </p:cNvPr>
          <p:cNvSpPr>
            <a:spLocks noGrp="1"/>
          </p:cNvSpPr>
          <p:nvPr>
            <p:ph type="title"/>
          </p:nvPr>
        </p:nvSpPr>
        <p:spPr>
          <a:xfrm>
            <a:off x="51749" y="74525"/>
            <a:ext cx="3308195" cy="890780"/>
          </a:xfrm>
        </p:spPr>
        <p:txBody>
          <a:bodyPr>
            <a:normAutofit fontScale="90000"/>
          </a:bodyPr>
          <a:lstStyle/>
          <a:p>
            <a:r>
              <a:rPr lang="de-AT" sz="2400" b="1" dirty="0"/>
              <a:t>Ein Baum, viele positive Auswirkungen</a:t>
            </a:r>
            <a:br>
              <a:rPr lang="de-AT" sz="2400" dirty="0"/>
            </a:br>
            <a:endParaRPr lang="de-DE" sz="2400" dirty="0"/>
          </a:p>
        </p:txBody>
      </p:sp>
      <p:sp>
        <p:nvSpPr>
          <p:cNvPr id="3" name="Inhaltsplatzhalter 2">
            <a:extLst>
              <a:ext uri="{FF2B5EF4-FFF2-40B4-BE49-F238E27FC236}">
                <a16:creationId xmlns:a16="http://schemas.microsoft.com/office/drawing/2014/main" id="{24DD0EC9-BD2F-8948-8DFF-4BC42D43454C}"/>
              </a:ext>
            </a:extLst>
          </p:cNvPr>
          <p:cNvSpPr>
            <a:spLocks noGrp="1"/>
          </p:cNvSpPr>
          <p:nvPr>
            <p:ph idx="1"/>
          </p:nvPr>
        </p:nvSpPr>
        <p:spPr>
          <a:xfrm>
            <a:off x="71919" y="880412"/>
            <a:ext cx="4068566" cy="3985845"/>
          </a:xfrm>
        </p:spPr>
        <p:txBody>
          <a:bodyPr>
            <a:noAutofit/>
          </a:bodyPr>
          <a:lstStyle/>
          <a:p>
            <a:pPr marL="0" indent="0">
              <a:buNone/>
            </a:pPr>
            <a:r>
              <a:rPr lang="de-AT" sz="1200" dirty="0"/>
              <a:t>Durch das </a:t>
            </a:r>
            <a:r>
              <a:rPr lang="de-AT" sz="1200" b="1" u="sng" dirty="0"/>
              <a:t>Projekt FairCarbon4Us </a:t>
            </a:r>
            <a:r>
              <a:rPr lang="de-AT" sz="1200" dirty="0"/>
              <a:t>erhalten </a:t>
            </a:r>
            <a:r>
              <a:rPr lang="de-AT" sz="1200" dirty="0" err="1"/>
              <a:t>KleinbäuerInnen</a:t>
            </a:r>
            <a:r>
              <a:rPr lang="de-AT" sz="1200" dirty="0"/>
              <a:t> Schulungen sowie eine Aufwandsentschädigung für das Pflanzen und Betreuen der Bäume. Die ausgewählten Bäume verbessern die Bodenqualität und erhöhen die Biodiversität. </a:t>
            </a:r>
          </a:p>
          <a:p>
            <a:pPr marL="0" indent="0">
              <a:buNone/>
            </a:pPr>
            <a:endParaRPr lang="de-AT" sz="1200" b="1" dirty="0"/>
          </a:p>
          <a:p>
            <a:pPr marL="0" indent="0">
              <a:buNone/>
            </a:pPr>
            <a:r>
              <a:rPr lang="de-AT" sz="1200" b="1" dirty="0"/>
              <a:t>Drei unterschiedliche Arten von Bäumen werden gepflanzt: </a:t>
            </a:r>
          </a:p>
          <a:p>
            <a:pPr marL="0" indent="0">
              <a:buNone/>
            </a:pPr>
            <a:r>
              <a:rPr lang="de-AT" sz="1200" b="1" dirty="0"/>
              <a:t>1. "Food </a:t>
            </a:r>
            <a:r>
              <a:rPr lang="de-AT" sz="1200" b="1" dirty="0" err="1"/>
              <a:t>forests</a:t>
            </a:r>
            <a:r>
              <a:rPr lang="de-AT" sz="1200" b="1" dirty="0"/>
              <a:t>": </a:t>
            </a:r>
            <a:r>
              <a:rPr lang="de-AT" sz="1200" dirty="0" err="1"/>
              <a:t>KleinbäuerInnen</a:t>
            </a:r>
            <a:r>
              <a:rPr lang="de-AT" sz="1200" dirty="0"/>
              <a:t> pflanzen Obstbäume wie zum Beispiel Mango- oder </a:t>
            </a:r>
            <a:r>
              <a:rPr lang="de-AT" sz="1200" dirty="0" err="1"/>
              <a:t>Papayabäume</a:t>
            </a:r>
            <a:r>
              <a:rPr lang="de-AT" sz="1200" dirty="0"/>
              <a:t>. Sie können die Früchte essen und den Überschuss am Markt verkaufen. Andere Baumarten dienen der Versorgung der Tiere oder medizinischen Zwecken.</a:t>
            </a:r>
            <a:br>
              <a:rPr lang="de-AT" sz="1200" dirty="0"/>
            </a:br>
            <a:br>
              <a:rPr lang="de-AT" sz="1200" dirty="0"/>
            </a:br>
            <a:r>
              <a:rPr lang="de-AT" sz="1200" b="1" dirty="0"/>
              <a:t>2. Gewürzbäume: Mit Gewürze wie </a:t>
            </a:r>
            <a:r>
              <a:rPr lang="de-AT" sz="1200" dirty="0"/>
              <a:t>Pfeffer, Zimt, Nelken können auf dem heimischen sowie internationalen Markt hohe Preise erzielt werden. Sie sind somit eine wertvolle Einkommensquelle und haben sie positive Auswirkungen auf andere Pflanzen.</a:t>
            </a:r>
            <a:br>
              <a:rPr lang="de-AT" sz="1200" dirty="0"/>
            </a:br>
            <a:br>
              <a:rPr lang="de-AT" sz="1200" dirty="0"/>
            </a:br>
            <a:r>
              <a:rPr lang="de-AT" sz="1200" b="1" dirty="0"/>
              <a:t>3. Bäume für Feuerholz: </a:t>
            </a:r>
            <a:r>
              <a:rPr lang="de-AT" sz="1200" dirty="0" err="1"/>
              <a:t>KleinbäuerInnen</a:t>
            </a:r>
            <a:r>
              <a:rPr lang="de-AT" sz="1200" dirty="0"/>
              <a:t> erzeugen nachhaltig Feuerholz, indem sie lediglich die Zweige der </a:t>
            </a:r>
            <a:r>
              <a:rPr lang="de-AT" sz="1200" dirty="0" err="1"/>
              <a:t>Gliricidia</a:t>
            </a:r>
            <a:r>
              <a:rPr lang="de-AT" sz="1200" dirty="0"/>
              <a:t> </a:t>
            </a:r>
            <a:r>
              <a:rPr lang="de-AT" sz="1200" dirty="0" err="1"/>
              <a:t>Sepium</a:t>
            </a:r>
            <a:r>
              <a:rPr lang="de-AT" sz="1200" dirty="0"/>
              <a:t> Bäume abschneiden.</a:t>
            </a:r>
            <a:endParaRPr lang="de-DE" sz="1200" dirty="0"/>
          </a:p>
        </p:txBody>
      </p:sp>
      <p:pic>
        <p:nvPicPr>
          <p:cNvPr id="5" name="Grafik 4">
            <a:extLst>
              <a:ext uri="{FF2B5EF4-FFF2-40B4-BE49-F238E27FC236}">
                <a16:creationId xmlns:a16="http://schemas.microsoft.com/office/drawing/2014/main" id="{8A4EEBC1-E00F-3242-8A38-E9B55179F699}"/>
              </a:ext>
            </a:extLst>
          </p:cNvPr>
          <p:cNvPicPr>
            <a:picLocks noChangeAspect="1"/>
          </p:cNvPicPr>
          <p:nvPr/>
        </p:nvPicPr>
        <p:blipFill rotWithShape="1">
          <a:blip r:embed="rId3">
            <a:extLst>
              <a:ext uri="{28A0092B-C50C-407E-A947-70E740481C1C}">
                <a14:useLocalDpi xmlns:a14="http://schemas.microsoft.com/office/drawing/2010/main" val="0"/>
              </a:ext>
            </a:extLst>
          </a:blip>
          <a:srcRect l="23462" r="40233" b="3"/>
          <a:stretch/>
        </p:blipFill>
        <p:spPr>
          <a:xfrm>
            <a:off x="4140485" y="10"/>
            <a:ext cx="2579402" cy="5040302"/>
          </a:xfrm>
          <a:prstGeom prst="rect">
            <a:avLst/>
          </a:prstGeom>
          <a:effectLst/>
        </p:spPr>
      </p:pic>
      <p:pic>
        <p:nvPicPr>
          <p:cNvPr id="15" name="Grafik 14">
            <a:extLst>
              <a:ext uri="{FF2B5EF4-FFF2-40B4-BE49-F238E27FC236}">
                <a16:creationId xmlns:a16="http://schemas.microsoft.com/office/drawing/2014/main" id="{BDE05E11-C4A8-4149-BBC8-C208B414C8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0254" y="74525"/>
            <a:ext cx="747667" cy="747667"/>
          </a:xfrm>
          <a:prstGeom prst="rect">
            <a:avLst/>
          </a:prstGeom>
        </p:spPr>
      </p:pic>
    </p:spTree>
    <p:extLst>
      <p:ext uri="{BB962C8B-B14F-4D97-AF65-F5344CB8AC3E}">
        <p14:creationId xmlns:p14="http://schemas.microsoft.com/office/powerpoint/2010/main" val="17562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D55E6-3921-094A-9F2B-390748A46F7A}"/>
              </a:ext>
            </a:extLst>
          </p:cNvPr>
          <p:cNvSpPr>
            <a:spLocks noGrp="1"/>
          </p:cNvSpPr>
          <p:nvPr>
            <p:ph type="title"/>
          </p:nvPr>
        </p:nvSpPr>
        <p:spPr>
          <a:xfrm>
            <a:off x="2736805" y="462482"/>
            <a:ext cx="3630288" cy="945268"/>
          </a:xfrm>
        </p:spPr>
        <p:txBody>
          <a:bodyPr anchor="b">
            <a:normAutofit/>
          </a:bodyPr>
          <a:lstStyle/>
          <a:p>
            <a:r>
              <a:rPr lang="de-AT" sz="3000" b="1" dirty="0"/>
              <a:t>1 Baum für 6 Euro</a:t>
            </a:r>
            <a:endParaRPr lang="de-DE" sz="3000" dirty="0"/>
          </a:p>
        </p:txBody>
      </p:sp>
      <p:sp>
        <p:nvSpPr>
          <p:cNvPr id="3" name="Inhaltsplatzhalter 2">
            <a:extLst>
              <a:ext uri="{FF2B5EF4-FFF2-40B4-BE49-F238E27FC236}">
                <a16:creationId xmlns:a16="http://schemas.microsoft.com/office/drawing/2014/main" id="{A2736F4D-F208-774E-93B4-E09D8B1984A1}"/>
              </a:ext>
            </a:extLst>
          </p:cNvPr>
          <p:cNvSpPr>
            <a:spLocks noGrp="1"/>
          </p:cNvSpPr>
          <p:nvPr>
            <p:ph idx="1"/>
          </p:nvPr>
        </p:nvSpPr>
        <p:spPr>
          <a:xfrm>
            <a:off x="2736805" y="1792111"/>
            <a:ext cx="3630288" cy="2782107"/>
          </a:xfrm>
        </p:spPr>
        <p:txBody>
          <a:bodyPr>
            <a:normAutofit/>
          </a:bodyPr>
          <a:lstStyle/>
          <a:p>
            <a:pPr fontAlgn="base"/>
            <a:r>
              <a:rPr lang="de-AT" sz="1300" dirty="0"/>
              <a:t>2 Euro gehen direkt an den Kleinbauern/die Kleinbäuerin für ihre Arbeitsleistung (Pflanzen und Aufziehen der Bäume).</a:t>
            </a:r>
          </a:p>
          <a:p>
            <a:pPr fontAlgn="base"/>
            <a:r>
              <a:rPr lang="de-AT" sz="1300" dirty="0"/>
              <a:t>2 Euro werden für Schulungen verwendet, wie zum Beispiel Baumschulenmanagement oder Ungezieferkontrolle.</a:t>
            </a:r>
          </a:p>
          <a:p>
            <a:pPr fontAlgn="base"/>
            <a:r>
              <a:rPr lang="de-AT" sz="1300" dirty="0"/>
              <a:t>2 Euro gehen an Monitoring und Evaluierung des Projekts. So wird sichergestellt, dass die Bäume wirklich gepflanzt werden und es ihnen gut geht!</a:t>
            </a:r>
          </a:p>
          <a:p>
            <a:endParaRPr lang="de-DE" sz="1300" dirty="0"/>
          </a:p>
        </p:txBody>
      </p:sp>
      <p:pic>
        <p:nvPicPr>
          <p:cNvPr id="5" name="Picture 4" descr="Kleiner Baum">
            <a:extLst>
              <a:ext uri="{FF2B5EF4-FFF2-40B4-BE49-F238E27FC236}">
                <a16:creationId xmlns:a16="http://schemas.microsoft.com/office/drawing/2014/main" id="{AB36694D-910D-64DB-D5BF-F3C1E2A0633B}"/>
              </a:ext>
            </a:extLst>
          </p:cNvPr>
          <p:cNvPicPr>
            <a:picLocks noChangeAspect="1"/>
          </p:cNvPicPr>
          <p:nvPr/>
        </p:nvPicPr>
        <p:blipFill rotWithShape="1">
          <a:blip r:embed="rId2"/>
          <a:srcRect l="23744" r="42420" b="2"/>
          <a:stretch/>
        </p:blipFill>
        <p:spPr>
          <a:xfrm>
            <a:off x="20" y="10"/>
            <a:ext cx="2554987" cy="5040302"/>
          </a:xfrm>
          <a:prstGeom prst="rect">
            <a:avLst/>
          </a:prstGeom>
          <a:effectLst/>
        </p:spPr>
      </p:pic>
      <p:pic>
        <p:nvPicPr>
          <p:cNvPr id="6" name="Grafik 5">
            <a:extLst>
              <a:ext uri="{FF2B5EF4-FFF2-40B4-BE49-F238E27FC236}">
                <a16:creationId xmlns:a16="http://schemas.microsoft.com/office/drawing/2014/main" id="{F59D81B0-DEE2-9242-8884-BF2678685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0254" y="74525"/>
            <a:ext cx="747667" cy="747667"/>
          </a:xfrm>
          <a:prstGeom prst="rect">
            <a:avLst/>
          </a:prstGeom>
        </p:spPr>
      </p:pic>
    </p:spTree>
    <p:extLst>
      <p:ext uri="{BB962C8B-B14F-4D97-AF65-F5344CB8AC3E}">
        <p14:creationId xmlns:p14="http://schemas.microsoft.com/office/powerpoint/2010/main" val="166384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8A1805-705C-4F4B-8202-2E28FE2D9DF3}"/>
              </a:ext>
            </a:extLst>
          </p:cNvPr>
          <p:cNvSpPr>
            <a:spLocks noGrp="1"/>
          </p:cNvSpPr>
          <p:nvPr>
            <p:ph type="title"/>
          </p:nvPr>
        </p:nvSpPr>
        <p:spPr>
          <a:xfrm>
            <a:off x="1368577" y="193253"/>
            <a:ext cx="5795903" cy="974228"/>
          </a:xfrm>
        </p:spPr>
        <p:txBody>
          <a:bodyPr>
            <a:normAutofit/>
          </a:bodyPr>
          <a:lstStyle/>
          <a:p>
            <a:r>
              <a:rPr lang="de-DE" sz="2400" dirty="0"/>
              <a:t>Film: Unsere Partnerorganisation </a:t>
            </a:r>
            <a:br>
              <a:rPr lang="de-DE" sz="2400" dirty="0"/>
            </a:br>
            <a:r>
              <a:rPr lang="de-DE" sz="2400" dirty="0"/>
              <a:t>stellt sich vor</a:t>
            </a:r>
          </a:p>
        </p:txBody>
      </p:sp>
      <p:pic>
        <p:nvPicPr>
          <p:cNvPr id="6" name="Inhaltsplatzhalter 5">
            <a:hlinkClick r:id="rId2"/>
            <a:extLst>
              <a:ext uri="{FF2B5EF4-FFF2-40B4-BE49-F238E27FC236}">
                <a16:creationId xmlns:a16="http://schemas.microsoft.com/office/drawing/2014/main" id="{95053A3C-602C-E649-B390-3EDE1D28FAD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8910" y="1242579"/>
            <a:ext cx="5662068" cy="3198812"/>
          </a:xfrm>
        </p:spPr>
      </p:pic>
      <p:pic>
        <p:nvPicPr>
          <p:cNvPr id="4" name="Grafik 3">
            <a:extLst>
              <a:ext uri="{FF2B5EF4-FFF2-40B4-BE49-F238E27FC236}">
                <a16:creationId xmlns:a16="http://schemas.microsoft.com/office/drawing/2014/main" id="{5A429306-6E0C-9545-BB55-28A8260D20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0254" y="74525"/>
            <a:ext cx="747667" cy="747667"/>
          </a:xfrm>
          <a:prstGeom prst="rect">
            <a:avLst/>
          </a:prstGeom>
        </p:spPr>
      </p:pic>
      <p:sp>
        <p:nvSpPr>
          <p:cNvPr id="7" name="Textfeld 6">
            <a:extLst>
              <a:ext uri="{FF2B5EF4-FFF2-40B4-BE49-F238E27FC236}">
                <a16:creationId xmlns:a16="http://schemas.microsoft.com/office/drawing/2014/main" id="{042F121D-9A26-0F46-BBB9-1506D4E8057B}"/>
              </a:ext>
            </a:extLst>
          </p:cNvPr>
          <p:cNvSpPr txBox="1"/>
          <p:nvPr/>
        </p:nvSpPr>
        <p:spPr>
          <a:xfrm>
            <a:off x="461992" y="4441391"/>
            <a:ext cx="5475890" cy="292388"/>
          </a:xfrm>
          <a:prstGeom prst="rect">
            <a:avLst/>
          </a:prstGeom>
          <a:noFill/>
        </p:spPr>
        <p:txBody>
          <a:bodyPr wrap="square" rtlCol="0">
            <a:spAutoFit/>
          </a:bodyPr>
          <a:lstStyle/>
          <a:p>
            <a:r>
              <a:rPr lang="de-DE" sz="1300" dirty="0">
                <a:hlinkClick r:id="rId5"/>
              </a:rPr>
              <a:t>https://www.youtube.com/watch?v=chCh7U3IO1U</a:t>
            </a:r>
            <a:endParaRPr lang="de-DE" sz="1300" dirty="0"/>
          </a:p>
        </p:txBody>
      </p:sp>
      <p:pic>
        <p:nvPicPr>
          <p:cNvPr id="3" name="Grafik 2">
            <a:extLst>
              <a:ext uri="{FF2B5EF4-FFF2-40B4-BE49-F238E27FC236}">
                <a16:creationId xmlns:a16="http://schemas.microsoft.com/office/drawing/2014/main" id="{6651E0E2-09A1-FB49-A8A9-207AFEF04663}"/>
              </a:ext>
            </a:extLst>
          </p:cNvPr>
          <p:cNvPicPr>
            <a:picLocks noChangeAspect="1"/>
          </p:cNvPicPr>
          <p:nvPr/>
        </p:nvPicPr>
        <p:blipFill>
          <a:blip r:embed="rId6"/>
          <a:stretch>
            <a:fillRect/>
          </a:stretch>
        </p:blipFill>
        <p:spPr>
          <a:xfrm>
            <a:off x="528910" y="306534"/>
            <a:ext cx="747667" cy="747667"/>
          </a:xfrm>
          <a:prstGeom prst="rect">
            <a:avLst/>
          </a:prstGeom>
        </p:spPr>
      </p:pic>
    </p:spTree>
    <p:extLst>
      <p:ext uri="{BB962C8B-B14F-4D97-AF65-F5344CB8AC3E}">
        <p14:creationId xmlns:p14="http://schemas.microsoft.com/office/powerpoint/2010/main" val="1774698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19887" cy="5040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552" y="357322"/>
            <a:ext cx="2250674" cy="3001134"/>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el 1">
            <a:extLst>
              <a:ext uri="{FF2B5EF4-FFF2-40B4-BE49-F238E27FC236}">
                <a16:creationId xmlns:a16="http://schemas.microsoft.com/office/drawing/2014/main" id="{F33E963F-C047-8E41-B8AE-00F6D39AFFB8}"/>
              </a:ext>
            </a:extLst>
          </p:cNvPr>
          <p:cNvSpPr>
            <a:spLocks noGrp="1"/>
          </p:cNvSpPr>
          <p:nvPr>
            <p:ph type="title"/>
          </p:nvPr>
        </p:nvSpPr>
        <p:spPr>
          <a:xfrm>
            <a:off x="2306401" y="357322"/>
            <a:ext cx="4058825" cy="974228"/>
          </a:xfrm>
        </p:spPr>
        <p:txBody>
          <a:bodyPr>
            <a:normAutofit/>
          </a:bodyPr>
          <a:lstStyle/>
          <a:p>
            <a:r>
              <a:rPr lang="de-DE" sz="2500" b="1" dirty="0"/>
              <a:t>Interview</a:t>
            </a:r>
          </a:p>
        </p:txBody>
      </p:sp>
      <p:pic>
        <p:nvPicPr>
          <p:cNvPr id="4" name="Grafik 3">
            <a:extLst>
              <a:ext uri="{FF2B5EF4-FFF2-40B4-BE49-F238E27FC236}">
                <a16:creationId xmlns:a16="http://schemas.microsoft.com/office/drawing/2014/main" id="{76F90EDC-A68A-F14C-BC89-664D4EC902CA}"/>
              </a:ext>
            </a:extLst>
          </p:cNvPr>
          <p:cNvPicPr>
            <a:picLocks noChangeAspect="1"/>
          </p:cNvPicPr>
          <p:nvPr/>
        </p:nvPicPr>
        <p:blipFill rotWithShape="1">
          <a:blip r:embed="rId2"/>
          <a:srcRect l="9978" r="9259" b="11441"/>
          <a:stretch/>
        </p:blipFill>
        <p:spPr>
          <a:xfrm>
            <a:off x="320520" y="189722"/>
            <a:ext cx="1718950" cy="2029847"/>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6" name="Grafik 5">
            <a:extLst>
              <a:ext uri="{FF2B5EF4-FFF2-40B4-BE49-F238E27FC236}">
                <a16:creationId xmlns:a16="http://schemas.microsoft.com/office/drawing/2014/main" id="{3A709317-C900-A547-ACBB-2D6FC62D1B8F}"/>
              </a:ext>
            </a:extLst>
          </p:cNvPr>
          <p:cNvPicPr>
            <a:picLocks noChangeAspect="1"/>
          </p:cNvPicPr>
          <p:nvPr/>
        </p:nvPicPr>
        <p:blipFill rotWithShape="1">
          <a:blip r:embed="rId3">
            <a:extLst>
              <a:ext uri="{28A0092B-C50C-407E-A947-70E740481C1C}">
                <a14:useLocalDpi xmlns:a14="http://schemas.microsoft.com/office/drawing/2010/main" val="0"/>
              </a:ext>
            </a:extLst>
          </a:blip>
          <a:srcRect r="14488" b="4"/>
          <a:stretch/>
        </p:blipFill>
        <p:spPr>
          <a:xfrm>
            <a:off x="320520" y="2562378"/>
            <a:ext cx="1718950" cy="2292113"/>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3" name="Inhaltsplatzhalter 2">
            <a:extLst>
              <a:ext uri="{FF2B5EF4-FFF2-40B4-BE49-F238E27FC236}">
                <a16:creationId xmlns:a16="http://schemas.microsoft.com/office/drawing/2014/main" id="{28E5D822-C894-9542-B2E4-E4CEA2522E92}"/>
              </a:ext>
            </a:extLst>
          </p:cNvPr>
          <p:cNvSpPr>
            <a:spLocks noGrp="1"/>
          </p:cNvSpPr>
          <p:nvPr>
            <p:ph idx="1"/>
          </p:nvPr>
        </p:nvSpPr>
        <p:spPr>
          <a:xfrm>
            <a:off x="2306401" y="1430722"/>
            <a:ext cx="4058825" cy="3198032"/>
          </a:xfrm>
        </p:spPr>
        <p:txBody>
          <a:bodyPr>
            <a:normAutofit/>
          </a:bodyPr>
          <a:lstStyle/>
          <a:p>
            <a:pPr marL="0" indent="0">
              <a:buNone/>
            </a:pPr>
            <a:r>
              <a:rPr lang="de-AT" sz="1900" dirty="0"/>
              <a:t>Der Österreicher Alexander </a:t>
            </a:r>
            <a:r>
              <a:rPr lang="de-AT" sz="1900" dirty="0" err="1"/>
              <a:t>Wostry</a:t>
            </a:r>
            <a:r>
              <a:rPr lang="de-AT" sz="1900" dirty="0"/>
              <a:t> hat gemeinsam mit seiner Frau Frau Janet </a:t>
            </a:r>
            <a:r>
              <a:rPr lang="de-AT" sz="1900" dirty="0" err="1"/>
              <a:t>Maro</a:t>
            </a:r>
            <a:r>
              <a:rPr lang="de-AT" sz="1900" dirty="0"/>
              <a:t> unsere Partnerorganisation SAT in Tansania gegründet. Wie die Landwirtschaftstrainings von SAT die kleinbäuerliche Welt vor Ort verändern. Wir haben Alexander </a:t>
            </a:r>
            <a:r>
              <a:rPr lang="de-AT" sz="1900" dirty="0" err="1"/>
              <a:t>Wostry</a:t>
            </a:r>
            <a:r>
              <a:rPr lang="de-AT" sz="1900" dirty="0"/>
              <a:t> interviewt: </a:t>
            </a:r>
          </a:p>
          <a:p>
            <a:pPr marL="0" indent="0">
              <a:buNone/>
            </a:pPr>
            <a:r>
              <a:rPr lang="de-AT" sz="1900" dirty="0">
                <a:hlinkClick r:id="rId4"/>
              </a:rPr>
              <a:t>https://</a:t>
            </a:r>
            <a:r>
              <a:rPr lang="de-AT" sz="1900" dirty="0" err="1">
                <a:hlinkClick r:id="rId4"/>
              </a:rPr>
              <a:t>seisofrei.at</a:t>
            </a:r>
            <a:r>
              <a:rPr lang="de-AT" sz="1900" dirty="0">
                <a:hlinkClick r:id="rId4"/>
              </a:rPr>
              <a:t>/im-</a:t>
            </a:r>
            <a:r>
              <a:rPr lang="de-AT" sz="1900" dirty="0" err="1">
                <a:hlinkClick r:id="rId4"/>
              </a:rPr>
              <a:t>gespraech</a:t>
            </a:r>
            <a:r>
              <a:rPr lang="de-AT" sz="1900" dirty="0">
                <a:hlinkClick r:id="rId4"/>
              </a:rPr>
              <a:t>-mit-</a:t>
            </a:r>
            <a:r>
              <a:rPr lang="de-AT" sz="1900" dirty="0" err="1">
                <a:hlinkClick r:id="rId4"/>
              </a:rPr>
              <a:t>alexander</a:t>
            </a:r>
            <a:r>
              <a:rPr lang="de-AT" sz="1900" dirty="0">
                <a:hlinkClick r:id="rId4"/>
              </a:rPr>
              <a:t>-</a:t>
            </a:r>
            <a:r>
              <a:rPr lang="de-AT" sz="1900" dirty="0" err="1">
                <a:hlinkClick r:id="rId4"/>
              </a:rPr>
              <a:t>wostry</a:t>
            </a:r>
            <a:r>
              <a:rPr lang="de-AT" sz="1900" dirty="0">
                <a:hlinkClick r:id="rId4"/>
              </a:rPr>
              <a:t>/</a:t>
            </a:r>
            <a:endParaRPr lang="de-AT" sz="1900" dirty="0"/>
          </a:p>
          <a:p>
            <a:pPr marL="0" indent="0">
              <a:buNone/>
            </a:pPr>
            <a:endParaRPr lang="de-DE" sz="1900" dirty="0"/>
          </a:p>
        </p:txBody>
      </p:sp>
    </p:spTree>
    <p:extLst>
      <p:ext uri="{BB962C8B-B14F-4D97-AF65-F5344CB8AC3E}">
        <p14:creationId xmlns:p14="http://schemas.microsoft.com/office/powerpoint/2010/main" val="781055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34651" y="1417604"/>
            <a:ext cx="2450151" cy="192860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58A1805-705C-4F4B-8202-2E28FE2D9DF3}"/>
              </a:ext>
            </a:extLst>
          </p:cNvPr>
          <p:cNvSpPr>
            <a:spLocks noGrp="1"/>
          </p:cNvSpPr>
          <p:nvPr>
            <p:ph type="title"/>
          </p:nvPr>
        </p:nvSpPr>
        <p:spPr>
          <a:xfrm>
            <a:off x="566990" y="1445849"/>
            <a:ext cx="1668210" cy="1872116"/>
          </a:xfrm>
          <a:noFill/>
        </p:spPr>
        <p:txBody>
          <a:bodyPr vert="horz" lIns="91440" tIns="45720" rIns="91440" bIns="45720" rtlCol="0" anchor="ctr">
            <a:normAutofit/>
          </a:bodyPr>
          <a:lstStyle/>
          <a:p>
            <a:pPr algn="ctr" defTabSz="914400"/>
            <a:br>
              <a:rPr lang="en-US" sz="1800" kern="1200" dirty="0">
                <a:solidFill>
                  <a:srgbClr val="FFFFFF"/>
                </a:solidFill>
                <a:latin typeface="+mj-lt"/>
                <a:ea typeface="+mj-ea"/>
                <a:cs typeface="+mj-cs"/>
              </a:rPr>
            </a:br>
            <a:br>
              <a:rPr lang="en-US" sz="1800" kern="1200" dirty="0">
                <a:solidFill>
                  <a:srgbClr val="FFFFFF"/>
                </a:solidFill>
                <a:latin typeface="+mj-lt"/>
                <a:ea typeface="+mj-ea"/>
                <a:cs typeface="+mj-cs"/>
              </a:rPr>
            </a:br>
            <a:r>
              <a:rPr lang="en-US" sz="1800" kern="1200" dirty="0" err="1">
                <a:solidFill>
                  <a:srgbClr val="FFFFFF"/>
                </a:solidFill>
                <a:latin typeface="+mj-lt"/>
                <a:ea typeface="+mj-ea"/>
                <a:cs typeface="+mj-cs"/>
              </a:rPr>
              <a:t>Ökologischer</a:t>
            </a:r>
            <a:r>
              <a:rPr lang="en-US" sz="1800" kern="1200" dirty="0">
                <a:solidFill>
                  <a:srgbClr val="FFFFFF"/>
                </a:solidFill>
                <a:latin typeface="+mj-lt"/>
                <a:ea typeface="+mj-ea"/>
                <a:cs typeface="+mj-cs"/>
              </a:rPr>
              <a:t> </a:t>
            </a:r>
            <a:r>
              <a:rPr lang="en-US" sz="1800" kern="1200" dirty="0" err="1">
                <a:solidFill>
                  <a:srgbClr val="FFFFFF"/>
                </a:solidFill>
                <a:latin typeface="+mj-lt"/>
                <a:ea typeface="+mj-ea"/>
                <a:cs typeface="+mj-cs"/>
              </a:rPr>
              <a:t>Fußabdruck</a:t>
            </a:r>
            <a:r>
              <a:rPr lang="en-US" sz="1800" kern="1200" dirty="0">
                <a:solidFill>
                  <a:srgbClr val="FFFFFF"/>
                </a:solidFill>
                <a:latin typeface="+mj-lt"/>
                <a:ea typeface="+mj-ea"/>
                <a:cs typeface="+mj-cs"/>
              </a:rPr>
              <a:t>. </a:t>
            </a:r>
            <a:br>
              <a:rPr lang="en-US" sz="1800" kern="1200" dirty="0">
                <a:solidFill>
                  <a:srgbClr val="FFFFFF"/>
                </a:solidFill>
                <a:latin typeface="+mj-lt"/>
                <a:ea typeface="+mj-ea"/>
                <a:cs typeface="+mj-cs"/>
              </a:rPr>
            </a:br>
            <a:br>
              <a:rPr lang="en-US" sz="1800" kern="1200" dirty="0">
                <a:solidFill>
                  <a:srgbClr val="FFFFFF"/>
                </a:solidFill>
                <a:latin typeface="+mj-lt"/>
                <a:ea typeface="+mj-ea"/>
                <a:cs typeface="+mj-cs"/>
              </a:rPr>
            </a:br>
            <a:endParaRPr lang="en-US" sz="1800" kern="1200" dirty="0">
              <a:solidFill>
                <a:srgbClr val="FFFFFF"/>
              </a:solidFill>
              <a:latin typeface="+mj-lt"/>
              <a:ea typeface="+mj-ea"/>
              <a:cs typeface="+mj-cs"/>
            </a:endParaRPr>
          </a:p>
        </p:txBody>
      </p:sp>
      <p:pic>
        <p:nvPicPr>
          <p:cNvPr id="6" name="Grafik 5">
            <a:hlinkClick r:id="rId3"/>
            <a:extLst>
              <a:ext uri="{FF2B5EF4-FFF2-40B4-BE49-F238E27FC236}">
                <a16:creationId xmlns:a16="http://schemas.microsoft.com/office/drawing/2014/main" id="{F9939A1C-D0D8-644C-B50C-B725951629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8174" y="472917"/>
            <a:ext cx="3407227" cy="4092766"/>
          </a:xfrm>
          <a:prstGeom prst="rect">
            <a:avLst/>
          </a:prstGeom>
        </p:spPr>
      </p:pic>
      <p:pic>
        <p:nvPicPr>
          <p:cNvPr id="4" name="Grafik 3">
            <a:extLst>
              <a:ext uri="{FF2B5EF4-FFF2-40B4-BE49-F238E27FC236}">
                <a16:creationId xmlns:a16="http://schemas.microsoft.com/office/drawing/2014/main" id="{5A429306-6E0C-9545-BB55-28A8260D20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0254" y="74525"/>
            <a:ext cx="747667" cy="747667"/>
          </a:xfrm>
          <a:prstGeom prst="rect">
            <a:avLst/>
          </a:prstGeom>
        </p:spPr>
      </p:pic>
      <p:sp>
        <p:nvSpPr>
          <p:cNvPr id="3" name="Textfeld 2">
            <a:extLst>
              <a:ext uri="{FF2B5EF4-FFF2-40B4-BE49-F238E27FC236}">
                <a16:creationId xmlns:a16="http://schemas.microsoft.com/office/drawing/2014/main" id="{EF36C38F-208D-2B47-AA86-43D42C13CDE2}"/>
              </a:ext>
            </a:extLst>
          </p:cNvPr>
          <p:cNvSpPr txBox="1"/>
          <p:nvPr/>
        </p:nvSpPr>
        <p:spPr>
          <a:xfrm>
            <a:off x="395423" y="3896000"/>
            <a:ext cx="2224487" cy="861774"/>
          </a:xfrm>
          <a:prstGeom prst="rect">
            <a:avLst/>
          </a:prstGeom>
          <a:noFill/>
        </p:spPr>
        <p:txBody>
          <a:bodyPr wrap="square" rtlCol="0">
            <a:spAutoFit/>
          </a:bodyPr>
          <a:lstStyle/>
          <a:p>
            <a:r>
              <a:rPr lang="de-DE" sz="1600" dirty="0">
                <a:hlinkClick r:id="rId3"/>
              </a:rPr>
              <a:t>https://seisofrei.at/landwirtschaft-in-tansania/</a:t>
            </a:r>
            <a:endParaRPr lang="de-DE" sz="1600" dirty="0"/>
          </a:p>
          <a:p>
            <a:endParaRPr lang="de-DE" dirty="0"/>
          </a:p>
        </p:txBody>
      </p:sp>
    </p:spTree>
    <p:extLst>
      <p:ext uri="{BB962C8B-B14F-4D97-AF65-F5344CB8AC3E}">
        <p14:creationId xmlns:p14="http://schemas.microsoft.com/office/powerpoint/2010/main" val="3868241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070" y="0"/>
            <a:ext cx="5385746" cy="5040312"/>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nhaltsplatzhalter 4">
            <a:extLst>
              <a:ext uri="{FF2B5EF4-FFF2-40B4-BE49-F238E27FC236}">
                <a16:creationId xmlns:a16="http://schemas.microsoft.com/office/drawing/2014/main" id="{090E2818-EBBC-A040-9868-A31ED5B989AE}"/>
              </a:ext>
            </a:extLst>
          </p:cNvPr>
          <p:cNvPicPr>
            <a:picLocks noChangeAspect="1"/>
          </p:cNvPicPr>
          <p:nvPr/>
        </p:nvPicPr>
        <p:blipFill rotWithShape="1">
          <a:blip r:embed="rId2">
            <a:extLst>
              <a:ext uri="{28A0092B-C50C-407E-A947-70E740481C1C}">
                <a14:useLocalDpi xmlns:a14="http://schemas.microsoft.com/office/drawing/2010/main" val="0"/>
              </a:ext>
            </a:extLst>
          </a:blip>
          <a:srcRect t="3269" r="-3" b="3268"/>
          <a:stretch/>
        </p:blipFill>
        <p:spPr>
          <a:xfrm>
            <a:off x="805039" y="10"/>
            <a:ext cx="5109808" cy="5040302"/>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977429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18207" cy="5040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CD9DEE7-C200-3D44-AD2A-DD2E2D93C01C}"/>
              </a:ext>
            </a:extLst>
          </p:cNvPr>
          <p:cNvSpPr>
            <a:spLocks noGrp="1"/>
          </p:cNvSpPr>
          <p:nvPr>
            <p:ph type="title"/>
          </p:nvPr>
        </p:nvSpPr>
        <p:spPr>
          <a:xfrm>
            <a:off x="102587" y="81399"/>
            <a:ext cx="2396822" cy="1424397"/>
          </a:xfrm>
        </p:spPr>
        <p:txBody>
          <a:bodyPr>
            <a:normAutofit/>
          </a:bodyPr>
          <a:lstStyle/>
          <a:p>
            <a:r>
              <a:rPr lang="de-DE" sz="2500" b="1" dirty="0"/>
              <a:t>ERDE SCHÜTZEN. ZUKUNFT SÄEN</a:t>
            </a:r>
          </a:p>
        </p:txBody>
      </p:sp>
      <p:sp>
        <p:nvSpPr>
          <p:cNvPr id="3" name="Inhaltsplatzhalter 2">
            <a:extLst>
              <a:ext uri="{FF2B5EF4-FFF2-40B4-BE49-F238E27FC236}">
                <a16:creationId xmlns:a16="http://schemas.microsoft.com/office/drawing/2014/main" id="{3FE60823-B555-E14B-BD9C-A9F26713B072}"/>
              </a:ext>
            </a:extLst>
          </p:cNvPr>
          <p:cNvSpPr>
            <a:spLocks noGrp="1"/>
          </p:cNvSpPr>
          <p:nvPr>
            <p:ph idx="1"/>
          </p:nvPr>
        </p:nvSpPr>
        <p:spPr>
          <a:xfrm>
            <a:off x="104268" y="1355835"/>
            <a:ext cx="2497728" cy="3603079"/>
          </a:xfrm>
        </p:spPr>
        <p:txBody>
          <a:bodyPr>
            <a:normAutofit/>
          </a:bodyPr>
          <a:lstStyle/>
          <a:p>
            <a:pPr marL="0" indent="0">
              <a:buNone/>
            </a:pPr>
            <a:r>
              <a:rPr lang="de-DE" sz="1400" dirty="0"/>
              <a:t>Wir haben alle gemeinsam nur eine Erde, eine Zukunft. Der Weg in diese Zukunft </a:t>
            </a:r>
            <a:r>
              <a:rPr lang="de-DE" sz="1400" dirty="0" err="1"/>
              <a:t>führt</a:t>
            </a:r>
            <a:r>
              <a:rPr lang="de-DE" sz="1400" dirty="0"/>
              <a:t> ausschließlich </a:t>
            </a:r>
            <a:r>
              <a:rPr lang="de-DE" sz="1400" dirty="0" err="1"/>
              <a:t>über</a:t>
            </a:r>
            <a:r>
              <a:rPr lang="de-DE" sz="1400" dirty="0"/>
              <a:t> den sorgsamen Umgang mit der Erde und dem Erdreich. In Österreich, gleich wie in Tansania und </a:t>
            </a:r>
            <a:r>
              <a:rPr lang="de-DE" sz="1400" dirty="0" err="1"/>
              <a:t>überall</a:t>
            </a:r>
            <a:r>
              <a:rPr lang="de-DE" sz="1400" dirty="0"/>
              <a:t> sonst. Unsere Adventsammlung steht in diesem Jahr ganz in diesem Zeichen.</a:t>
            </a:r>
          </a:p>
          <a:p>
            <a:pPr marL="0" indent="0">
              <a:buNone/>
            </a:pPr>
            <a:br>
              <a:rPr lang="de-DE" sz="1400" b="1" dirty="0"/>
            </a:br>
            <a:r>
              <a:rPr lang="de-DE" sz="1400" b="1" dirty="0"/>
              <a:t>Letztlich halten alle Menschen die Erde in der Hand und tragen </a:t>
            </a:r>
            <a:r>
              <a:rPr lang="de-DE" sz="1400" b="1" dirty="0" err="1"/>
              <a:t>für</a:t>
            </a:r>
            <a:r>
              <a:rPr lang="de-DE" sz="1400" b="1" dirty="0"/>
              <a:t> sie Verantwortung.</a:t>
            </a:r>
          </a:p>
          <a:p>
            <a:pPr marL="0" indent="0">
              <a:buNone/>
            </a:pPr>
            <a:endParaRPr lang="de-DE" sz="1300" dirty="0"/>
          </a:p>
          <a:p>
            <a:pPr marL="0" indent="0">
              <a:buNone/>
            </a:pPr>
            <a:endParaRPr lang="de-DE" sz="1300" dirty="0"/>
          </a:p>
        </p:txBody>
      </p:sp>
      <p:pic>
        <p:nvPicPr>
          <p:cNvPr id="6" name="Grafik 5">
            <a:extLst>
              <a:ext uri="{FF2B5EF4-FFF2-40B4-BE49-F238E27FC236}">
                <a16:creationId xmlns:a16="http://schemas.microsoft.com/office/drawing/2014/main" id="{E576352E-6757-474F-B106-A3AB53E0A3BA}"/>
              </a:ext>
            </a:extLst>
          </p:cNvPr>
          <p:cNvPicPr>
            <a:picLocks noChangeAspect="1"/>
          </p:cNvPicPr>
          <p:nvPr/>
        </p:nvPicPr>
        <p:blipFill rotWithShape="1">
          <a:blip r:embed="rId2">
            <a:extLst>
              <a:ext uri="{28A0092B-C50C-407E-A947-70E740481C1C}">
                <a14:useLocalDpi xmlns:a14="http://schemas.microsoft.com/office/drawing/2010/main" val="0"/>
              </a:ext>
            </a:extLst>
          </a:blip>
          <a:srcRect t="12618" r="1" b="6911"/>
          <a:stretch/>
        </p:blipFill>
        <p:spPr>
          <a:xfrm>
            <a:off x="2154621" y="1954355"/>
            <a:ext cx="4565267" cy="3085958"/>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10" name="Grafik 9">
            <a:extLst>
              <a:ext uri="{FF2B5EF4-FFF2-40B4-BE49-F238E27FC236}">
                <a16:creationId xmlns:a16="http://schemas.microsoft.com/office/drawing/2014/main" id="{0CC83377-CDCB-1748-ACFE-2E4F781F4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577" y="398299"/>
            <a:ext cx="1717709" cy="1717709"/>
          </a:xfrm>
          <a:prstGeom prst="rect">
            <a:avLst/>
          </a:prstGeom>
        </p:spPr>
      </p:pic>
      <p:sp>
        <p:nvSpPr>
          <p:cNvPr id="7" name="Textfeld 6">
            <a:extLst>
              <a:ext uri="{FF2B5EF4-FFF2-40B4-BE49-F238E27FC236}">
                <a16:creationId xmlns:a16="http://schemas.microsoft.com/office/drawing/2014/main" id="{FEED1703-D963-034B-A171-1EFDE97845B1}"/>
              </a:ext>
            </a:extLst>
          </p:cNvPr>
          <p:cNvSpPr txBox="1"/>
          <p:nvPr/>
        </p:nvSpPr>
        <p:spPr>
          <a:xfrm>
            <a:off x="5960561" y="4758859"/>
            <a:ext cx="895451" cy="200055"/>
          </a:xfrm>
          <a:prstGeom prst="rect">
            <a:avLst/>
          </a:prstGeom>
          <a:noFill/>
        </p:spPr>
        <p:txBody>
          <a:bodyPr wrap="square" rtlCol="0">
            <a:spAutoFit/>
          </a:bodyPr>
          <a:lstStyle/>
          <a:p>
            <a:r>
              <a:rPr lang="de-DE" sz="700" dirty="0" err="1">
                <a:solidFill>
                  <a:schemeClr val="bg1"/>
                </a:solidFill>
              </a:rPr>
              <a:t>de.freepik.comc</a:t>
            </a:r>
            <a:endParaRPr lang="de-DE" sz="700" dirty="0">
              <a:solidFill>
                <a:schemeClr val="bg1"/>
              </a:solidFill>
            </a:endParaRPr>
          </a:p>
        </p:txBody>
      </p:sp>
    </p:spTree>
    <p:extLst>
      <p:ext uri="{BB962C8B-B14F-4D97-AF65-F5344CB8AC3E}">
        <p14:creationId xmlns:p14="http://schemas.microsoft.com/office/powerpoint/2010/main" val="1877250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19887" cy="5040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58A1805-705C-4F4B-8202-2E28FE2D9DF3}"/>
              </a:ext>
            </a:extLst>
          </p:cNvPr>
          <p:cNvSpPr>
            <a:spLocks noGrp="1"/>
          </p:cNvSpPr>
          <p:nvPr>
            <p:ph type="title"/>
          </p:nvPr>
        </p:nvSpPr>
        <p:spPr>
          <a:xfrm>
            <a:off x="463672" y="188171"/>
            <a:ext cx="5790863" cy="745966"/>
          </a:xfrm>
        </p:spPr>
        <p:txBody>
          <a:bodyPr anchor="b">
            <a:normAutofit/>
          </a:bodyPr>
          <a:lstStyle/>
          <a:p>
            <a:r>
              <a:rPr lang="de-DE" dirty="0"/>
              <a:t>So können wir helfen…</a:t>
            </a:r>
          </a:p>
        </p:txBody>
      </p:sp>
      <p:sp>
        <p:nvSpPr>
          <p:cNvPr id="12" name="Rectangle 11">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288" y="1201283"/>
            <a:ext cx="5760624" cy="13441"/>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463672" y="1130488"/>
            <a:ext cx="1032597" cy="807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Grafik 3">
            <a:extLst>
              <a:ext uri="{FF2B5EF4-FFF2-40B4-BE49-F238E27FC236}">
                <a16:creationId xmlns:a16="http://schemas.microsoft.com/office/drawing/2014/main" id="{5A429306-6E0C-9545-BB55-28A8260D20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0254" y="74525"/>
            <a:ext cx="747667" cy="747667"/>
          </a:xfrm>
          <a:prstGeom prst="rect">
            <a:avLst/>
          </a:prstGeom>
        </p:spPr>
      </p:pic>
      <p:graphicFrame>
        <p:nvGraphicFramePr>
          <p:cNvPr id="6" name="Inhaltsplatzhalter 2">
            <a:extLst>
              <a:ext uri="{FF2B5EF4-FFF2-40B4-BE49-F238E27FC236}">
                <a16:creationId xmlns:a16="http://schemas.microsoft.com/office/drawing/2014/main" id="{0E1B6262-1E80-D8FE-8827-B88FEFD5A324}"/>
              </a:ext>
            </a:extLst>
          </p:cNvPr>
          <p:cNvGraphicFramePr>
            <a:graphicFrameLocks noGrp="1"/>
          </p:cNvGraphicFramePr>
          <p:nvPr>
            <p:ph idx="1"/>
            <p:extLst>
              <p:ext uri="{D42A27DB-BD31-4B8C-83A1-F6EECF244321}">
                <p14:modId xmlns:p14="http://schemas.microsoft.com/office/powerpoint/2010/main" val="3151800927"/>
              </p:ext>
            </p:extLst>
          </p:nvPr>
        </p:nvGraphicFramePr>
        <p:xfrm>
          <a:off x="461992" y="1415716"/>
          <a:ext cx="5795903" cy="3202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2347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18206" cy="5040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96998E9-7A25-F544-A9B5-13E301CCDF9E}"/>
              </a:ext>
            </a:extLst>
          </p:cNvPr>
          <p:cNvSpPr>
            <a:spLocks noGrp="1"/>
          </p:cNvSpPr>
          <p:nvPr>
            <p:ph type="title"/>
          </p:nvPr>
        </p:nvSpPr>
        <p:spPr>
          <a:xfrm>
            <a:off x="463672" y="396564"/>
            <a:ext cx="4587642" cy="1238131"/>
          </a:xfrm>
        </p:spPr>
        <p:txBody>
          <a:bodyPr>
            <a:normAutofit/>
          </a:bodyPr>
          <a:lstStyle/>
          <a:p>
            <a:r>
              <a:rPr lang="de-AT" sz="2400" b="1" dirty="0"/>
              <a:t>„HEUTE TUN, DAMIT</a:t>
            </a:r>
            <a:br>
              <a:rPr lang="de-AT" sz="2400" b="1" dirty="0"/>
            </a:br>
            <a:r>
              <a:rPr lang="de-AT" sz="2400" b="1" dirty="0"/>
              <a:t>MORGEN KOMMEN KANN“</a:t>
            </a:r>
            <a:br>
              <a:rPr lang="de-AT" sz="2400" dirty="0"/>
            </a:br>
            <a:r>
              <a:rPr lang="de-AT" sz="1600" dirty="0">
                <a:solidFill>
                  <a:srgbClr val="B5AB1E"/>
                </a:solidFill>
              </a:rPr>
              <a:t>Nachhaltige Landwirtschaft sichert Zukunft.</a:t>
            </a:r>
            <a:br>
              <a:rPr lang="de-AT" sz="1600" dirty="0"/>
            </a:br>
            <a:endParaRPr lang="de-DE" sz="1600" dirty="0"/>
          </a:p>
        </p:txBody>
      </p:sp>
      <p:sp>
        <p:nvSpPr>
          <p:cNvPr id="3" name="Inhaltsplatzhalter 2">
            <a:extLst>
              <a:ext uri="{FF2B5EF4-FFF2-40B4-BE49-F238E27FC236}">
                <a16:creationId xmlns:a16="http://schemas.microsoft.com/office/drawing/2014/main" id="{BF5EDE3A-6608-8F42-86E8-B8F980DF5FAD}"/>
              </a:ext>
            </a:extLst>
          </p:cNvPr>
          <p:cNvSpPr>
            <a:spLocks noGrp="1"/>
          </p:cNvSpPr>
          <p:nvPr>
            <p:ph idx="1"/>
          </p:nvPr>
        </p:nvSpPr>
        <p:spPr>
          <a:xfrm>
            <a:off x="461992" y="1552536"/>
            <a:ext cx="3296713" cy="2930769"/>
          </a:xfrm>
        </p:spPr>
        <p:txBody>
          <a:bodyPr>
            <a:normAutofit/>
          </a:bodyPr>
          <a:lstStyle/>
          <a:p>
            <a:pPr marL="0" indent="0">
              <a:spcAft>
                <a:spcPts val="115"/>
              </a:spcAft>
              <a:buNone/>
            </a:pPr>
            <a:r>
              <a:rPr lang="de-DE" sz="1300" dirty="0"/>
              <a:t>Unser </a:t>
            </a:r>
            <a:r>
              <a:rPr lang="de-DE" sz="1300" b="1" dirty="0" err="1"/>
              <a:t>Projektparnteorganisation</a:t>
            </a:r>
            <a:r>
              <a:rPr lang="de-DE" sz="1300" b="1" dirty="0"/>
              <a:t> SAT (</a:t>
            </a:r>
            <a:r>
              <a:rPr lang="de-DE" sz="1300" b="1" dirty="0" err="1"/>
              <a:t>Sustainbale</a:t>
            </a:r>
            <a:r>
              <a:rPr lang="de-DE" sz="1300" b="1" dirty="0"/>
              <a:t> </a:t>
            </a:r>
            <a:r>
              <a:rPr lang="de-DE" sz="1300" b="1" dirty="0" err="1"/>
              <a:t>Agriculture</a:t>
            </a:r>
            <a:r>
              <a:rPr lang="de-DE" sz="1300" b="1" dirty="0"/>
              <a:t> </a:t>
            </a:r>
            <a:r>
              <a:rPr lang="de-DE" sz="1300" b="1" dirty="0" err="1"/>
              <a:t>Tanzania</a:t>
            </a:r>
            <a:r>
              <a:rPr lang="de-DE" sz="1300" b="1" dirty="0"/>
              <a:t>) </a:t>
            </a:r>
            <a:r>
              <a:rPr lang="de-DE" sz="1300" dirty="0"/>
              <a:t>schenkt tausenden Menschen Hoffnung und Mut und eröffnet neue Möglichkeiten, wo sonst Verzweiflung und Hunger herrschen. </a:t>
            </a:r>
          </a:p>
          <a:p>
            <a:pPr marL="0" indent="0">
              <a:spcAft>
                <a:spcPts val="115"/>
              </a:spcAft>
              <a:buNone/>
            </a:pPr>
            <a:endParaRPr lang="de-DE" sz="1300" dirty="0"/>
          </a:p>
          <a:p>
            <a:pPr marL="0" indent="0">
              <a:spcAft>
                <a:spcPts val="115"/>
              </a:spcAft>
              <a:buNone/>
            </a:pPr>
            <a:r>
              <a:rPr lang="de-DE" sz="1300" dirty="0"/>
              <a:t>Das </a:t>
            </a:r>
            <a:r>
              <a:rPr lang="de-DE" sz="1300" b="1" dirty="0"/>
              <a:t>Projekt der diesjährigen Adventsammlung </a:t>
            </a:r>
            <a:r>
              <a:rPr lang="de-DE" sz="1300" dirty="0"/>
              <a:t>von </a:t>
            </a:r>
            <a:r>
              <a:rPr lang="de-DE" sz="1300" b="1" dirty="0"/>
              <a:t>Sei So Frei </a:t>
            </a:r>
            <a:r>
              <a:rPr lang="de-DE" sz="1300" dirty="0"/>
              <a:t>zeigt neue Wege in der biologischen Landwirtschaft auf, die international mit viel Anerkennung beobachtet sind. Es zeigt uns auch die Parallelen zur heimischen Bodenkultur und sät Zukunft.</a:t>
            </a:r>
          </a:p>
          <a:p>
            <a:pPr marL="0" indent="0">
              <a:buNone/>
            </a:pPr>
            <a:endParaRPr lang="de-DE" sz="1200" dirty="0"/>
          </a:p>
        </p:txBody>
      </p:sp>
      <p:pic>
        <p:nvPicPr>
          <p:cNvPr id="5" name="Picture 4" descr="A close up of a sign&#10;&#10;Description automatically generated">
            <a:extLst>
              <a:ext uri="{FF2B5EF4-FFF2-40B4-BE49-F238E27FC236}">
                <a16:creationId xmlns:a16="http://schemas.microsoft.com/office/drawing/2014/main" id="{FC901725-5AE7-0344-804C-3B33D7146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9103" y="2031259"/>
            <a:ext cx="3039433" cy="2530330"/>
          </a:xfrm>
          <a:prstGeom prst="rect">
            <a:avLst/>
          </a:prstGeom>
        </p:spPr>
      </p:pic>
      <p:pic>
        <p:nvPicPr>
          <p:cNvPr id="7" name="Grafik 6">
            <a:extLst>
              <a:ext uri="{FF2B5EF4-FFF2-40B4-BE49-F238E27FC236}">
                <a16:creationId xmlns:a16="http://schemas.microsoft.com/office/drawing/2014/main" id="{A21A4527-13A5-F040-96C1-5EAAB1A50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431" y="210301"/>
            <a:ext cx="1050658" cy="1050658"/>
          </a:xfrm>
          <a:prstGeom prst="rect">
            <a:avLst/>
          </a:prstGeom>
        </p:spPr>
      </p:pic>
    </p:spTree>
    <p:extLst>
      <p:ext uri="{BB962C8B-B14F-4D97-AF65-F5344CB8AC3E}">
        <p14:creationId xmlns:p14="http://schemas.microsoft.com/office/powerpoint/2010/main" val="2313033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774DF-0110-BF41-B11F-B4DAFF4EF5EE}"/>
              </a:ext>
            </a:extLst>
          </p:cNvPr>
          <p:cNvSpPr>
            <a:spLocks noGrp="1"/>
          </p:cNvSpPr>
          <p:nvPr>
            <p:ph type="title"/>
          </p:nvPr>
        </p:nvSpPr>
        <p:spPr>
          <a:xfrm>
            <a:off x="265120" y="2758170"/>
            <a:ext cx="2231500" cy="1802611"/>
          </a:xfrm>
        </p:spPr>
        <p:txBody>
          <a:bodyPr anchor="ctr">
            <a:normAutofit/>
          </a:bodyPr>
          <a:lstStyle/>
          <a:p>
            <a:r>
              <a:rPr lang="de-AT" sz="2300" b="1" dirty="0"/>
              <a:t>DIE VISION </a:t>
            </a:r>
            <a:br>
              <a:rPr lang="de-AT" sz="2300" b="1" dirty="0"/>
            </a:br>
            <a:r>
              <a:rPr lang="de-AT" sz="2300" b="1" dirty="0"/>
              <a:t>VON SAT</a:t>
            </a:r>
            <a:br>
              <a:rPr lang="de-AT" sz="2300" dirty="0"/>
            </a:br>
            <a:endParaRPr lang="de-DE" sz="2300" dirty="0"/>
          </a:p>
        </p:txBody>
      </p:sp>
      <p:pic>
        <p:nvPicPr>
          <p:cNvPr id="6" name="Grafik 5">
            <a:extLst>
              <a:ext uri="{FF2B5EF4-FFF2-40B4-BE49-F238E27FC236}">
                <a16:creationId xmlns:a16="http://schemas.microsoft.com/office/drawing/2014/main" id="{BB3E861E-E989-CA43-9D90-5C260182F472}"/>
              </a:ext>
            </a:extLst>
          </p:cNvPr>
          <p:cNvPicPr>
            <a:picLocks noChangeAspect="1"/>
          </p:cNvPicPr>
          <p:nvPr/>
        </p:nvPicPr>
        <p:blipFill rotWithShape="1">
          <a:blip r:embed="rId3">
            <a:extLst>
              <a:ext uri="{28A0092B-C50C-407E-A947-70E740481C1C}">
                <a14:useLocalDpi xmlns:a14="http://schemas.microsoft.com/office/drawing/2010/main" val="0"/>
              </a:ext>
            </a:extLst>
          </a:blip>
          <a:srcRect t="16695" r="2" b="22508"/>
          <a:stretch/>
        </p:blipFill>
        <p:spPr>
          <a:xfrm>
            <a:off x="20" y="10"/>
            <a:ext cx="6719867" cy="272711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Inhaltsplatzhalter 2">
            <a:extLst>
              <a:ext uri="{FF2B5EF4-FFF2-40B4-BE49-F238E27FC236}">
                <a16:creationId xmlns:a16="http://schemas.microsoft.com/office/drawing/2014/main" id="{4D44F7A5-2C27-C84A-A2A1-82D4731E69C3}"/>
              </a:ext>
            </a:extLst>
          </p:cNvPr>
          <p:cNvSpPr>
            <a:spLocks noGrp="1"/>
          </p:cNvSpPr>
          <p:nvPr>
            <p:ph idx="1"/>
          </p:nvPr>
        </p:nvSpPr>
        <p:spPr>
          <a:xfrm>
            <a:off x="2328140" y="2758171"/>
            <a:ext cx="4125749" cy="2019312"/>
          </a:xfrm>
        </p:spPr>
        <p:txBody>
          <a:bodyPr anchor="ctr">
            <a:noAutofit/>
          </a:bodyPr>
          <a:lstStyle/>
          <a:p>
            <a:pPr marL="0" indent="0">
              <a:buNone/>
            </a:pPr>
            <a:r>
              <a:rPr lang="de-AT" sz="1300" dirty="0"/>
              <a:t>Die Mehrheit der </a:t>
            </a:r>
            <a:r>
              <a:rPr lang="de-AT" sz="1300" dirty="0" err="1"/>
              <a:t>KleinbäuerInnen</a:t>
            </a:r>
            <a:r>
              <a:rPr lang="de-AT" sz="1300" dirty="0"/>
              <a:t> nutzt anerkannte agroökologische Anbaumethoden, um ihre Lebensgrundlagen zu verbessern, die Umwelt zu schonen und den Verwendungsdruck auf natürliche Ressourcen zu reduzieren.</a:t>
            </a:r>
          </a:p>
          <a:p>
            <a:pPr marL="0" indent="0">
              <a:buNone/>
            </a:pPr>
            <a:endParaRPr lang="de-AT" sz="1300" dirty="0"/>
          </a:p>
          <a:p>
            <a:pPr marL="0" indent="0">
              <a:buNone/>
            </a:pPr>
            <a:r>
              <a:rPr lang="de-AT" sz="1300" dirty="0"/>
              <a:t>Um dieses Ziel zu erreichen, setzt SAT auf einen ganzheitlichen Ansatz, der auf vier Säulen getragen wird: </a:t>
            </a:r>
            <a:r>
              <a:rPr lang="de-AT" sz="1300" b="1" dirty="0"/>
              <a:t>Forschung, Wissensverbreitung, Anwendung und Vernetzung</a:t>
            </a:r>
            <a:endParaRPr lang="de-DE" sz="1300" dirty="0"/>
          </a:p>
        </p:txBody>
      </p:sp>
      <p:pic>
        <p:nvPicPr>
          <p:cNvPr id="4" name="Grafik 3">
            <a:extLst>
              <a:ext uri="{FF2B5EF4-FFF2-40B4-BE49-F238E27FC236}">
                <a16:creationId xmlns:a16="http://schemas.microsoft.com/office/drawing/2014/main" id="{85442945-C314-D64F-8711-1EC81168AA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0254" y="74525"/>
            <a:ext cx="747667" cy="747667"/>
          </a:xfrm>
          <a:prstGeom prst="rect">
            <a:avLst/>
          </a:prstGeom>
        </p:spPr>
      </p:pic>
    </p:spTree>
    <p:extLst>
      <p:ext uri="{BB962C8B-B14F-4D97-AF65-F5344CB8AC3E}">
        <p14:creationId xmlns:p14="http://schemas.microsoft.com/office/powerpoint/2010/main" val="3044759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8A1805-705C-4F4B-8202-2E28FE2D9DF3}"/>
              </a:ext>
            </a:extLst>
          </p:cNvPr>
          <p:cNvSpPr>
            <a:spLocks noGrp="1"/>
          </p:cNvSpPr>
          <p:nvPr>
            <p:ph type="title"/>
          </p:nvPr>
        </p:nvSpPr>
        <p:spPr>
          <a:xfrm>
            <a:off x="265120" y="2758170"/>
            <a:ext cx="1813845" cy="1802611"/>
          </a:xfrm>
        </p:spPr>
        <p:txBody>
          <a:bodyPr anchor="ctr">
            <a:normAutofit/>
          </a:bodyPr>
          <a:lstStyle/>
          <a:p>
            <a:r>
              <a:rPr lang="de-DE" sz="2100" b="1" dirty="0"/>
              <a:t>VERSORGUNG AUS EIGENER KRAFT</a:t>
            </a:r>
          </a:p>
        </p:txBody>
      </p:sp>
      <p:pic>
        <p:nvPicPr>
          <p:cNvPr id="6" name="Grafik 5">
            <a:extLst>
              <a:ext uri="{FF2B5EF4-FFF2-40B4-BE49-F238E27FC236}">
                <a16:creationId xmlns:a16="http://schemas.microsoft.com/office/drawing/2014/main" id="{986D50B2-17A7-524B-B137-228400D18A4B}"/>
              </a:ext>
            </a:extLst>
          </p:cNvPr>
          <p:cNvPicPr>
            <a:picLocks noChangeAspect="1"/>
          </p:cNvPicPr>
          <p:nvPr/>
        </p:nvPicPr>
        <p:blipFill rotWithShape="1">
          <a:blip r:embed="rId2">
            <a:extLst>
              <a:ext uri="{28A0092B-C50C-407E-A947-70E740481C1C}">
                <a14:useLocalDpi xmlns:a14="http://schemas.microsoft.com/office/drawing/2010/main" val="0"/>
              </a:ext>
            </a:extLst>
          </a:blip>
          <a:srcRect t="19281" r="2" b="19922"/>
          <a:stretch/>
        </p:blipFill>
        <p:spPr>
          <a:xfrm>
            <a:off x="20" y="10"/>
            <a:ext cx="6719867" cy="272711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Inhaltsplatzhalter 2">
            <a:extLst>
              <a:ext uri="{FF2B5EF4-FFF2-40B4-BE49-F238E27FC236}">
                <a16:creationId xmlns:a16="http://schemas.microsoft.com/office/drawing/2014/main" id="{B0177A4D-EB9F-994C-B5A0-E1166244193D}"/>
              </a:ext>
            </a:extLst>
          </p:cNvPr>
          <p:cNvSpPr>
            <a:spLocks noGrp="1"/>
          </p:cNvSpPr>
          <p:nvPr>
            <p:ph idx="1"/>
          </p:nvPr>
        </p:nvSpPr>
        <p:spPr>
          <a:xfrm>
            <a:off x="2328140" y="2758171"/>
            <a:ext cx="4309781" cy="2207617"/>
          </a:xfrm>
        </p:spPr>
        <p:txBody>
          <a:bodyPr anchor="ctr">
            <a:normAutofit fontScale="92500" lnSpcReduction="10000"/>
          </a:bodyPr>
          <a:lstStyle/>
          <a:p>
            <a:pPr marL="0" indent="0">
              <a:buNone/>
            </a:pPr>
            <a:r>
              <a:rPr lang="de-DE" sz="1500" dirty="0"/>
              <a:t>Gerade angesichts der Klimakrise und weiteren globaler Herausforderungen ist es wichtig, dass sich Länder wie Tansania eigenständig versorgen können. </a:t>
            </a:r>
          </a:p>
          <a:p>
            <a:pPr marL="0" indent="0">
              <a:buNone/>
            </a:pPr>
            <a:r>
              <a:rPr lang="de-DE" sz="1500" dirty="0"/>
              <a:t>Durch agrarökologische Methoden und den Anbau von klimaresistenten Nutzpflanzen ist man </a:t>
            </a:r>
            <a:r>
              <a:rPr lang="de-DE" sz="1500" dirty="0" err="1"/>
              <a:t>überzeugt</a:t>
            </a:r>
            <a:r>
              <a:rPr lang="de-DE" sz="1500" dirty="0"/>
              <a:t>, dass eine Versorgung </a:t>
            </a:r>
            <a:r>
              <a:rPr lang="de-DE" sz="1500" dirty="0" err="1"/>
              <a:t>über</a:t>
            </a:r>
            <a:r>
              <a:rPr lang="de-DE" sz="1500" dirty="0"/>
              <a:t> kleinstrukturierte Landwirtschaft versorgen können.</a:t>
            </a:r>
          </a:p>
          <a:p>
            <a:pPr marL="0" indent="0">
              <a:buNone/>
            </a:pPr>
            <a:r>
              <a:rPr lang="de-DE" sz="1500" dirty="0"/>
              <a:t>SAT will die heimische Politik davon </a:t>
            </a:r>
            <a:r>
              <a:rPr lang="de-DE" sz="1500" dirty="0" err="1"/>
              <a:t>überzeugen</a:t>
            </a:r>
            <a:r>
              <a:rPr lang="de-DE" sz="1500" dirty="0"/>
              <a:t>, dass biologische Landwirtschaft ergänzt mit nachhaltigen Wertschöpfungsketten die richtigen Wege sind, um den heimischen Markt zu stärken.</a:t>
            </a:r>
          </a:p>
          <a:p>
            <a:pPr marL="0" indent="0">
              <a:buNone/>
            </a:pPr>
            <a:endParaRPr lang="de-DE" sz="1200" dirty="0"/>
          </a:p>
        </p:txBody>
      </p:sp>
      <p:pic>
        <p:nvPicPr>
          <p:cNvPr id="4" name="Grafik 3">
            <a:extLst>
              <a:ext uri="{FF2B5EF4-FFF2-40B4-BE49-F238E27FC236}">
                <a16:creationId xmlns:a16="http://schemas.microsoft.com/office/drawing/2014/main" id="{5A429306-6E0C-9545-BB55-28A8260D20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0254" y="74525"/>
            <a:ext cx="747667" cy="747667"/>
          </a:xfrm>
          <a:prstGeom prst="rect">
            <a:avLst/>
          </a:prstGeom>
        </p:spPr>
      </p:pic>
    </p:spTree>
    <p:extLst>
      <p:ext uri="{BB962C8B-B14F-4D97-AF65-F5344CB8AC3E}">
        <p14:creationId xmlns:p14="http://schemas.microsoft.com/office/powerpoint/2010/main" val="3463475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DCA9CA6-5A1C-1647-87D5-0378ED0A48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2635" y="2137025"/>
            <a:ext cx="4347253" cy="2903288"/>
          </a:xfrm>
          <a:prstGeom prst="rect">
            <a:avLst/>
          </a:prstGeom>
        </p:spPr>
      </p:pic>
      <p:sp>
        <p:nvSpPr>
          <p:cNvPr id="3" name="Inhaltsplatzhalter 2">
            <a:extLst>
              <a:ext uri="{FF2B5EF4-FFF2-40B4-BE49-F238E27FC236}">
                <a16:creationId xmlns:a16="http://schemas.microsoft.com/office/drawing/2014/main" id="{B0177A4D-EB9F-994C-B5A0-E1166244193D}"/>
              </a:ext>
            </a:extLst>
          </p:cNvPr>
          <p:cNvSpPr>
            <a:spLocks noGrp="1"/>
          </p:cNvSpPr>
          <p:nvPr>
            <p:ph idx="1"/>
          </p:nvPr>
        </p:nvSpPr>
        <p:spPr>
          <a:xfrm>
            <a:off x="461993" y="822192"/>
            <a:ext cx="5795903" cy="3717590"/>
          </a:xfrm>
        </p:spPr>
        <p:txBody>
          <a:bodyPr>
            <a:normAutofit/>
          </a:bodyPr>
          <a:lstStyle/>
          <a:p>
            <a:pPr marL="0" indent="0">
              <a:buNone/>
            </a:pPr>
            <a:r>
              <a:rPr lang="de-AT" i="1" dirty="0"/>
              <a:t>„Wir können den Menschen Wege aufzeigen, wie sie Ihr eigenes und das Leben Ihrer Familie sichern und ein eigenes Einkommen kreieren können.“ </a:t>
            </a:r>
            <a:br>
              <a:rPr lang="de-AT" dirty="0"/>
            </a:br>
            <a:br>
              <a:rPr lang="de-AT" dirty="0"/>
            </a:br>
            <a:br>
              <a:rPr lang="de-AT" dirty="0"/>
            </a:br>
            <a:br>
              <a:rPr lang="de-AT" dirty="0"/>
            </a:br>
            <a:br>
              <a:rPr lang="de-AT" dirty="0"/>
            </a:br>
            <a:br>
              <a:rPr lang="de-AT" dirty="0"/>
            </a:br>
            <a:br>
              <a:rPr lang="de-AT" dirty="0"/>
            </a:br>
            <a:br>
              <a:rPr lang="de-AT" dirty="0"/>
            </a:br>
            <a:r>
              <a:rPr lang="de-AT" b="1" dirty="0"/>
              <a:t>Janet </a:t>
            </a:r>
            <a:r>
              <a:rPr lang="de-AT" b="1" dirty="0" err="1"/>
              <a:t>Maro</a:t>
            </a:r>
            <a:br>
              <a:rPr lang="de-AT" dirty="0"/>
            </a:br>
            <a:r>
              <a:rPr lang="de-AT" sz="1400" dirty="0"/>
              <a:t>Programmleiterin SAT</a:t>
            </a:r>
          </a:p>
          <a:p>
            <a:pPr marL="0" indent="0">
              <a:buNone/>
            </a:pPr>
            <a:endParaRPr lang="de-DE" dirty="0"/>
          </a:p>
        </p:txBody>
      </p:sp>
      <p:pic>
        <p:nvPicPr>
          <p:cNvPr id="4" name="Grafik 3">
            <a:extLst>
              <a:ext uri="{FF2B5EF4-FFF2-40B4-BE49-F238E27FC236}">
                <a16:creationId xmlns:a16="http://schemas.microsoft.com/office/drawing/2014/main" id="{5A429306-6E0C-9545-BB55-28A8260D20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0254" y="74525"/>
            <a:ext cx="747667" cy="747667"/>
          </a:xfrm>
          <a:prstGeom prst="rect">
            <a:avLst/>
          </a:prstGeom>
        </p:spPr>
      </p:pic>
      <p:pic>
        <p:nvPicPr>
          <p:cNvPr id="8" name="Grafik 7">
            <a:extLst>
              <a:ext uri="{FF2B5EF4-FFF2-40B4-BE49-F238E27FC236}">
                <a16:creationId xmlns:a16="http://schemas.microsoft.com/office/drawing/2014/main" id="{AA21A8BD-3BF9-7F4E-B4BE-4DC34EAD2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992" y="2089511"/>
            <a:ext cx="1407373" cy="1499158"/>
          </a:xfrm>
          <a:prstGeom prst="rect">
            <a:avLst/>
          </a:prstGeom>
        </p:spPr>
      </p:pic>
    </p:spTree>
    <p:extLst>
      <p:ext uri="{BB962C8B-B14F-4D97-AF65-F5344CB8AC3E}">
        <p14:creationId xmlns:p14="http://schemas.microsoft.com/office/powerpoint/2010/main" val="1516866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18206" cy="5040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86720E1-4E4B-5E4B-9F89-63A62E0F0563}"/>
              </a:ext>
            </a:extLst>
          </p:cNvPr>
          <p:cNvSpPr>
            <a:spLocks noGrp="1"/>
          </p:cNvSpPr>
          <p:nvPr>
            <p:ph type="title"/>
          </p:nvPr>
        </p:nvSpPr>
        <p:spPr>
          <a:xfrm>
            <a:off x="131883" y="10541"/>
            <a:ext cx="3308195" cy="1099068"/>
          </a:xfrm>
        </p:spPr>
        <p:txBody>
          <a:bodyPr>
            <a:normAutofit/>
          </a:bodyPr>
          <a:lstStyle/>
          <a:p>
            <a:r>
              <a:rPr lang="de-DE" sz="2600" b="1" dirty="0"/>
              <a:t>SO GIBT SAT WISSEN WEITER</a:t>
            </a:r>
          </a:p>
        </p:txBody>
      </p:sp>
      <p:sp>
        <p:nvSpPr>
          <p:cNvPr id="3" name="Inhaltsplatzhalter 2">
            <a:extLst>
              <a:ext uri="{FF2B5EF4-FFF2-40B4-BE49-F238E27FC236}">
                <a16:creationId xmlns:a16="http://schemas.microsoft.com/office/drawing/2014/main" id="{8D9B60D8-D82F-0549-8433-FBECFCB0B742}"/>
              </a:ext>
            </a:extLst>
          </p:cNvPr>
          <p:cNvSpPr>
            <a:spLocks noGrp="1"/>
          </p:cNvSpPr>
          <p:nvPr>
            <p:ph idx="1"/>
          </p:nvPr>
        </p:nvSpPr>
        <p:spPr>
          <a:xfrm>
            <a:off x="133564" y="1109609"/>
            <a:ext cx="3635784" cy="3801437"/>
          </a:xfrm>
        </p:spPr>
        <p:txBody>
          <a:bodyPr>
            <a:noAutofit/>
          </a:bodyPr>
          <a:lstStyle/>
          <a:p>
            <a:r>
              <a:rPr lang="de-DE" sz="1300" dirty="0"/>
              <a:t>SAT lehrt nachhaltige Anbaumethoden durch einen hochwirksamen Ansatz. Bauerngruppen erhalten in ihren Dörfern anhand von Demonstrationsparzellen persönliche Praktika. SAT befähigt diese Gruppenleiter, das Wissen erfolgreich unter anderen Gemeindemitgliedern zu verbreiten und dabei sowohl Erwachsene als auch Jugendliche einzubeziehen. </a:t>
            </a:r>
          </a:p>
          <a:p>
            <a:r>
              <a:rPr lang="de-DE" sz="1300" dirty="0"/>
              <a:t>Der Inhalt ist relevant und basiert auf den Interessen und Problemen der Landwirte aus der jeweiligen Region und umfasst auch unternehmerische Fähigkeiten sowie die Spar- und Kreditkultur. </a:t>
            </a:r>
          </a:p>
          <a:p>
            <a:r>
              <a:rPr lang="de-DE" sz="1300" dirty="0"/>
              <a:t>SAT bietet zusätzlich Kurzkurse zu agrarökologischen Praktiken im SAT Farmer Training </a:t>
            </a:r>
            <a:r>
              <a:rPr lang="de-DE" sz="1300" dirty="0" err="1"/>
              <a:t>Centre</a:t>
            </a:r>
            <a:r>
              <a:rPr lang="de-DE" sz="1300" dirty="0"/>
              <a:t> an. Dort profitieren Auszubildende aus ganz Ostafrika von praktischen Lösungen, die auf der 200 Hektar großen Farm demonstriert werden. </a:t>
            </a:r>
          </a:p>
        </p:txBody>
      </p:sp>
      <p:pic>
        <p:nvPicPr>
          <p:cNvPr id="7" name="Grafik 6">
            <a:extLst>
              <a:ext uri="{FF2B5EF4-FFF2-40B4-BE49-F238E27FC236}">
                <a16:creationId xmlns:a16="http://schemas.microsoft.com/office/drawing/2014/main" id="{7D609989-A993-854C-87AE-8DDECFBE760A}"/>
              </a:ext>
            </a:extLst>
          </p:cNvPr>
          <p:cNvPicPr>
            <a:picLocks noChangeAspect="1"/>
          </p:cNvPicPr>
          <p:nvPr/>
        </p:nvPicPr>
        <p:blipFill rotWithShape="1">
          <a:blip r:embed="rId2">
            <a:extLst>
              <a:ext uri="{28A0092B-C50C-407E-A947-70E740481C1C}">
                <a14:useLocalDpi xmlns:a14="http://schemas.microsoft.com/office/drawing/2010/main" val="0"/>
              </a:ext>
            </a:extLst>
          </a:blip>
          <a:srcRect r="27208" b="2"/>
          <a:stretch/>
        </p:blipFill>
        <p:spPr>
          <a:xfrm>
            <a:off x="3968128" y="10"/>
            <a:ext cx="2751759" cy="5040302"/>
          </a:xfrm>
          <a:prstGeom prst="rect">
            <a:avLst/>
          </a:prstGeom>
          <a:effectLst/>
        </p:spPr>
      </p:pic>
    </p:spTree>
    <p:extLst>
      <p:ext uri="{BB962C8B-B14F-4D97-AF65-F5344CB8AC3E}">
        <p14:creationId xmlns:p14="http://schemas.microsoft.com/office/powerpoint/2010/main" val="422737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E51024-F89E-6A45-AE7F-87316DADF718}"/>
              </a:ext>
            </a:extLst>
          </p:cNvPr>
          <p:cNvSpPr>
            <a:spLocks noGrp="1"/>
          </p:cNvSpPr>
          <p:nvPr>
            <p:ph type="title"/>
          </p:nvPr>
        </p:nvSpPr>
        <p:spPr/>
        <p:txBody>
          <a:bodyPr>
            <a:normAutofit/>
          </a:bodyPr>
          <a:lstStyle/>
          <a:p>
            <a:r>
              <a:rPr lang="de-AT" sz="2500" b="1" dirty="0"/>
              <a:t>DIE ARBEIT VON SAT ZEIGT WIRKUNG</a:t>
            </a:r>
            <a:endParaRPr lang="de-DE" sz="2500" dirty="0"/>
          </a:p>
        </p:txBody>
      </p:sp>
      <p:sp>
        <p:nvSpPr>
          <p:cNvPr id="5" name="TextBox 11">
            <a:extLst>
              <a:ext uri="{FF2B5EF4-FFF2-40B4-BE49-F238E27FC236}">
                <a16:creationId xmlns:a16="http://schemas.microsoft.com/office/drawing/2014/main" id="{27707F7D-DC69-964F-950B-EF16C1C2DD06}"/>
              </a:ext>
            </a:extLst>
          </p:cNvPr>
          <p:cNvSpPr txBox="1"/>
          <p:nvPr/>
        </p:nvSpPr>
        <p:spPr>
          <a:xfrm>
            <a:off x="3974184" y="1242579"/>
            <a:ext cx="2551662" cy="3688702"/>
          </a:xfrm>
          <a:prstGeom prst="rect">
            <a:avLst/>
          </a:prstGeom>
          <a:noFill/>
        </p:spPr>
        <p:txBody>
          <a:bodyPr wrap="square">
            <a:spAutoFit/>
          </a:bodyPr>
          <a:lstStyle/>
          <a:p>
            <a:pPr algn="r"/>
            <a:r>
              <a:rPr lang="en-US" sz="1764" dirty="0" err="1">
                <a:solidFill>
                  <a:schemeClr val="tx1">
                    <a:lumMod val="50000"/>
                    <a:lumOff val="50000"/>
                  </a:schemeClr>
                </a:solidFill>
                <a:latin typeface="Calibri" panose="020F0502020204030204" pitchFamily="34" charset="0"/>
                <a:cs typeface="Calibri" panose="020F0502020204030204" pitchFamily="34" charset="0"/>
              </a:rPr>
              <a:t>über</a:t>
            </a:r>
            <a:endParaRPr lang="en-US" sz="1764" dirty="0">
              <a:solidFill>
                <a:schemeClr val="tx1">
                  <a:lumMod val="50000"/>
                  <a:lumOff val="50000"/>
                </a:schemeClr>
              </a:solidFill>
              <a:latin typeface="Calibri" panose="020F0502020204030204" pitchFamily="34" charset="0"/>
              <a:cs typeface="Calibri" panose="020F0502020204030204" pitchFamily="34" charset="0"/>
            </a:endParaRPr>
          </a:p>
          <a:p>
            <a:pPr algn="r"/>
            <a:r>
              <a:rPr lang="en-US" sz="2976" dirty="0">
                <a:solidFill>
                  <a:schemeClr val="tx1">
                    <a:lumMod val="50000"/>
                    <a:lumOff val="50000"/>
                  </a:schemeClr>
                </a:solidFill>
                <a:latin typeface="Calibri" panose="020F0502020204030204" pitchFamily="34" charset="0"/>
                <a:cs typeface="Calibri" panose="020F0502020204030204" pitchFamily="34" charset="0"/>
              </a:rPr>
              <a:t>27.000 (+70% Frauen)</a:t>
            </a:r>
            <a:r>
              <a:rPr lang="en-US" sz="1764" dirty="0">
                <a:solidFill>
                  <a:schemeClr val="tx1">
                    <a:lumMod val="50000"/>
                    <a:lumOff val="50000"/>
                  </a:schemeClr>
                </a:solidFill>
                <a:latin typeface="Calibri" panose="020F0502020204030204" pitchFamily="34" charset="0"/>
                <a:cs typeface="Calibri" panose="020F0502020204030204" pitchFamily="34" charset="0"/>
              </a:rPr>
              <a:t> </a:t>
            </a:r>
          </a:p>
          <a:p>
            <a:pPr algn="r"/>
            <a:r>
              <a:rPr lang="en-US" sz="1764" dirty="0" err="1">
                <a:solidFill>
                  <a:schemeClr val="tx1">
                    <a:lumMod val="50000"/>
                    <a:lumOff val="50000"/>
                  </a:schemeClr>
                </a:solidFill>
                <a:latin typeface="Calibri" panose="020F0502020204030204" pitchFamily="34" charset="0"/>
                <a:cs typeface="Calibri" panose="020F0502020204030204" pitchFamily="34" charset="0"/>
              </a:rPr>
              <a:t>BäuerInnen</a:t>
            </a:r>
            <a:r>
              <a:rPr lang="en-US" sz="1764" dirty="0">
                <a:solidFill>
                  <a:schemeClr val="tx1">
                    <a:lumMod val="50000"/>
                    <a:lumOff val="50000"/>
                  </a:schemeClr>
                </a:solidFill>
                <a:latin typeface="Calibri" panose="020F0502020204030204" pitchFamily="34" charset="0"/>
                <a:cs typeface="Calibri" panose="020F0502020204030204" pitchFamily="34" charset="0"/>
              </a:rPr>
              <a:t> </a:t>
            </a:r>
            <a:r>
              <a:rPr lang="en-US" sz="1764" dirty="0" err="1">
                <a:solidFill>
                  <a:schemeClr val="tx1">
                    <a:lumMod val="50000"/>
                    <a:lumOff val="50000"/>
                  </a:schemeClr>
                </a:solidFill>
                <a:latin typeface="Calibri" panose="020F0502020204030204" pitchFamily="34" charset="0"/>
                <a:cs typeface="Calibri" panose="020F0502020204030204" pitchFamily="34" charset="0"/>
              </a:rPr>
              <a:t>aus</a:t>
            </a:r>
            <a:endParaRPr lang="en-US" sz="1764" dirty="0">
              <a:solidFill>
                <a:schemeClr val="tx1">
                  <a:lumMod val="50000"/>
                  <a:lumOff val="50000"/>
                </a:schemeClr>
              </a:solidFill>
              <a:latin typeface="Calibri" panose="020F0502020204030204" pitchFamily="34" charset="0"/>
              <a:cs typeface="Calibri" panose="020F0502020204030204" pitchFamily="34" charset="0"/>
            </a:endParaRPr>
          </a:p>
          <a:p>
            <a:pPr algn="r"/>
            <a:r>
              <a:rPr lang="en-US" sz="2756" dirty="0">
                <a:solidFill>
                  <a:schemeClr val="tx1">
                    <a:lumMod val="50000"/>
                    <a:lumOff val="50000"/>
                  </a:schemeClr>
                </a:solidFill>
                <a:latin typeface="Calibri" panose="020F0502020204030204" pitchFamily="34" charset="0"/>
                <a:cs typeface="Calibri" panose="020F0502020204030204" pitchFamily="34" charset="0"/>
              </a:rPr>
              <a:t>150 </a:t>
            </a:r>
          </a:p>
          <a:p>
            <a:pPr algn="r"/>
            <a:r>
              <a:rPr lang="en-US" sz="2756" dirty="0" err="1">
                <a:solidFill>
                  <a:schemeClr val="tx1">
                    <a:lumMod val="50000"/>
                    <a:lumOff val="50000"/>
                  </a:schemeClr>
                </a:solidFill>
                <a:latin typeface="Calibri" panose="020F0502020204030204" pitchFamily="34" charset="0"/>
                <a:cs typeface="Calibri" panose="020F0502020204030204" pitchFamily="34" charset="0"/>
              </a:rPr>
              <a:t>Dörfern</a:t>
            </a:r>
            <a:endParaRPr lang="en-US" sz="2756" dirty="0">
              <a:solidFill>
                <a:schemeClr val="tx1">
                  <a:lumMod val="50000"/>
                  <a:lumOff val="50000"/>
                </a:schemeClr>
              </a:solidFill>
              <a:latin typeface="Calibri" panose="020F0502020204030204" pitchFamily="34" charset="0"/>
              <a:cs typeface="Calibri" panose="020F0502020204030204" pitchFamily="34" charset="0"/>
            </a:endParaRPr>
          </a:p>
          <a:p>
            <a:pPr algn="r"/>
            <a:r>
              <a:rPr lang="en-US" sz="1764" dirty="0" err="1">
                <a:solidFill>
                  <a:schemeClr val="tx1">
                    <a:lumMod val="50000"/>
                    <a:lumOff val="50000"/>
                  </a:schemeClr>
                </a:solidFill>
                <a:latin typeface="Calibri" panose="020F0502020204030204" pitchFamily="34" charset="0"/>
                <a:cs typeface="Calibri" panose="020F0502020204030204" pitchFamily="34" charset="0"/>
              </a:rPr>
              <a:t>nahmen</a:t>
            </a:r>
            <a:r>
              <a:rPr lang="en-US" sz="1764" dirty="0">
                <a:solidFill>
                  <a:schemeClr val="tx1">
                    <a:lumMod val="50000"/>
                    <a:lumOff val="50000"/>
                  </a:schemeClr>
                </a:solidFill>
                <a:latin typeface="Calibri" panose="020F0502020204030204" pitchFamily="34" charset="0"/>
                <a:cs typeface="Calibri" panose="020F0502020204030204" pitchFamily="34" charset="0"/>
              </a:rPr>
              <a:t> </a:t>
            </a:r>
            <a:r>
              <a:rPr lang="en-US" sz="1764" dirty="0" err="1">
                <a:solidFill>
                  <a:schemeClr val="tx1">
                    <a:lumMod val="50000"/>
                    <a:lumOff val="50000"/>
                  </a:schemeClr>
                </a:solidFill>
                <a:latin typeface="Calibri" panose="020F0502020204030204" pitchFamily="34" charset="0"/>
                <a:cs typeface="Calibri" panose="020F0502020204030204" pitchFamily="34" charset="0"/>
              </a:rPr>
              <a:t>bisher</a:t>
            </a:r>
            <a:r>
              <a:rPr lang="en-US" sz="1764" dirty="0">
                <a:solidFill>
                  <a:schemeClr val="tx1">
                    <a:lumMod val="50000"/>
                    <a:lumOff val="50000"/>
                  </a:schemeClr>
                </a:solidFill>
                <a:latin typeface="Calibri" panose="020F0502020204030204" pitchFamily="34" charset="0"/>
                <a:cs typeface="Calibri" panose="020F0502020204030204" pitchFamily="34" charset="0"/>
              </a:rPr>
              <a:t> an </a:t>
            </a:r>
            <a:r>
              <a:rPr lang="en-US" sz="1764" dirty="0" err="1">
                <a:solidFill>
                  <a:schemeClr val="tx1">
                    <a:lumMod val="50000"/>
                    <a:lumOff val="50000"/>
                  </a:schemeClr>
                </a:solidFill>
                <a:latin typeface="Calibri" panose="020F0502020204030204" pitchFamily="34" charset="0"/>
                <a:cs typeface="Calibri" panose="020F0502020204030204" pitchFamily="34" charset="0"/>
              </a:rPr>
              <a:t>Landwirtschaftstrainings</a:t>
            </a:r>
            <a:r>
              <a:rPr lang="en-US" sz="1764" dirty="0">
                <a:solidFill>
                  <a:schemeClr val="tx1">
                    <a:lumMod val="50000"/>
                    <a:lumOff val="50000"/>
                  </a:schemeClr>
                </a:solidFill>
                <a:latin typeface="Calibri" panose="020F0502020204030204" pitchFamily="34" charset="0"/>
                <a:cs typeface="Calibri" panose="020F0502020204030204" pitchFamily="34" charset="0"/>
              </a:rPr>
              <a:t> von </a:t>
            </a:r>
            <a:r>
              <a:rPr lang="en-US" sz="2425" dirty="0">
                <a:solidFill>
                  <a:schemeClr val="tx1">
                    <a:lumMod val="50000"/>
                    <a:lumOff val="50000"/>
                  </a:schemeClr>
                </a:solidFill>
                <a:latin typeface="Calibri" panose="020F0502020204030204" pitchFamily="34" charset="0"/>
                <a:cs typeface="Calibri" panose="020F0502020204030204" pitchFamily="34" charset="0"/>
              </a:rPr>
              <a:t>SAT </a:t>
            </a:r>
            <a:r>
              <a:rPr lang="en-US" sz="2000" dirty="0" err="1">
                <a:solidFill>
                  <a:schemeClr val="tx1">
                    <a:lumMod val="50000"/>
                    <a:lumOff val="50000"/>
                  </a:schemeClr>
                </a:solidFill>
                <a:latin typeface="Calibri" panose="020F0502020204030204" pitchFamily="34" charset="0"/>
                <a:cs typeface="Calibri" panose="020F0502020204030204" pitchFamily="34" charset="0"/>
              </a:rPr>
              <a:t>teil</a:t>
            </a:r>
            <a:r>
              <a:rPr lang="en-US" sz="2000" dirty="0">
                <a:solidFill>
                  <a:schemeClr val="tx1">
                    <a:lumMod val="50000"/>
                    <a:lumOff val="50000"/>
                  </a:schemeClr>
                </a:solidFill>
                <a:latin typeface="Calibri" panose="020F0502020204030204" pitchFamily="34" charset="0"/>
                <a:cs typeface="Calibri" panose="020F0502020204030204" pitchFamily="34" charset="0"/>
              </a:rPr>
              <a:t>.</a:t>
            </a:r>
          </a:p>
          <a:p>
            <a:pPr algn="r"/>
            <a:endParaRPr lang="en-TZ" sz="1764" dirty="0">
              <a:solidFill>
                <a:srgbClr val="1A5632"/>
              </a:solidFill>
              <a:latin typeface="Museo Sans 700" panose="02000000000000000000" pitchFamily="50" charset="0"/>
            </a:endParaRPr>
          </a:p>
        </p:txBody>
      </p:sp>
      <p:pic>
        <p:nvPicPr>
          <p:cNvPr id="6" name="Grafik 5">
            <a:extLst>
              <a:ext uri="{FF2B5EF4-FFF2-40B4-BE49-F238E27FC236}">
                <a16:creationId xmlns:a16="http://schemas.microsoft.com/office/drawing/2014/main" id="{88991D80-DC32-C24A-9FBB-4404A69DFE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0254" y="74525"/>
            <a:ext cx="747667" cy="747667"/>
          </a:xfrm>
          <a:prstGeom prst="rect">
            <a:avLst/>
          </a:prstGeom>
        </p:spPr>
      </p:pic>
      <p:pic>
        <p:nvPicPr>
          <p:cNvPr id="7" name="Picture 13" descr="A group of people standing next to a palm tree&#10;&#10;Description automatically generated">
            <a:extLst>
              <a:ext uri="{FF2B5EF4-FFF2-40B4-BE49-F238E27FC236}">
                <a16:creationId xmlns:a16="http://schemas.microsoft.com/office/drawing/2014/main" id="{C1B735C0-C66E-7D45-888D-E2CEB57E2205}"/>
              </a:ext>
            </a:extLst>
          </p:cNvPr>
          <p:cNvPicPr>
            <a:picLocks noChangeAspect="1"/>
          </p:cNvPicPr>
          <p:nvPr/>
        </p:nvPicPr>
        <p:blipFill rotWithShape="1">
          <a:blip r:embed="rId3">
            <a:extLst>
              <a:ext uri="{28A0092B-C50C-407E-A947-70E740481C1C}">
                <a14:useLocalDpi xmlns:a14="http://schemas.microsoft.com/office/drawing/2010/main" val="0"/>
              </a:ext>
            </a:extLst>
          </a:blip>
          <a:srcRect l="8283" t="1293" r="28061" b="6610"/>
          <a:stretch/>
        </p:blipFill>
        <p:spPr>
          <a:xfrm>
            <a:off x="0" y="1242579"/>
            <a:ext cx="3916987" cy="3779937"/>
          </a:xfrm>
          <a:prstGeom prst="rect">
            <a:avLst/>
          </a:prstGeom>
        </p:spPr>
      </p:pic>
    </p:spTree>
    <p:extLst>
      <p:ext uri="{BB962C8B-B14F-4D97-AF65-F5344CB8AC3E}">
        <p14:creationId xmlns:p14="http://schemas.microsoft.com/office/powerpoint/2010/main" val="1087987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7C02446-D0B9-42AE-BB52-337D9B56F5FE}"/>
              </a:ext>
            </a:extLst>
          </p:cNvPr>
          <p:cNvPicPr>
            <a:picLocks noChangeAspect="1"/>
          </p:cNvPicPr>
          <p:nvPr/>
        </p:nvPicPr>
        <p:blipFill rotWithShape="1">
          <a:blip r:embed="rId2">
            <a:extLst>
              <a:ext uri="{28A0092B-C50C-407E-A947-70E740481C1C}">
                <a14:useLocalDpi xmlns:a14="http://schemas.microsoft.com/office/drawing/2010/main" val="0"/>
              </a:ext>
            </a:extLst>
          </a:blip>
          <a:srcRect r="223" b="26803"/>
          <a:stretch/>
        </p:blipFill>
        <p:spPr>
          <a:xfrm>
            <a:off x="0" y="630188"/>
            <a:ext cx="6719888" cy="3779937"/>
          </a:xfrm>
          <a:prstGeom prst="rect">
            <a:avLst/>
          </a:prstGeom>
        </p:spPr>
      </p:pic>
      <p:sp>
        <p:nvSpPr>
          <p:cNvPr id="4" name="Slide Number Placeholder 3">
            <a:extLst>
              <a:ext uri="{FF2B5EF4-FFF2-40B4-BE49-F238E27FC236}">
                <a16:creationId xmlns:a16="http://schemas.microsoft.com/office/drawing/2014/main" id="{402756CD-3774-4F99-883C-227A278FFDF4}"/>
              </a:ext>
            </a:extLst>
          </p:cNvPr>
          <p:cNvSpPr>
            <a:spLocks noGrp="1"/>
          </p:cNvSpPr>
          <p:nvPr>
            <p:ph type="sldNum" sz="quarter" idx="12"/>
          </p:nvPr>
        </p:nvSpPr>
        <p:spPr/>
        <p:txBody>
          <a:bodyPr/>
          <a:lstStyle/>
          <a:p>
            <a:fld id="{8139D5DB-CE39-42DD-BAB1-40131FE41EFF}" type="slidenum">
              <a:rPr lang="en-TZ" smtClean="0"/>
              <a:t>9</a:t>
            </a:fld>
            <a:endParaRPr lang="en-TZ"/>
          </a:p>
        </p:txBody>
      </p:sp>
      <p:sp>
        <p:nvSpPr>
          <p:cNvPr id="7" name="TextBox 6">
            <a:extLst>
              <a:ext uri="{FF2B5EF4-FFF2-40B4-BE49-F238E27FC236}">
                <a16:creationId xmlns:a16="http://schemas.microsoft.com/office/drawing/2014/main" id="{B62A907D-DF43-43F2-8B09-D65312143DDF}"/>
              </a:ext>
            </a:extLst>
          </p:cNvPr>
          <p:cNvSpPr txBox="1"/>
          <p:nvPr/>
        </p:nvSpPr>
        <p:spPr>
          <a:xfrm>
            <a:off x="285168" y="23955"/>
            <a:ext cx="3642885" cy="3100592"/>
          </a:xfrm>
          <a:prstGeom prst="rect">
            <a:avLst/>
          </a:prstGeom>
          <a:noFill/>
        </p:spPr>
        <p:txBody>
          <a:bodyPr wrap="square">
            <a:spAutoFit/>
          </a:bodyPr>
          <a:lstStyle/>
          <a:p>
            <a:r>
              <a:rPr lang="en-US" sz="2000" dirty="0" err="1">
                <a:solidFill>
                  <a:schemeClr val="tx1">
                    <a:lumMod val="50000"/>
                    <a:lumOff val="50000"/>
                  </a:schemeClr>
                </a:solidFill>
                <a:latin typeface="Calibri" panose="020F0502020204030204" pitchFamily="34" charset="0"/>
                <a:cs typeface="Calibri" panose="020F0502020204030204" pitchFamily="34" charset="0"/>
              </a:rPr>
              <a:t>Jedes</a:t>
            </a:r>
            <a:r>
              <a:rPr lang="en-US" sz="2000" dirty="0">
                <a:solidFill>
                  <a:schemeClr val="tx1">
                    <a:lumMod val="50000"/>
                    <a:lumOff val="50000"/>
                  </a:schemeClr>
                </a:solidFill>
                <a:latin typeface="Calibri" panose="020F0502020204030204" pitchFamily="34" charset="0"/>
                <a:cs typeface="Calibri" panose="020F0502020204030204" pitchFamily="34" charset="0"/>
              </a:rPr>
              <a:t> </a:t>
            </a:r>
            <a:r>
              <a:rPr lang="en-US" sz="2000" dirty="0" err="1">
                <a:solidFill>
                  <a:schemeClr val="tx1">
                    <a:lumMod val="50000"/>
                    <a:lumOff val="50000"/>
                  </a:schemeClr>
                </a:solidFill>
                <a:latin typeface="Calibri" panose="020F0502020204030204" pitchFamily="34" charset="0"/>
                <a:cs typeface="Calibri" panose="020F0502020204030204" pitchFamily="34" charset="0"/>
              </a:rPr>
              <a:t>Jahr</a:t>
            </a:r>
            <a:r>
              <a:rPr lang="en-US" sz="2000" dirty="0">
                <a:solidFill>
                  <a:schemeClr val="tx1">
                    <a:lumMod val="50000"/>
                    <a:lumOff val="50000"/>
                  </a:schemeClr>
                </a:solidFill>
                <a:latin typeface="Calibri" panose="020F0502020204030204" pitchFamily="34" charset="0"/>
                <a:cs typeface="Calibri" panose="020F0502020204030204" pitchFamily="34" charset="0"/>
              </a:rPr>
              <a:t> </a:t>
            </a:r>
            <a:r>
              <a:rPr lang="en-US" sz="2000" dirty="0" err="1">
                <a:solidFill>
                  <a:schemeClr val="tx1">
                    <a:lumMod val="50000"/>
                    <a:lumOff val="50000"/>
                  </a:schemeClr>
                </a:solidFill>
                <a:latin typeface="Calibri" panose="020F0502020204030204" pitchFamily="34" charset="0"/>
                <a:cs typeface="Calibri" panose="020F0502020204030204" pitchFamily="34" charset="0"/>
              </a:rPr>
              <a:t>sind</a:t>
            </a:r>
            <a:r>
              <a:rPr lang="en-US" sz="2000" dirty="0">
                <a:solidFill>
                  <a:schemeClr val="tx1">
                    <a:lumMod val="50000"/>
                    <a:lumOff val="50000"/>
                  </a:schemeClr>
                </a:solidFill>
                <a:latin typeface="Calibri" panose="020F0502020204030204" pitchFamily="34" charset="0"/>
                <a:cs typeface="Calibri" panose="020F0502020204030204" pitchFamily="34" charset="0"/>
              </a:rPr>
              <a:t> es </a:t>
            </a:r>
            <a:r>
              <a:rPr lang="en-US" sz="2000" dirty="0" err="1">
                <a:solidFill>
                  <a:schemeClr val="tx1">
                    <a:lumMod val="50000"/>
                    <a:lumOff val="50000"/>
                  </a:schemeClr>
                </a:solidFill>
                <a:latin typeface="Calibri" panose="020F0502020204030204" pitchFamily="34" charset="0"/>
                <a:cs typeface="Calibri" panose="020F0502020204030204" pitchFamily="34" charset="0"/>
              </a:rPr>
              <a:t>rund</a:t>
            </a:r>
            <a:r>
              <a:rPr lang="en-US" sz="2000" dirty="0">
                <a:solidFill>
                  <a:schemeClr val="tx1">
                    <a:lumMod val="50000"/>
                    <a:lumOff val="50000"/>
                  </a:schemeClr>
                </a:solidFill>
                <a:latin typeface="Calibri" panose="020F0502020204030204" pitchFamily="34" charset="0"/>
                <a:cs typeface="Calibri" panose="020F0502020204030204" pitchFamily="34" charset="0"/>
              </a:rPr>
              <a:t> </a:t>
            </a:r>
            <a:r>
              <a:rPr lang="en-US" sz="3000" dirty="0">
                <a:solidFill>
                  <a:schemeClr val="tx1">
                    <a:lumMod val="50000"/>
                    <a:lumOff val="50000"/>
                  </a:schemeClr>
                </a:solidFill>
                <a:latin typeface="Calibri" panose="020F0502020204030204" pitchFamily="34" charset="0"/>
                <a:cs typeface="Calibri" panose="020F0502020204030204" pitchFamily="34" charset="0"/>
              </a:rPr>
              <a:t>1.200</a:t>
            </a:r>
            <a:r>
              <a:rPr lang="en-US" sz="4800" dirty="0">
                <a:solidFill>
                  <a:schemeClr val="tx1">
                    <a:lumMod val="50000"/>
                    <a:lumOff val="50000"/>
                  </a:schemeClr>
                </a:solidFill>
                <a:latin typeface="Calibri" panose="020F0502020204030204" pitchFamily="34" charset="0"/>
                <a:cs typeface="Calibri" panose="020F0502020204030204" pitchFamily="34" charset="0"/>
              </a:rPr>
              <a:t> </a:t>
            </a:r>
            <a:r>
              <a:rPr lang="en-US" sz="2800" dirty="0">
                <a:solidFill>
                  <a:schemeClr val="tx1">
                    <a:lumMod val="50000"/>
                    <a:lumOff val="50000"/>
                  </a:schemeClr>
                </a:solidFill>
                <a:latin typeface="Calibri" panose="020F0502020204030204" pitchFamily="34" charset="0"/>
                <a:cs typeface="Calibri" panose="020F0502020204030204" pitchFamily="34" charset="0"/>
              </a:rPr>
              <a:t> </a:t>
            </a:r>
            <a:r>
              <a:rPr lang="en-US" sz="3000" dirty="0">
                <a:solidFill>
                  <a:schemeClr val="tx1">
                    <a:lumMod val="50000"/>
                    <a:lumOff val="50000"/>
                  </a:schemeClr>
                </a:solidFill>
                <a:latin typeface="Calibri" panose="020F0502020204030204" pitchFamily="34" charset="0"/>
                <a:cs typeface="Calibri" panose="020F0502020204030204" pitchFamily="34" charset="0"/>
              </a:rPr>
              <a:t>Menschen</a:t>
            </a:r>
            <a:r>
              <a:rPr lang="en-US" sz="2000" dirty="0">
                <a:solidFill>
                  <a:schemeClr val="tx1">
                    <a:lumMod val="50000"/>
                    <a:lumOff val="50000"/>
                  </a:schemeClr>
                </a:solidFill>
                <a:latin typeface="Calibri" panose="020F0502020204030204" pitchFamily="34" charset="0"/>
                <a:cs typeface="Calibri" panose="020F0502020204030204" pitchFamily="34" charset="0"/>
              </a:rPr>
              <a:t>, die am </a:t>
            </a:r>
            <a:r>
              <a:rPr lang="en-US" sz="2000" dirty="0" err="1">
                <a:solidFill>
                  <a:schemeClr val="tx1">
                    <a:lumMod val="50000"/>
                    <a:lumOff val="50000"/>
                  </a:schemeClr>
                </a:solidFill>
                <a:latin typeface="Calibri" panose="020F0502020204030204" pitchFamily="34" charset="0"/>
                <a:cs typeface="Calibri" panose="020F0502020204030204" pitchFamily="34" charset="0"/>
              </a:rPr>
              <a:t>Trainingsgelände</a:t>
            </a:r>
            <a:r>
              <a:rPr lang="en-US" sz="2000" dirty="0">
                <a:solidFill>
                  <a:schemeClr val="tx1">
                    <a:lumMod val="50000"/>
                    <a:lumOff val="50000"/>
                  </a:schemeClr>
                </a:solidFill>
                <a:latin typeface="Calibri" panose="020F0502020204030204" pitchFamily="34" charset="0"/>
                <a:cs typeface="Calibri" panose="020F0502020204030204" pitchFamily="34" charset="0"/>
              </a:rPr>
              <a:t> von SAT an </a:t>
            </a:r>
            <a:r>
              <a:rPr lang="en-US" sz="3000" dirty="0">
                <a:solidFill>
                  <a:schemeClr val="tx1">
                    <a:lumMod val="50000"/>
                    <a:lumOff val="50000"/>
                  </a:schemeClr>
                </a:solidFill>
                <a:latin typeface="Calibri" panose="020F0502020204030204" pitchFamily="34" charset="0"/>
                <a:cs typeface="Calibri" panose="020F0502020204030204" pitchFamily="34" charset="0"/>
              </a:rPr>
              <a:t>32</a:t>
            </a:r>
            <a:r>
              <a:rPr lang="de-AT" sz="2800" dirty="0">
                <a:solidFill>
                  <a:schemeClr val="tx1">
                    <a:lumMod val="50000"/>
                    <a:lumOff val="50000"/>
                  </a:schemeClr>
                </a:solidFill>
                <a:latin typeface="Calibri" panose="020F0502020204030204" pitchFamily="34" charset="0"/>
                <a:cs typeface="Calibri" panose="020F0502020204030204" pitchFamily="34" charset="0"/>
              </a:rPr>
              <a:t> </a:t>
            </a:r>
            <a:r>
              <a:rPr lang="de-AT" sz="2000" dirty="0">
                <a:solidFill>
                  <a:schemeClr val="tx1">
                    <a:lumMod val="50000"/>
                    <a:lumOff val="50000"/>
                  </a:schemeClr>
                </a:solidFill>
                <a:latin typeface="Calibri" panose="020F0502020204030204" pitchFamily="34" charset="0"/>
                <a:cs typeface="Calibri" panose="020F0502020204030204" pitchFamily="34" charset="0"/>
              </a:rPr>
              <a:t>verschiedenen </a:t>
            </a:r>
            <a:r>
              <a:rPr lang="de-AT" sz="3000" dirty="0">
                <a:solidFill>
                  <a:schemeClr val="tx1">
                    <a:lumMod val="50000"/>
                    <a:lumOff val="50000"/>
                  </a:schemeClr>
                </a:solidFill>
                <a:latin typeface="Calibri" panose="020F0502020204030204" pitchFamily="34" charset="0"/>
                <a:cs typeface="Calibri" panose="020F0502020204030204" pitchFamily="34" charset="0"/>
              </a:rPr>
              <a:t>Kursen </a:t>
            </a:r>
            <a:r>
              <a:rPr lang="de-AT" sz="2000" dirty="0">
                <a:solidFill>
                  <a:schemeClr val="tx1">
                    <a:lumMod val="50000"/>
                    <a:lumOff val="50000"/>
                  </a:schemeClr>
                </a:solidFill>
                <a:latin typeface="Calibri" panose="020F0502020204030204" pitchFamily="34" charset="0"/>
                <a:cs typeface="Calibri" panose="020F0502020204030204" pitchFamily="34" charset="0"/>
              </a:rPr>
              <a:t>teilnehmen.</a:t>
            </a:r>
            <a:endParaRPr lang="en-US" sz="2000" dirty="0">
              <a:solidFill>
                <a:schemeClr val="tx1">
                  <a:lumMod val="50000"/>
                  <a:lumOff val="50000"/>
                </a:schemeClr>
              </a:solidFill>
              <a:latin typeface="Calibri" panose="020F0502020204030204" pitchFamily="34" charset="0"/>
              <a:cs typeface="Calibri" panose="020F0502020204030204" pitchFamily="34" charset="0"/>
            </a:endParaRPr>
          </a:p>
          <a:p>
            <a:endParaRPr lang="en-US" sz="1984" dirty="0">
              <a:solidFill>
                <a:srgbClr val="69BF4A"/>
              </a:solidFill>
              <a:latin typeface="Museo Sans 700" panose="02000000000000000000" pitchFamily="50" charset="0"/>
            </a:endParaRPr>
          </a:p>
          <a:p>
            <a:pPr algn="r"/>
            <a:endParaRPr lang="en-TZ" sz="1764" dirty="0">
              <a:solidFill>
                <a:srgbClr val="1A5632"/>
              </a:solidFill>
              <a:latin typeface="Museo Sans 700" panose="02000000000000000000" pitchFamily="50" charset="0"/>
            </a:endParaRPr>
          </a:p>
        </p:txBody>
      </p:sp>
      <p:pic>
        <p:nvPicPr>
          <p:cNvPr id="9" name="Picture 8">
            <a:extLst>
              <a:ext uri="{FF2B5EF4-FFF2-40B4-BE49-F238E27FC236}">
                <a16:creationId xmlns:a16="http://schemas.microsoft.com/office/drawing/2014/main" id="{08E2C0D0-3CF1-58AC-7874-E632D83C97D1}"/>
              </a:ext>
            </a:extLst>
          </p:cNvPr>
          <p:cNvPicPr>
            <a:picLocks noChangeAspect="1"/>
          </p:cNvPicPr>
          <p:nvPr/>
        </p:nvPicPr>
        <p:blipFill>
          <a:blip r:embed="rId3"/>
          <a:stretch>
            <a:fillRect/>
          </a:stretch>
        </p:blipFill>
        <p:spPr>
          <a:xfrm>
            <a:off x="2990" y="2518313"/>
            <a:ext cx="4280939" cy="1891812"/>
          </a:xfrm>
          <a:prstGeom prst="rect">
            <a:avLst/>
          </a:prstGeom>
        </p:spPr>
      </p:pic>
      <p:pic>
        <p:nvPicPr>
          <p:cNvPr id="8" name="Picture 7">
            <a:extLst>
              <a:ext uri="{FF2B5EF4-FFF2-40B4-BE49-F238E27FC236}">
                <a16:creationId xmlns:a16="http://schemas.microsoft.com/office/drawing/2014/main" id="{5375A63B-C823-67CC-AD90-8E7B5E8D16BC}"/>
              </a:ext>
            </a:extLst>
          </p:cNvPr>
          <p:cNvPicPr>
            <a:picLocks noChangeAspect="1"/>
          </p:cNvPicPr>
          <p:nvPr/>
        </p:nvPicPr>
        <p:blipFill>
          <a:blip r:embed="rId4">
            <a:extLst>
              <a:ext uri="{28A0092B-C50C-407E-A947-70E740481C1C}">
                <a14:useLocalDpi xmlns:a14="http://schemas.microsoft.com/office/drawing/2010/main" val="0"/>
              </a:ext>
            </a:extLst>
          </a:blip>
          <a:srcRect l="26103" r="26103"/>
          <a:stretch/>
        </p:blipFill>
        <p:spPr>
          <a:xfrm>
            <a:off x="4010020" y="630188"/>
            <a:ext cx="2709868" cy="3779937"/>
          </a:xfrm>
          <a:prstGeom prst="rect">
            <a:avLst/>
          </a:prstGeom>
        </p:spPr>
      </p:pic>
      <p:pic>
        <p:nvPicPr>
          <p:cNvPr id="11" name="Grafik 10">
            <a:extLst>
              <a:ext uri="{FF2B5EF4-FFF2-40B4-BE49-F238E27FC236}">
                <a16:creationId xmlns:a16="http://schemas.microsoft.com/office/drawing/2014/main" id="{E232F6A8-C026-A147-9DB5-4A4A144C59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0254" y="74525"/>
            <a:ext cx="747667" cy="747667"/>
          </a:xfrm>
          <a:prstGeom prst="rect">
            <a:avLst/>
          </a:prstGeom>
        </p:spPr>
      </p:pic>
    </p:spTree>
    <p:extLst>
      <p:ext uri="{BB962C8B-B14F-4D97-AF65-F5344CB8AC3E}">
        <p14:creationId xmlns:p14="http://schemas.microsoft.com/office/powerpoint/2010/main" val="19333751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D7E4BA0FCE19D4D91743095F0CFCDAA" ma:contentTypeVersion="16" ma:contentTypeDescription="Ein neues Dokument erstellen." ma:contentTypeScope="" ma:versionID="1b6512469f6523fe8f042a74cb0bcb65">
  <xsd:schema xmlns:xsd="http://www.w3.org/2001/XMLSchema" xmlns:xs="http://www.w3.org/2001/XMLSchema" xmlns:p="http://schemas.microsoft.com/office/2006/metadata/properties" xmlns:ns2="6484a52e-1134-4397-9e40-0ed8694bb458" xmlns:ns3="87f989ed-1c3e-4cf8-8b82-50bdcc012052" targetNamespace="http://schemas.microsoft.com/office/2006/metadata/properties" ma:root="true" ma:fieldsID="62e107ef71d0e9f5e6f71ccb775e693e" ns2:_="" ns3:_="">
    <xsd:import namespace="6484a52e-1134-4397-9e40-0ed8694bb458"/>
    <xsd:import namespace="87f989ed-1c3e-4cf8-8b82-50bdcc0120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84a52e-1134-4397-9e40-0ed8694bb4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94ea0ff0-eac5-487a-bc88-b2e4f0a8fea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7f989ed-1c3e-4cf8-8b82-50bdcc012052" elementFormDefault="qualified">
    <xsd:import namespace="http://schemas.microsoft.com/office/2006/documentManagement/types"/>
    <xsd:import namespace="http://schemas.microsoft.com/office/infopath/2007/PartnerControls"/>
    <xsd:element name="SharedWithUsers" ma:index="19"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c0b5474b-f6f2-464a-8e89-71a882e85802}" ma:internalName="TaxCatchAll" ma:showField="CatchAllData" ma:web="87f989ed-1c3e-4cf8-8b82-50bdcc0120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308CD9-2604-43E1-8D91-C220ED2EF3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84a52e-1134-4397-9e40-0ed8694bb458"/>
    <ds:schemaRef ds:uri="87f989ed-1c3e-4cf8-8b82-50bdcc0120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16DFF6-BBD0-44A9-BD80-8F2986B941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1128</Words>
  <Application>Microsoft Office PowerPoint</Application>
  <PresentationFormat>Benutzerdefiniert</PresentationFormat>
  <Paragraphs>76</Paragraphs>
  <Slides>20</Slides>
  <Notes>5</Notes>
  <HiddenSlides>0</HiddenSlides>
  <MMClips>0</MMClips>
  <ScaleCrop>false</ScaleCrop>
  <HeadingPairs>
    <vt:vector size="4" baseType="variant">
      <vt:variant>
        <vt:lpstr>Design</vt:lpstr>
      </vt:variant>
      <vt:variant>
        <vt:i4>1</vt:i4>
      </vt:variant>
      <vt:variant>
        <vt:lpstr>Folientitel</vt:lpstr>
      </vt:variant>
      <vt:variant>
        <vt:i4>20</vt:i4>
      </vt:variant>
    </vt:vector>
  </HeadingPairs>
  <TitlesOfParts>
    <vt:vector size="21" baseType="lpstr">
      <vt:lpstr>Office Theme</vt:lpstr>
      <vt:lpstr>PowerPoint-Präsentation</vt:lpstr>
      <vt:lpstr>ERDE SCHÜTZEN. ZUKUNFT SÄEN</vt:lpstr>
      <vt:lpstr>„HEUTE TUN, DAMIT MORGEN KOMMEN KANN“ Nachhaltige Landwirtschaft sichert Zukunft. </vt:lpstr>
      <vt:lpstr>DIE VISION  VON SAT </vt:lpstr>
      <vt:lpstr>VERSORGUNG AUS EIGENER KRAFT</vt:lpstr>
      <vt:lpstr>PowerPoint-Präsentation</vt:lpstr>
      <vt:lpstr>SO GIBT SAT WISSEN WEITER</vt:lpstr>
      <vt:lpstr>DIE ARBEIT VON SAT ZEIGT WIRKUNG</vt:lpstr>
      <vt:lpstr>PowerPoint-Präsentation</vt:lpstr>
      <vt:lpstr>PowerPoint-Präsentation</vt:lpstr>
      <vt:lpstr>PowerPoint-Präsentation</vt:lpstr>
      <vt:lpstr>PowerPoint-Präsentation</vt:lpstr>
      <vt:lpstr>PowerPoint-Präsentation</vt:lpstr>
      <vt:lpstr>Ein Baum, viele positive Auswirkungen </vt:lpstr>
      <vt:lpstr>1 Baum für 6 Euro</vt:lpstr>
      <vt:lpstr>Film: Unsere Partnerorganisation  stellt sich vor</vt:lpstr>
      <vt:lpstr>Interview</vt:lpstr>
      <vt:lpstr>  Ökologischer Fußabdruck.   </vt:lpstr>
      <vt:lpstr>PowerPoint-Präsentation</vt:lpstr>
      <vt:lpstr>So können wir helfen…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Klamminger Thomas</dc:creator>
  <cp:lastModifiedBy>Klamminger Thomas</cp:lastModifiedBy>
  <cp:revision>4</cp:revision>
  <dcterms:created xsi:type="dcterms:W3CDTF">2022-11-18T09:32:04Z</dcterms:created>
  <dcterms:modified xsi:type="dcterms:W3CDTF">2022-11-18T12:21:45Z</dcterms:modified>
</cp:coreProperties>
</file>