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1" r:id="rId3"/>
  </p:sldMasterIdLst>
  <p:notesMasterIdLst>
    <p:notesMasterId r:id="rId19"/>
  </p:notesMasterIdLst>
  <p:handoutMasterIdLst>
    <p:handoutMasterId r:id="rId20"/>
  </p:handoutMasterIdLst>
  <p:sldIdLst>
    <p:sldId id="314" r:id="rId4"/>
    <p:sldId id="315" r:id="rId5"/>
    <p:sldId id="305" r:id="rId6"/>
    <p:sldId id="316" r:id="rId7"/>
    <p:sldId id="317" r:id="rId8"/>
    <p:sldId id="318" r:id="rId9"/>
    <p:sldId id="319" r:id="rId10"/>
    <p:sldId id="320" r:id="rId11"/>
    <p:sldId id="275" r:id="rId12"/>
    <p:sldId id="321" r:id="rId13"/>
    <p:sldId id="322" r:id="rId14"/>
    <p:sldId id="323" r:id="rId15"/>
    <p:sldId id="325" r:id="rId16"/>
    <p:sldId id="298" r:id="rId17"/>
    <p:sldId id="290" r:id="rId18"/>
  </p:sldIdLst>
  <p:sldSz cx="6719888" cy="5040313"/>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8" userDrawn="1">
          <p15:clr>
            <a:srgbClr val="A4A3A4"/>
          </p15:clr>
        </p15:guide>
        <p15:guide id="2" pos="2117" userDrawn="1">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E8F7"/>
    <a:srgbClr val="EBC6C0"/>
    <a:srgbClr val="CFA0CC"/>
    <a:srgbClr val="97B7F0"/>
    <a:srgbClr val="0169DC"/>
    <a:srgbClr val="C59ECC"/>
    <a:srgbClr val="EAC2BF"/>
    <a:srgbClr val="CEA2A4"/>
    <a:srgbClr val="CDDBF5"/>
    <a:srgbClr val="7FA0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8" autoAdjust="0"/>
    <p:restoredTop sz="75599" autoAdjust="0"/>
  </p:normalViewPr>
  <p:slideViewPr>
    <p:cSldViewPr snapToGrid="0">
      <p:cViewPr varScale="1">
        <p:scale>
          <a:sx n="124" d="100"/>
          <a:sy n="124" d="100"/>
        </p:scale>
        <p:origin x="2200" y="184"/>
      </p:cViewPr>
      <p:guideLst>
        <p:guide orient="horz" pos="1588"/>
        <p:guide pos="2117"/>
      </p:guideLst>
    </p:cSldViewPr>
  </p:slideViewPr>
  <p:outlineViewPr>
    <p:cViewPr>
      <p:scale>
        <a:sx n="33" d="100"/>
        <a:sy n="33" d="100"/>
      </p:scale>
      <p:origin x="0" y="0"/>
    </p:cViewPr>
    <p:sldLst>
      <p:sld r:id="rId1" collapse="1"/>
      <p:sld r:id="rId2" collapse="1"/>
      <p:sld r:id="rId3" collapse="1"/>
    </p:sldLst>
  </p:outlineViewPr>
  <p:notesTextViewPr>
    <p:cViewPr>
      <p:scale>
        <a:sx n="1" d="1"/>
        <a:sy n="1" d="1"/>
      </p:scale>
      <p:origin x="0" y="0"/>
    </p:cViewPr>
  </p:notesTextViewPr>
  <p:notesViewPr>
    <p:cSldViewPr snapToGrid="0">
      <p:cViewPr>
        <p:scale>
          <a:sx n="70" d="100"/>
          <a:sy n="70" d="100"/>
        </p:scale>
        <p:origin x="4068" y="324"/>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1.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_rels/viewProps.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slide" Target="slides/slide9.xml"/><Relationship Id="rId1"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oleObject" Target="file:///\\bog.net\fs\abt2\mb\SEI%20SO%20FREI\SEI%20SO%20FREI%20Steiermark\_Adventsammlung%20SEI%20SO%20FREI\2022\Unterrichtsmaterialien\Religionen%20in%20Tansania.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explosion val="4"/>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2F27-4B44-BBBB-31BEC80452D9}"/>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2F27-4B44-BBBB-31BEC80452D9}"/>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2F27-4B44-BBBB-31BEC80452D9}"/>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2F27-4B44-BBBB-31BEC80452D9}"/>
              </c:ext>
            </c:extLst>
          </c:dPt>
          <c:dLbls>
            <c:dLbl>
              <c:idx val="3"/>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lt1"/>
                      </a:solidFill>
                      <a:latin typeface="+mn-lt"/>
                      <a:ea typeface="+mn-ea"/>
                      <a:cs typeface="+mn-cs"/>
                    </a:defRPr>
                  </a:pPr>
                  <a:endParaRPr lang="de-DE"/>
                </a:p>
              </c:txPr>
              <c:dLblPos val="bestFit"/>
              <c:showLegendKey val="0"/>
              <c:showVal val="0"/>
              <c:showCatName val="1"/>
              <c:showSerName val="0"/>
              <c:showPercent val="1"/>
              <c:showBubbleSize val="0"/>
              <c:extLst>
                <c:ext xmlns:c16="http://schemas.microsoft.com/office/drawing/2014/chart" uri="{C3380CC4-5D6E-409C-BE32-E72D297353CC}">
                  <c16:uniqueId val="{00000007-2F27-4B44-BBBB-31BEC80452D9}"/>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1" i="0" u="none" strike="noStrike" kern="1200" baseline="0">
                    <a:solidFill>
                      <a:schemeClr val="dk1">
                        <a:lumMod val="65000"/>
                        <a:lumOff val="35000"/>
                      </a:schemeClr>
                    </a:solidFill>
                    <a:latin typeface="+mn-lt"/>
                    <a:ea typeface="+mn-ea"/>
                    <a:cs typeface="+mn-cs"/>
                  </a:defRPr>
                </a:pPr>
                <a:endParaRPr lang="de-DE"/>
              </a:p>
            </c:txPr>
            <c:dLblPos val="bestFit"/>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Tabelle1!$B$1:$B$3</c:f>
              <c:strCache>
                <c:ptCount val="3"/>
                <c:pt idx="0">
                  <c:v>Christentum</c:v>
                </c:pt>
                <c:pt idx="1">
                  <c:v>Islam</c:v>
                </c:pt>
                <c:pt idx="2">
                  <c:v>Andere</c:v>
                </c:pt>
              </c:strCache>
            </c:strRef>
          </c:cat>
          <c:val>
            <c:numRef>
              <c:f>Tabelle1!$A$1:$A$4</c:f>
              <c:numCache>
                <c:formatCode>General</c:formatCode>
                <c:ptCount val="4"/>
                <c:pt idx="0">
                  <c:v>63</c:v>
                </c:pt>
                <c:pt idx="1">
                  <c:v>34</c:v>
                </c:pt>
                <c:pt idx="2">
                  <c:v>3</c:v>
                </c:pt>
              </c:numCache>
            </c:numRef>
          </c:val>
          <c:extLst>
            <c:ext xmlns:c16="http://schemas.microsoft.com/office/drawing/2014/chart" uri="{C3380CC4-5D6E-409C-BE32-E72D297353CC}">
              <c16:uniqueId val="{00000008-2F27-4B44-BBBB-31BEC80452D9}"/>
            </c:ext>
          </c:extLst>
        </c:ser>
        <c:dLbls>
          <c:dLblPos val="bestFit"/>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0"/>
            <a:ext cx="3076363" cy="513508"/>
          </a:xfrm>
          <a:prstGeom prst="rect">
            <a:avLst/>
          </a:prstGeom>
        </p:spPr>
        <p:txBody>
          <a:bodyPr vert="horz" lIns="99040" tIns="49521" rIns="99040" bIns="49521" rtlCol="0"/>
          <a:lstStyle>
            <a:lvl1pPr algn="l">
              <a:defRPr sz="1300"/>
            </a:lvl1pPr>
          </a:lstStyle>
          <a:p>
            <a:r>
              <a:rPr lang="de-AT"/>
              <a:t>SEI SO FREI - Adventsammlung 2018</a:t>
            </a:r>
            <a:endParaRPr lang="de-DE"/>
          </a:p>
        </p:txBody>
      </p:sp>
      <p:sp>
        <p:nvSpPr>
          <p:cNvPr id="3" name="Datumsplatzhalter 2"/>
          <p:cNvSpPr>
            <a:spLocks noGrp="1"/>
          </p:cNvSpPr>
          <p:nvPr>
            <p:ph type="dt" sz="quarter" idx="1"/>
          </p:nvPr>
        </p:nvSpPr>
        <p:spPr>
          <a:xfrm>
            <a:off x="4021296" y="0"/>
            <a:ext cx="3076363" cy="513508"/>
          </a:xfrm>
          <a:prstGeom prst="rect">
            <a:avLst/>
          </a:prstGeom>
        </p:spPr>
        <p:txBody>
          <a:bodyPr vert="horz" lIns="99040" tIns="49521" rIns="99040" bIns="49521" rtlCol="0"/>
          <a:lstStyle>
            <a:lvl1pPr algn="r">
              <a:defRPr sz="1300"/>
            </a:lvl1pPr>
          </a:lstStyle>
          <a:p>
            <a:fld id="{02C1BC63-9DF0-47B8-A00A-2DE922EE6DC2}" type="datetimeFigureOut">
              <a:rPr lang="de-DE" smtClean="0"/>
              <a:t>18.11.2022</a:t>
            </a:fld>
            <a:endParaRPr lang="de-DE"/>
          </a:p>
        </p:txBody>
      </p:sp>
      <p:sp>
        <p:nvSpPr>
          <p:cNvPr id="4" name="Fußzeilenplatzhalter 3"/>
          <p:cNvSpPr>
            <a:spLocks noGrp="1"/>
          </p:cNvSpPr>
          <p:nvPr>
            <p:ph type="ftr" sz="quarter" idx="2"/>
          </p:nvPr>
        </p:nvSpPr>
        <p:spPr>
          <a:xfrm>
            <a:off x="2" y="9721110"/>
            <a:ext cx="3076363" cy="513507"/>
          </a:xfrm>
          <a:prstGeom prst="rect">
            <a:avLst/>
          </a:prstGeom>
        </p:spPr>
        <p:txBody>
          <a:bodyPr vert="horz" lIns="99040" tIns="49521" rIns="99040" bIns="49521" rtlCol="0" anchor="b"/>
          <a:lstStyle>
            <a:lvl1pPr algn="l">
              <a:defRPr sz="1300"/>
            </a:lvl1pPr>
          </a:lstStyle>
          <a:p>
            <a:r>
              <a:rPr lang="de-DE"/>
              <a:t>SEI SO FREI-Adventsammlung 2018</a:t>
            </a:r>
          </a:p>
        </p:txBody>
      </p:sp>
      <p:sp>
        <p:nvSpPr>
          <p:cNvPr id="5" name="Foliennummernplatzhalter 4"/>
          <p:cNvSpPr>
            <a:spLocks noGrp="1"/>
          </p:cNvSpPr>
          <p:nvPr>
            <p:ph type="sldNum" sz="quarter" idx="3"/>
          </p:nvPr>
        </p:nvSpPr>
        <p:spPr>
          <a:xfrm>
            <a:off x="4021296" y="9721110"/>
            <a:ext cx="3076363" cy="513507"/>
          </a:xfrm>
          <a:prstGeom prst="rect">
            <a:avLst/>
          </a:prstGeom>
        </p:spPr>
        <p:txBody>
          <a:bodyPr vert="horz" lIns="99040" tIns="49521" rIns="99040" bIns="49521" rtlCol="0" anchor="b"/>
          <a:lstStyle>
            <a:lvl1pPr algn="r">
              <a:defRPr sz="1300"/>
            </a:lvl1pPr>
          </a:lstStyle>
          <a:p>
            <a:fld id="{2D25E0E4-0221-44D8-8B59-659EAA0D2865}" type="slidenum">
              <a:rPr lang="de-DE" smtClean="0"/>
              <a:t>‹Nr.›</a:t>
            </a:fld>
            <a:endParaRPr lang="de-DE"/>
          </a:p>
        </p:txBody>
      </p:sp>
    </p:spTree>
    <p:extLst>
      <p:ext uri="{BB962C8B-B14F-4D97-AF65-F5344CB8AC3E}">
        <p14:creationId xmlns:p14="http://schemas.microsoft.com/office/powerpoint/2010/main" val="2512194250"/>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0"/>
            <a:ext cx="3076363" cy="513508"/>
          </a:xfrm>
          <a:prstGeom prst="rect">
            <a:avLst/>
          </a:prstGeom>
        </p:spPr>
        <p:txBody>
          <a:bodyPr vert="horz" lIns="99040" tIns="49521" rIns="99040" bIns="49521" rtlCol="0"/>
          <a:lstStyle>
            <a:lvl1pPr algn="l">
              <a:defRPr sz="1300"/>
            </a:lvl1pPr>
          </a:lstStyle>
          <a:p>
            <a:r>
              <a:rPr lang="de-AT"/>
              <a:t>SEI SO FREI - Adventsammlung 2018</a:t>
            </a:r>
            <a:endParaRPr lang="de-DE"/>
          </a:p>
        </p:txBody>
      </p:sp>
      <p:sp>
        <p:nvSpPr>
          <p:cNvPr id="3" name="Datumsplatzhalter 2"/>
          <p:cNvSpPr>
            <a:spLocks noGrp="1"/>
          </p:cNvSpPr>
          <p:nvPr>
            <p:ph type="dt" idx="1"/>
          </p:nvPr>
        </p:nvSpPr>
        <p:spPr>
          <a:xfrm>
            <a:off x="4021296" y="0"/>
            <a:ext cx="3076363" cy="513508"/>
          </a:xfrm>
          <a:prstGeom prst="rect">
            <a:avLst/>
          </a:prstGeom>
        </p:spPr>
        <p:txBody>
          <a:bodyPr vert="horz" lIns="99040" tIns="49521" rIns="99040" bIns="49521" rtlCol="0"/>
          <a:lstStyle>
            <a:lvl1pPr algn="r">
              <a:defRPr sz="1300"/>
            </a:lvl1pPr>
          </a:lstStyle>
          <a:p>
            <a:fld id="{9C79B3C0-FF4B-4A9E-8F68-E00BC6F69CD7}" type="datetimeFigureOut">
              <a:rPr lang="de-DE" smtClean="0"/>
              <a:t>18.11.2022</a:t>
            </a:fld>
            <a:endParaRPr lang="de-DE"/>
          </a:p>
        </p:txBody>
      </p:sp>
      <p:sp>
        <p:nvSpPr>
          <p:cNvPr id="4" name="Folienbildplatzhalter 3"/>
          <p:cNvSpPr>
            <a:spLocks noGrp="1" noRot="1" noChangeAspect="1"/>
          </p:cNvSpPr>
          <p:nvPr>
            <p:ph type="sldImg" idx="2"/>
          </p:nvPr>
        </p:nvSpPr>
        <p:spPr>
          <a:xfrm>
            <a:off x="1247775" y="1279525"/>
            <a:ext cx="4603750" cy="3452813"/>
          </a:xfrm>
          <a:prstGeom prst="rect">
            <a:avLst/>
          </a:prstGeom>
          <a:noFill/>
          <a:ln w="12700">
            <a:solidFill>
              <a:prstClr val="black"/>
            </a:solidFill>
          </a:ln>
        </p:spPr>
        <p:txBody>
          <a:bodyPr vert="horz" lIns="99040" tIns="49521" rIns="99040" bIns="49521" rtlCol="0" anchor="ctr"/>
          <a:lstStyle/>
          <a:p>
            <a:endParaRPr lang="de-DE"/>
          </a:p>
        </p:txBody>
      </p:sp>
      <p:sp>
        <p:nvSpPr>
          <p:cNvPr id="5" name="Notizenplatzhalter 4"/>
          <p:cNvSpPr>
            <a:spLocks noGrp="1"/>
          </p:cNvSpPr>
          <p:nvPr>
            <p:ph type="body" sz="quarter" idx="3"/>
          </p:nvPr>
        </p:nvSpPr>
        <p:spPr>
          <a:xfrm>
            <a:off x="709931" y="4925408"/>
            <a:ext cx="5679440" cy="4029878"/>
          </a:xfrm>
          <a:prstGeom prst="rect">
            <a:avLst/>
          </a:prstGeom>
        </p:spPr>
        <p:txBody>
          <a:bodyPr vert="horz" lIns="99040" tIns="49521" rIns="99040" bIns="49521"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1" y="9721110"/>
            <a:ext cx="3279647" cy="513507"/>
          </a:xfrm>
          <a:prstGeom prst="rect">
            <a:avLst/>
          </a:prstGeom>
        </p:spPr>
        <p:txBody>
          <a:bodyPr vert="horz" lIns="99040" tIns="49521" rIns="99040" bIns="49521" rtlCol="0" anchor="b"/>
          <a:lstStyle>
            <a:lvl1pPr algn="l">
              <a:defRPr sz="1500">
                <a:latin typeface="Arial" panose="020B0604020202020204" pitchFamily="34" charset="0"/>
                <a:cs typeface="Arial" panose="020B0604020202020204" pitchFamily="34" charset="0"/>
              </a:defRPr>
            </a:lvl1pPr>
          </a:lstStyle>
          <a:p>
            <a:r>
              <a:rPr lang="de-DE"/>
              <a:t>SEI SO FREI-Adventsammlung 2018</a:t>
            </a:r>
            <a:endParaRPr lang="de-DE" dirty="0"/>
          </a:p>
        </p:txBody>
      </p:sp>
      <p:sp>
        <p:nvSpPr>
          <p:cNvPr id="7" name="Foliennummernplatzhalter 6"/>
          <p:cNvSpPr>
            <a:spLocks noGrp="1"/>
          </p:cNvSpPr>
          <p:nvPr>
            <p:ph type="sldNum" sz="quarter" idx="5"/>
          </p:nvPr>
        </p:nvSpPr>
        <p:spPr>
          <a:xfrm>
            <a:off x="4021296" y="9721110"/>
            <a:ext cx="3076363" cy="513507"/>
          </a:xfrm>
          <a:prstGeom prst="rect">
            <a:avLst/>
          </a:prstGeom>
        </p:spPr>
        <p:txBody>
          <a:bodyPr vert="horz" lIns="99040" tIns="49521" rIns="99040" bIns="49521" rtlCol="0" anchor="b"/>
          <a:lstStyle>
            <a:lvl1pPr algn="r">
              <a:defRPr sz="1500">
                <a:latin typeface="Arial" panose="020B0604020202020204" pitchFamily="34" charset="0"/>
                <a:cs typeface="Arial" panose="020B0604020202020204" pitchFamily="34" charset="0"/>
              </a:defRPr>
            </a:lvl1pPr>
          </a:lstStyle>
          <a:p>
            <a:fld id="{4F18909D-C73E-48B5-AB5A-711264532027}" type="slidenum">
              <a:rPr lang="de-DE" smtClean="0"/>
              <a:pPr/>
              <a:t>‹Nr.›</a:t>
            </a:fld>
            <a:endParaRPr lang="de-DE" dirty="0"/>
          </a:p>
        </p:txBody>
      </p:sp>
    </p:spTree>
    <p:extLst>
      <p:ext uri="{BB962C8B-B14F-4D97-AF65-F5344CB8AC3E}">
        <p14:creationId xmlns:p14="http://schemas.microsoft.com/office/powerpoint/2010/main" val="429931450"/>
      </p:ext>
    </p:extLst>
  </p:cSld>
  <p:clrMap bg1="lt1" tx1="dk1" bg2="lt2" tx2="dk2" accent1="accent1" accent2="accent2" accent3="accent3" accent4="accent4" accent5="accent5" accent6="accent6" hlink="hlink" folHlink="folHlink"/>
  <p:hf ftr="0" dt="0"/>
  <p:notesStyle>
    <a:lvl1pPr marL="0" algn="l" defTabSz="739567"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369783" algn="l" defTabSz="739567"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739567" algn="l" defTabSz="739567"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109350" algn="l" defTabSz="739567"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479133" algn="l" defTabSz="739567"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1848917" algn="l" defTabSz="739567" rtl="0" eaLnBrk="1" latinLnBrk="0" hangingPunct="1">
      <a:defRPr sz="971" kern="1200">
        <a:solidFill>
          <a:schemeClr val="tx1"/>
        </a:solidFill>
        <a:latin typeface="+mn-lt"/>
        <a:ea typeface="+mn-ea"/>
        <a:cs typeface="+mn-cs"/>
      </a:defRPr>
    </a:lvl6pPr>
    <a:lvl7pPr marL="2218700" algn="l" defTabSz="739567" rtl="0" eaLnBrk="1" latinLnBrk="0" hangingPunct="1">
      <a:defRPr sz="971" kern="1200">
        <a:solidFill>
          <a:schemeClr val="tx1"/>
        </a:solidFill>
        <a:latin typeface="+mn-lt"/>
        <a:ea typeface="+mn-ea"/>
        <a:cs typeface="+mn-cs"/>
      </a:defRPr>
    </a:lvl7pPr>
    <a:lvl8pPr marL="2588484" algn="l" defTabSz="739567" rtl="0" eaLnBrk="1" latinLnBrk="0" hangingPunct="1">
      <a:defRPr sz="971" kern="1200">
        <a:solidFill>
          <a:schemeClr val="tx1"/>
        </a:solidFill>
        <a:latin typeface="+mn-lt"/>
        <a:ea typeface="+mn-ea"/>
        <a:cs typeface="+mn-cs"/>
      </a:defRPr>
    </a:lvl8pPr>
    <a:lvl9pPr marL="2958267" algn="l" defTabSz="739567" rtl="0" eaLnBrk="1" latinLnBrk="0" hangingPunct="1">
      <a:defRPr sz="971"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Kopfzeilenplatzhalter 3"/>
          <p:cNvSpPr>
            <a:spLocks noGrp="1"/>
          </p:cNvSpPr>
          <p:nvPr>
            <p:ph type="hdr" sz="quarter"/>
          </p:nvPr>
        </p:nvSpPr>
        <p:spPr/>
        <p:txBody>
          <a:bodyPr/>
          <a:lstStyle/>
          <a:p>
            <a:r>
              <a:rPr lang="de-AT"/>
              <a:t>SEI SO FREI - Adventsammlung 2018</a:t>
            </a:r>
            <a:endParaRPr lang="de-DE"/>
          </a:p>
        </p:txBody>
      </p:sp>
      <p:sp>
        <p:nvSpPr>
          <p:cNvPr id="5" name="Foliennummernplatzhalter 4"/>
          <p:cNvSpPr>
            <a:spLocks noGrp="1"/>
          </p:cNvSpPr>
          <p:nvPr>
            <p:ph type="sldNum" sz="quarter" idx="5"/>
          </p:nvPr>
        </p:nvSpPr>
        <p:spPr/>
        <p:txBody>
          <a:bodyPr/>
          <a:lstStyle/>
          <a:p>
            <a:fld id="{4F18909D-C73E-48B5-AB5A-711264532027}" type="slidenum">
              <a:rPr lang="de-DE" smtClean="0"/>
              <a:pPr/>
              <a:t>1</a:t>
            </a:fld>
            <a:endParaRPr lang="de-DE" dirty="0"/>
          </a:p>
        </p:txBody>
      </p:sp>
    </p:spTree>
    <p:extLst>
      <p:ext uri="{BB962C8B-B14F-4D97-AF65-F5344CB8AC3E}">
        <p14:creationId xmlns:p14="http://schemas.microsoft.com/office/powerpoint/2010/main" val="2353552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dirty="0"/>
              <a:t>Tansania ist eines der politisch stabilsten und friedlichsten Länder Ostafrikas. In Bezug auf Religions­freiheit und ethnische Toler­anz steht es im regionalen Vergleich vorbildlich da. </a:t>
            </a:r>
            <a:br>
              <a:rPr lang="de-DE" sz="1200" b="0" dirty="0"/>
            </a:br>
            <a:r>
              <a:rPr lang="de-DE" sz="1200" b="0" dirty="0"/>
              <a:t>Die Regierung treibt Reformen bei der Kor­rup­tions­be­kämp­fung, der Stei­gerung der Eigen­ein­nah­men und auch im Bereich der </a:t>
            </a:r>
            <a:r>
              <a:rPr lang="de-DE" sz="1200" b="0" dirty="0" err="1"/>
              <a:t>Gesund­heits</a:t>
            </a:r>
            <a:r>
              <a:rPr lang="de-DE" sz="1200" b="0" dirty="0"/>
              <a:t>- und Wasser­versor­gung voran.</a:t>
            </a:r>
          </a:p>
          <a:p>
            <a:r>
              <a:rPr lang="de-DE" sz="1200" b="0" dirty="0"/>
              <a:t>Erste Erfolge sind zu verzeich­nen, doch bislang ist es nicht gelun­gen, die Armut im Land spürbar und dauer­haft zu verringern.</a:t>
            </a:r>
            <a:br>
              <a:rPr lang="de-DE" sz="1200" b="0" dirty="0"/>
            </a:br>
            <a:r>
              <a:rPr lang="de-DE" sz="1200" b="0" dirty="0"/>
              <a:t>Die Unabhängigkeit der Justiz ist laut dem Auswärtigen Amt (Stand 2012) im Prinzip gewährleistet, doch Verfahrenslänge und Korruption in den Gerichten ist ein anhaltendes Problem. Die Gefängnisse sind überfüllt und schlecht ausgestattet. Justiz und Strafvollzug sind ein großer Schwachpunkt im Menschenrechtsschutz. Die Todesstrafe ist weiterhin bei Tatbeständen wie Mord zwingend vorgeschrieben, wurde aber seit 1995 nicht mehr vollstreckt.</a:t>
            </a:r>
          </a:p>
          <a:p>
            <a:r>
              <a:rPr lang="de-DE" sz="1200" b="0" dirty="0"/>
              <a:t>Bei der Rangliste der Pressefreiheit 2017, welche von Reporter ohne Grenzen herausgegeben wird, belegte Tansania noch Platz 83 von 180 Ländern. Im Jahr 2020 ist Tansania auf Rang 124 abgerutscht.</a:t>
            </a:r>
          </a:p>
          <a:p>
            <a:br>
              <a:rPr lang="de-DE" sz="1200" b="0" dirty="0"/>
            </a:br>
            <a:r>
              <a:rPr lang="de-DE" sz="1200" b="0" dirty="0"/>
              <a:t>Bild: SEI SO FREI</a:t>
            </a:r>
          </a:p>
          <a:p>
            <a:endParaRPr lang="de-DE" dirty="0"/>
          </a:p>
        </p:txBody>
      </p:sp>
      <p:sp>
        <p:nvSpPr>
          <p:cNvPr id="4" name="Kopfzeilenplatzhalter 3"/>
          <p:cNvSpPr>
            <a:spLocks noGrp="1"/>
          </p:cNvSpPr>
          <p:nvPr>
            <p:ph type="hdr" sz="quarter"/>
          </p:nvPr>
        </p:nvSpPr>
        <p:spPr/>
        <p:txBody>
          <a:bodyPr/>
          <a:lstStyle/>
          <a:p>
            <a:r>
              <a:rPr lang="de-AT"/>
              <a:t>SEI SO FREI - Adventsammlung 2018</a:t>
            </a:r>
            <a:endParaRPr lang="de-DE"/>
          </a:p>
        </p:txBody>
      </p:sp>
      <p:sp>
        <p:nvSpPr>
          <p:cNvPr id="5" name="Foliennummernplatzhalter 4"/>
          <p:cNvSpPr>
            <a:spLocks noGrp="1"/>
          </p:cNvSpPr>
          <p:nvPr>
            <p:ph type="sldNum" sz="quarter" idx="5"/>
          </p:nvPr>
        </p:nvSpPr>
        <p:spPr/>
        <p:txBody>
          <a:bodyPr/>
          <a:lstStyle/>
          <a:p>
            <a:fld id="{4F18909D-C73E-48B5-AB5A-711264532027}" type="slidenum">
              <a:rPr lang="de-DE" smtClean="0"/>
              <a:pPr/>
              <a:t>10</a:t>
            </a:fld>
            <a:endParaRPr lang="de-DE" dirty="0"/>
          </a:p>
        </p:txBody>
      </p:sp>
    </p:spTree>
    <p:extLst>
      <p:ext uri="{BB962C8B-B14F-4D97-AF65-F5344CB8AC3E}">
        <p14:creationId xmlns:p14="http://schemas.microsoft.com/office/powerpoint/2010/main" val="3993162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739567"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Arial" panose="020B0604020202020204" pitchFamily="34" charset="0"/>
                <a:ea typeface="+mn-ea"/>
                <a:cs typeface="Arial" panose="020B0604020202020204" pitchFamily="34" charset="0"/>
              </a:rPr>
              <a:t>Musik in Verbindung mit Tänzen ist ein wesentliches kulturelles Element lokaler Gemeinschaften in Dörfern und Städten. Fußball ist die beliebteste Sportart in Tansania,</a:t>
            </a:r>
            <a:r>
              <a:rPr lang="de-DE" sz="1200" b="0" i="0" kern="1200" baseline="0" dirty="0">
                <a:solidFill>
                  <a:schemeClr val="tx1"/>
                </a:solidFill>
                <a:effectLst/>
                <a:latin typeface="Arial" panose="020B0604020202020204" pitchFamily="34" charset="0"/>
                <a:ea typeface="+mn-ea"/>
                <a:cs typeface="Arial" panose="020B0604020202020204" pitchFamily="34" charset="0"/>
              </a:rPr>
              <a:t> auch Cricket ist relativ weit verbreitet. </a:t>
            </a:r>
          </a:p>
          <a:p>
            <a:pPr marL="0" marR="0" lvl="0" indent="0" algn="l" defTabSz="739567"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Arial" panose="020B0604020202020204" pitchFamily="34" charset="0"/>
                <a:ea typeface="+mn-ea"/>
                <a:cs typeface="Arial" panose="020B0604020202020204" pitchFamily="34" charset="0"/>
              </a:rPr>
              <a:t>Die wirtschaftlichen und sozialen Grundrechte auf Bildung, Gesundheit, soziale Sicherheit, Nahrung und Wasser­versor­gung sind für die Mehrheit der tansa­nischen Bevöl­kerung nur auf niedrig­stem Niveau gewähr­leistet. </a:t>
            </a:r>
          </a:p>
          <a:p>
            <a:pPr marL="0" marR="0" lvl="0" indent="0" algn="l" defTabSz="739567"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Arial" panose="020B0604020202020204" pitchFamily="34" charset="0"/>
                <a:ea typeface="+mn-ea"/>
                <a:cs typeface="Arial" panose="020B0604020202020204" pitchFamily="34" charset="0"/>
              </a:rPr>
              <a:t>Oftmals sind es Frauen, die der Hexerei beschuldigt und auf dieser Grundlage zum Teil getötet werden. Die genaue Zahl jener, die der Hexerei beschuldigt und getötet wurden, ist nicht bekannt.</a:t>
            </a:r>
          </a:p>
          <a:p>
            <a:pPr marL="0" marR="0" lvl="0" indent="0" algn="l" defTabSz="739567"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Arial" panose="020B0604020202020204" pitchFamily="34" charset="0"/>
                <a:ea typeface="+mn-ea"/>
                <a:cs typeface="Arial" panose="020B0604020202020204" pitchFamily="34" charset="0"/>
              </a:rPr>
              <a:t>In bestimmten Regionen (zuletzt in </a:t>
            </a:r>
            <a:r>
              <a:rPr lang="de-DE" sz="1200" b="0" i="0" kern="1200" baseline="0" dirty="0" err="1">
                <a:solidFill>
                  <a:schemeClr val="tx1"/>
                </a:solidFill>
                <a:effectLst/>
                <a:latin typeface="Arial" panose="020B0604020202020204" pitchFamily="34" charset="0"/>
                <a:ea typeface="+mn-ea"/>
                <a:cs typeface="Arial" panose="020B0604020202020204" pitchFamily="34" charset="0"/>
              </a:rPr>
              <a:t>Arusha</a:t>
            </a:r>
            <a:r>
              <a:rPr lang="de-DE" sz="1200" b="0" i="0" kern="1200" baseline="0" dirty="0">
                <a:solidFill>
                  <a:schemeClr val="tx1"/>
                </a:solidFill>
                <a:effectLst/>
                <a:latin typeface="Arial" panose="020B0604020202020204" pitchFamily="34" charset="0"/>
                <a:ea typeface="+mn-ea"/>
                <a:cs typeface="Arial" panose="020B0604020202020204" pitchFamily="34" charset="0"/>
              </a:rPr>
              <a:t> und Mwanza) Tansanias werden Körperteile von Personen mit Albinismus heilende Wirkungen zugesprochen. Diese Personengruppe ist Diskriminierungen aufgrund von Hautfarbe und Behinderungen ausgesetzt. Hinzu kommen ein erschwerter Zugang zu Bildung, rituelle Praktiken, Amputationen, physische Angriffe, Menschenhandel sowie Aussetzungen oder Tötungen im Kindesalter. </a:t>
            </a:r>
          </a:p>
          <a:p>
            <a:pPr marL="0" marR="0" lvl="0" indent="0" algn="l" defTabSz="739567"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Arial" panose="020B0604020202020204" pitchFamily="34" charset="0"/>
                <a:ea typeface="+mn-ea"/>
                <a:cs typeface="Arial" panose="020B0604020202020204" pitchFamily="34" charset="0"/>
              </a:rPr>
              <a:t>Bild: SEI SO FREI</a:t>
            </a:r>
          </a:p>
          <a:p>
            <a:endParaRPr lang="de-DE" dirty="0"/>
          </a:p>
        </p:txBody>
      </p:sp>
      <p:sp>
        <p:nvSpPr>
          <p:cNvPr id="4" name="Kopfzeilenplatzhalter 3"/>
          <p:cNvSpPr>
            <a:spLocks noGrp="1"/>
          </p:cNvSpPr>
          <p:nvPr>
            <p:ph type="hdr" sz="quarter"/>
          </p:nvPr>
        </p:nvSpPr>
        <p:spPr/>
        <p:txBody>
          <a:bodyPr/>
          <a:lstStyle/>
          <a:p>
            <a:r>
              <a:rPr lang="de-AT"/>
              <a:t>SEI SO FREI - Adventsammlung 2018</a:t>
            </a:r>
            <a:endParaRPr lang="de-DE"/>
          </a:p>
        </p:txBody>
      </p:sp>
      <p:sp>
        <p:nvSpPr>
          <p:cNvPr id="5" name="Foliennummernplatzhalter 4"/>
          <p:cNvSpPr>
            <a:spLocks noGrp="1"/>
          </p:cNvSpPr>
          <p:nvPr>
            <p:ph type="sldNum" sz="quarter" idx="5"/>
          </p:nvPr>
        </p:nvSpPr>
        <p:spPr/>
        <p:txBody>
          <a:bodyPr/>
          <a:lstStyle/>
          <a:p>
            <a:fld id="{4F18909D-C73E-48B5-AB5A-711264532027}" type="slidenum">
              <a:rPr lang="de-DE" smtClean="0"/>
              <a:pPr/>
              <a:t>11</a:t>
            </a:fld>
            <a:endParaRPr lang="de-DE" dirty="0"/>
          </a:p>
        </p:txBody>
      </p:sp>
    </p:spTree>
    <p:extLst>
      <p:ext uri="{BB962C8B-B14F-4D97-AF65-F5344CB8AC3E}">
        <p14:creationId xmlns:p14="http://schemas.microsoft.com/office/powerpoint/2010/main" val="2051691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739567"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Arial" panose="020B0604020202020204" pitchFamily="34" charset="0"/>
                <a:ea typeface="+mn-ea"/>
                <a:cs typeface="Arial" panose="020B0604020202020204" pitchFamily="34" charset="0"/>
              </a:rPr>
              <a:t>Trotz guter Fortschritte in den vergangenen Jahren – beispiels­weise bei der Reduzierung der Kinder­sterb­lichkeit  und der HIV-Rate – ist die Gesund­heits­versor­gung immer noch stark ver­besserungs­bedürf­tig. Der Gesund­heits­sektor ist unter­finan­ziert und es herrscht ein großer Mangel an Fach­kräften.</a:t>
            </a:r>
            <a:br>
              <a:rPr lang="de-DE" sz="1200" b="0" i="0" kern="1200" baseline="0" dirty="0">
                <a:solidFill>
                  <a:schemeClr val="tx1"/>
                </a:solidFill>
                <a:effectLst/>
                <a:latin typeface="Arial" panose="020B0604020202020204" pitchFamily="34" charset="0"/>
                <a:ea typeface="+mn-ea"/>
                <a:cs typeface="Arial" panose="020B0604020202020204" pitchFamily="34" charset="0"/>
              </a:rPr>
            </a:br>
            <a:r>
              <a:rPr lang="de-DE" sz="1200" b="0" i="0" kern="1200" baseline="0" dirty="0">
                <a:solidFill>
                  <a:schemeClr val="tx1"/>
                </a:solidFill>
                <a:effectLst/>
                <a:latin typeface="Arial" panose="020B0604020202020204" pitchFamily="34" charset="0"/>
                <a:ea typeface="+mn-ea"/>
                <a:cs typeface="Arial" panose="020B0604020202020204" pitchFamily="34" charset="0"/>
              </a:rPr>
              <a:t>Die medizinische Versorgung durch Ärzte und Krankenhäuser in Tansania ist im Vergleich zur Weltbevölkerung unterdurchschnittlich. 1 von 10 Neugeborenen sind untergewichtig und eine Malaria-Erkrankung gilt als die häufigste Todesursache bei Kindern.</a:t>
            </a:r>
          </a:p>
          <a:p>
            <a:pPr marL="0" marR="0" lvl="0" indent="0" algn="l" defTabSz="739567"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Arial" panose="020B0604020202020204" pitchFamily="34" charset="0"/>
                <a:ea typeface="+mn-ea"/>
                <a:cs typeface="Arial" panose="020B0604020202020204" pitchFamily="34" charset="0"/>
              </a:rPr>
              <a:t>Mit rund 2.380 ausgebildeten Ärzten in Tansania stehen pro 1000 Einwohner rund 0,04 Ärzte zur Verfügung. Auch hier wieder der Vergleich: Weltweit liegt dieser Standard bei 1,50 Ärzten pro 1000 Einwohnern und in der EU sogar bei 3,57.</a:t>
            </a:r>
          </a:p>
          <a:p>
            <a:pPr marL="0" marR="0" lvl="0" indent="0" algn="l" defTabSz="739567"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Arial" panose="020B0604020202020204" pitchFamily="34" charset="0"/>
                <a:ea typeface="+mn-ea"/>
                <a:cs typeface="Arial" panose="020B0604020202020204" pitchFamily="34" charset="0"/>
              </a:rPr>
              <a:t>Durch den niedrigen Versorgungsstand kann die Sterblichkeit wesentlicher, bekannter Krankheiten nur in vergleichsweise wenigen Fällen reduziert werden. </a:t>
            </a:r>
          </a:p>
          <a:p>
            <a:pPr marL="0" marR="0" lvl="0" indent="0" algn="l" defTabSz="739567"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Arial" panose="020B0604020202020204" pitchFamily="34" charset="0"/>
                <a:ea typeface="+mn-ea"/>
                <a:cs typeface="Arial" panose="020B0604020202020204" pitchFamily="34" charset="0"/>
              </a:rPr>
              <a:t>Etwa die Hälfte hat keinen Zugang zu sauberem Trinkwasser und keinen Zugang zu ausreichend hygienischen sanitären Einrichtungen. Der Zugang zu sauberem Trink­wasser hat sich in den vergangenen Jahren verbessert, ist aber immer noch unzu­reichend. Nur etwa ein Drittel aller Menschen in Tansania hat Zugang zu einer Basis­sanitär­versorgung. Die Haupt­ursachen der mangel­haften Ver­sorgung liegen in fehlender bis maroder Infra­struktur oder dem unzurei­chenden Manage­ment der zuständigen Institu­tionen.</a:t>
            </a:r>
            <a:br>
              <a:rPr lang="de-DE" sz="1200" b="0" i="0" kern="1200" dirty="0">
                <a:solidFill>
                  <a:schemeClr val="tx1"/>
                </a:solidFill>
                <a:effectLst/>
                <a:latin typeface="Arial" panose="020B0604020202020204" pitchFamily="34" charset="0"/>
                <a:ea typeface="+mn-ea"/>
                <a:cs typeface="Arial" panose="020B0604020202020204" pitchFamily="34" charset="0"/>
              </a:rPr>
            </a:br>
            <a:r>
              <a:rPr lang="de-DE" sz="1200" b="0" i="0" kern="1200" dirty="0">
                <a:solidFill>
                  <a:schemeClr val="tx1"/>
                </a:solidFill>
                <a:effectLst/>
                <a:latin typeface="Arial" panose="020B0604020202020204" pitchFamily="34" charset="0"/>
                <a:ea typeface="+mn-ea"/>
                <a:cs typeface="Arial" panose="020B0604020202020204" pitchFamily="34" charset="0"/>
              </a:rPr>
              <a:t>Als die häufigsten Todesursache gelten AIDS, Malaria und Durchfallerkrankungen wie Cholera. Tansania gehört weltweit zu den 30 Ländern mit der höchsten Tuberkuloserate und die WHO schätzt die Anzahl der jährlichen Malaria-Toten auf bis zu 21.550 (Stand 2021). </a:t>
            </a:r>
          </a:p>
          <a:p>
            <a:pPr marL="0" marR="0" lvl="0" indent="0" algn="l" defTabSz="739567"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Arial" panose="020B0604020202020204" pitchFamily="34" charset="0"/>
                <a:ea typeface="+mn-ea"/>
                <a:cs typeface="Arial" panose="020B0604020202020204" pitchFamily="34" charset="0"/>
              </a:rPr>
              <a:t>Bild: SEI SO FREI</a:t>
            </a:r>
          </a:p>
          <a:p>
            <a:endParaRPr lang="de-DE" dirty="0"/>
          </a:p>
        </p:txBody>
      </p:sp>
      <p:sp>
        <p:nvSpPr>
          <p:cNvPr id="4" name="Kopfzeilenplatzhalter 3"/>
          <p:cNvSpPr>
            <a:spLocks noGrp="1"/>
          </p:cNvSpPr>
          <p:nvPr>
            <p:ph type="hdr" sz="quarter"/>
          </p:nvPr>
        </p:nvSpPr>
        <p:spPr/>
        <p:txBody>
          <a:bodyPr/>
          <a:lstStyle/>
          <a:p>
            <a:r>
              <a:rPr lang="de-AT"/>
              <a:t>SEI SO FREI - Adventsammlung 2018</a:t>
            </a:r>
            <a:endParaRPr lang="de-DE"/>
          </a:p>
        </p:txBody>
      </p:sp>
      <p:sp>
        <p:nvSpPr>
          <p:cNvPr id="5" name="Foliennummernplatzhalter 4"/>
          <p:cNvSpPr>
            <a:spLocks noGrp="1"/>
          </p:cNvSpPr>
          <p:nvPr>
            <p:ph type="sldNum" sz="quarter" idx="5"/>
          </p:nvPr>
        </p:nvSpPr>
        <p:spPr/>
        <p:txBody>
          <a:bodyPr/>
          <a:lstStyle/>
          <a:p>
            <a:fld id="{4F18909D-C73E-48B5-AB5A-711264532027}" type="slidenum">
              <a:rPr lang="de-DE" smtClean="0"/>
              <a:pPr/>
              <a:t>12</a:t>
            </a:fld>
            <a:endParaRPr lang="de-DE" dirty="0"/>
          </a:p>
        </p:txBody>
      </p:sp>
    </p:spTree>
    <p:extLst>
      <p:ext uri="{BB962C8B-B14F-4D97-AF65-F5344CB8AC3E}">
        <p14:creationId xmlns:p14="http://schemas.microsoft.com/office/powerpoint/2010/main" val="421044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739567" rtl="0" eaLnBrk="1" fontAlgn="auto" latinLnBrk="0" hangingPunct="1">
              <a:lnSpc>
                <a:spcPct val="100000"/>
              </a:lnSpc>
              <a:spcBef>
                <a:spcPts val="0"/>
              </a:spcBef>
              <a:spcAft>
                <a:spcPts val="0"/>
              </a:spcAft>
              <a:buClrTx/>
              <a:buSzTx/>
              <a:buFontTx/>
              <a:buNone/>
              <a:tabLst/>
              <a:defRPr/>
            </a:pPr>
            <a:r>
              <a:rPr lang="de-DE" sz="1200" b="0" dirty="0"/>
              <a:t>Die staatlich festgelegte, kostenlose und verpflichtende Grundausbildung umfasst den Besuch einer Primary School und </a:t>
            </a:r>
            <a:r>
              <a:rPr lang="de-DE" sz="1200" b="0" dirty="0" err="1"/>
              <a:t>Lower</a:t>
            </a:r>
            <a:r>
              <a:rPr lang="de-DE" sz="1200" b="0" dirty="0"/>
              <a:t> </a:t>
            </a:r>
            <a:r>
              <a:rPr lang="de-DE" sz="1200" b="0" dirty="0" err="1"/>
              <a:t>Secondary</a:t>
            </a:r>
            <a:r>
              <a:rPr lang="de-DE" sz="1200" b="0" dirty="0"/>
              <a:t> School. </a:t>
            </a:r>
            <a:r>
              <a:rPr lang="de-DE" sz="1200" b="0" baseline="0" dirty="0"/>
              <a:t>B</a:t>
            </a:r>
            <a:r>
              <a:rPr lang="de-DE" sz="1200" b="0" dirty="0"/>
              <a:t>is zum 15. Geburtstag besteht eine gesetzliche</a:t>
            </a:r>
            <a:r>
              <a:rPr lang="de-DE" sz="1200" b="0" baseline="0" dirty="0"/>
              <a:t> </a:t>
            </a:r>
            <a:r>
              <a:rPr lang="de-DE" sz="1200" b="0" dirty="0"/>
              <a:t>Schulpflicht, doch fast 20 Prozent der Kinder im schul­pflichti­gen Alter besuchen keinen Unterricht. </a:t>
            </a:r>
            <a:br>
              <a:rPr lang="de-DE" sz="1200" b="0" dirty="0"/>
            </a:br>
            <a:r>
              <a:rPr lang="de-DE" sz="1200" b="0" dirty="0"/>
              <a:t>Nach der siebenjährigen Grundschule (Primary School) geht ein kleinerer Teil der Schüler in die </a:t>
            </a:r>
            <a:r>
              <a:rPr lang="de-DE" sz="1200" b="0" dirty="0" err="1"/>
              <a:t>Secondary</a:t>
            </a:r>
            <a:r>
              <a:rPr lang="de-DE" sz="1200" b="0" dirty="0"/>
              <a:t> School, die insgesamt sechs Schuljahre umfasst. Es müssen</a:t>
            </a:r>
            <a:r>
              <a:rPr lang="de-DE" sz="1200" b="0" baseline="0" dirty="0"/>
              <a:t> </a:t>
            </a:r>
            <a:r>
              <a:rPr lang="de-DE" sz="1200" b="0" dirty="0"/>
              <a:t>keine Schulgebühren gezahlt werden,</a:t>
            </a:r>
            <a:r>
              <a:rPr lang="de-DE" sz="1200" b="0" baseline="0" dirty="0"/>
              <a:t> doch</a:t>
            </a:r>
            <a:r>
              <a:rPr lang="de-DE" sz="1200" b="0" dirty="0"/>
              <a:t> die Eltern müssen sich an den Kosten für den Schulunterricht beteiligen (Verpflegung, Transport und Schuluniform). Zudem müssen die Eltern meist die Schulbücher bezahlen. Vor allem auf dem Land können daher viele Kinder die Schule nicht besuchen. Der Alphabetisierungsgrad für Personen ab 15 Jahren wurde 2015 auf 69,4 % geschätzt. Es fehlt an qualifi­zierten Lehr­kräften, die Lehr- und Lern­bedin­gungen in den überfüllten und meist nur notdürftig ausgestatteten Schulen sind schlecht.</a:t>
            </a:r>
          </a:p>
          <a:p>
            <a:pPr marL="0" marR="0" lvl="0" indent="0" algn="l" defTabSz="739567" rtl="0" eaLnBrk="1" fontAlgn="auto" latinLnBrk="0" hangingPunct="1">
              <a:lnSpc>
                <a:spcPct val="100000"/>
              </a:lnSpc>
              <a:spcBef>
                <a:spcPts val="0"/>
              </a:spcBef>
              <a:spcAft>
                <a:spcPts val="0"/>
              </a:spcAft>
              <a:buClrTx/>
              <a:buSzTx/>
              <a:buFontTx/>
              <a:buNone/>
              <a:tabLst/>
              <a:defRPr/>
            </a:pPr>
            <a:r>
              <a:rPr lang="de-AT" sz="1200" b="0" dirty="0"/>
              <a:t>Foto: SEI</a:t>
            </a:r>
            <a:r>
              <a:rPr lang="de-AT" sz="1200" b="0" baseline="0" dirty="0"/>
              <a:t> SO FREI</a:t>
            </a:r>
            <a:endParaRPr lang="de-DE" sz="1200" b="0" dirty="0"/>
          </a:p>
          <a:p>
            <a:endParaRPr lang="de-DE" sz="1500" b="0" dirty="0"/>
          </a:p>
          <a:p>
            <a:endParaRPr lang="de-DE" dirty="0"/>
          </a:p>
        </p:txBody>
      </p:sp>
      <p:sp>
        <p:nvSpPr>
          <p:cNvPr id="4" name="Kopfzeilenplatzhalter 3"/>
          <p:cNvSpPr>
            <a:spLocks noGrp="1"/>
          </p:cNvSpPr>
          <p:nvPr>
            <p:ph type="hdr" sz="quarter"/>
          </p:nvPr>
        </p:nvSpPr>
        <p:spPr/>
        <p:txBody>
          <a:bodyPr/>
          <a:lstStyle/>
          <a:p>
            <a:r>
              <a:rPr lang="de-AT"/>
              <a:t>SEI SO FREI - Adventsammlung 2018</a:t>
            </a:r>
            <a:endParaRPr lang="de-DE"/>
          </a:p>
        </p:txBody>
      </p:sp>
      <p:sp>
        <p:nvSpPr>
          <p:cNvPr id="5" name="Foliennummernplatzhalter 4"/>
          <p:cNvSpPr>
            <a:spLocks noGrp="1"/>
          </p:cNvSpPr>
          <p:nvPr>
            <p:ph type="sldNum" sz="quarter" idx="5"/>
          </p:nvPr>
        </p:nvSpPr>
        <p:spPr/>
        <p:txBody>
          <a:bodyPr/>
          <a:lstStyle/>
          <a:p>
            <a:fld id="{4F18909D-C73E-48B5-AB5A-711264532027}" type="slidenum">
              <a:rPr lang="de-DE" smtClean="0"/>
              <a:pPr/>
              <a:t>13</a:t>
            </a:fld>
            <a:endParaRPr lang="de-DE" dirty="0"/>
          </a:p>
        </p:txBody>
      </p:sp>
    </p:spTree>
    <p:extLst>
      <p:ext uri="{BB962C8B-B14F-4D97-AF65-F5344CB8AC3E}">
        <p14:creationId xmlns:p14="http://schemas.microsoft.com/office/powerpoint/2010/main" val="3267839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Rectangle 6"/>
          <p:cNvSpPr>
            <a:spLocks noGrp="1" noChangeArrowheads="1"/>
          </p:cNvSpPr>
          <p:nvPr>
            <p:ph type="sldNum" sz="quarter"/>
          </p:nvPr>
        </p:nvSpPr>
        <p:spPr>
          <a:noFill/>
        </p:spPr>
        <p:txBody>
          <a:bodyPr/>
          <a:lstStyle/>
          <a:p>
            <a:fld id="{58C6F159-07C4-4668-BEC4-3C54C9ECE556}" type="slidenum">
              <a:rPr lang="de-AT"/>
              <a:pPr/>
              <a:t>14</a:t>
            </a:fld>
            <a:endParaRPr lang="de-AT"/>
          </a:p>
        </p:txBody>
      </p:sp>
      <p:sp>
        <p:nvSpPr>
          <p:cNvPr id="11267" name="Rectangle 1"/>
          <p:cNvSpPr>
            <a:spLocks noGrp="1" noRot="1" noChangeAspect="1" noChangeArrowheads="1" noTextEdit="1"/>
          </p:cNvSpPr>
          <p:nvPr>
            <p:ph type="sldImg"/>
          </p:nvPr>
        </p:nvSpPr>
        <p:spPr>
          <a:xfrm>
            <a:off x="739775" y="844550"/>
            <a:ext cx="5554663" cy="4165600"/>
          </a:xfrm>
          <a:solidFill>
            <a:srgbClr val="FFFFFF"/>
          </a:solidFill>
          <a:ln>
            <a:solidFill>
              <a:srgbClr val="000000"/>
            </a:solidFill>
            <a:miter lim="800000"/>
          </a:ln>
        </p:spPr>
      </p:sp>
      <p:sp>
        <p:nvSpPr>
          <p:cNvPr id="11268" name="Rectangle 2"/>
          <p:cNvSpPr>
            <a:spLocks noGrp="1" noChangeArrowheads="1"/>
          </p:cNvSpPr>
          <p:nvPr>
            <p:ph type="body" idx="1"/>
          </p:nvPr>
        </p:nvSpPr>
        <p:spPr>
          <a:xfrm>
            <a:off x="703393" y="5277331"/>
            <a:ext cx="5630073" cy="5000181"/>
          </a:xfrm>
          <a:noFill/>
          <a:ln/>
        </p:spPr>
        <p:txBody>
          <a:bodyPr wrap="none" anchor="t"/>
          <a:lstStyle/>
          <a:p>
            <a:r>
              <a:rPr lang="de-DE" sz="1200" b="0" dirty="0"/>
              <a:t>Foto: SEI SO</a:t>
            </a:r>
            <a:r>
              <a:rPr lang="de-DE" sz="1200" b="0" baseline="0" dirty="0"/>
              <a:t> FREI</a:t>
            </a:r>
            <a:endParaRPr lang="de-DE" sz="1200" b="0" dirty="0"/>
          </a:p>
        </p:txBody>
      </p:sp>
      <p:sp>
        <p:nvSpPr>
          <p:cNvPr id="6" name="Kopfzeilenplatzhalter 3"/>
          <p:cNvSpPr>
            <a:spLocks noGrp="1"/>
          </p:cNvSpPr>
          <p:nvPr>
            <p:ph type="hdr" sz="quarter"/>
          </p:nvPr>
        </p:nvSpPr>
        <p:spPr>
          <a:xfrm>
            <a:off x="281356" y="211015"/>
            <a:ext cx="3076363" cy="513508"/>
          </a:xfrm>
        </p:spPr>
        <p:txBody>
          <a:bodyPr/>
          <a:lstStyle/>
          <a:p>
            <a:r>
              <a:rPr lang="de-AT" dirty="0"/>
              <a:t>Sei So Frei-Adventsammlung 2019</a:t>
            </a:r>
            <a:endParaRPr lang="de-DE" dirty="0"/>
          </a:p>
        </p:txBody>
      </p:sp>
    </p:spTree>
    <p:extLst>
      <p:ext uri="{BB962C8B-B14F-4D97-AF65-F5344CB8AC3E}">
        <p14:creationId xmlns:p14="http://schemas.microsoft.com/office/powerpoint/2010/main" val="29034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dirty="0"/>
              <a:t>Titel-Bild: </a:t>
            </a:r>
            <a:r>
              <a:rPr lang="de-DE" sz="1200" b="0" dirty="0" err="1"/>
              <a:t>Kilimanscharo</a:t>
            </a:r>
            <a:r>
              <a:rPr lang="de-DE" sz="1200" b="0" baseline="0" dirty="0"/>
              <a:t> </a:t>
            </a:r>
            <a:endParaRPr lang="de-DE" sz="1200" b="0" dirty="0"/>
          </a:p>
          <a:p>
            <a:r>
              <a:rPr lang="de-DE" sz="1200" b="0" dirty="0"/>
              <a:t>Tansania liegt in Ostafrika</a:t>
            </a:r>
            <a:r>
              <a:rPr lang="de-DE" sz="1200" b="0" baseline="0" dirty="0"/>
              <a:t> am indischen Ozean und ist fast dreimal so groß wie Deutschland.</a:t>
            </a:r>
          </a:p>
          <a:p>
            <a:endParaRPr lang="de-DE" dirty="0"/>
          </a:p>
        </p:txBody>
      </p:sp>
      <p:sp>
        <p:nvSpPr>
          <p:cNvPr id="4" name="Kopfzeilenplatzhalter 3"/>
          <p:cNvSpPr>
            <a:spLocks noGrp="1"/>
          </p:cNvSpPr>
          <p:nvPr>
            <p:ph type="hdr" sz="quarter"/>
          </p:nvPr>
        </p:nvSpPr>
        <p:spPr/>
        <p:txBody>
          <a:bodyPr/>
          <a:lstStyle/>
          <a:p>
            <a:r>
              <a:rPr lang="de-AT"/>
              <a:t>SEI SO FREI - Adventsammlung 2018</a:t>
            </a:r>
            <a:endParaRPr lang="de-DE"/>
          </a:p>
        </p:txBody>
      </p:sp>
      <p:sp>
        <p:nvSpPr>
          <p:cNvPr id="5" name="Foliennummernplatzhalter 4"/>
          <p:cNvSpPr>
            <a:spLocks noGrp="1"/>
          </p:cNvSpPr>
          <p:nvPr>
            <p:ph type="sldNum" sz="quarter" idx="5"/>
          </p:nvPr>
        </p:nvSpPr>
        <p:spPr/>
        <p:txBody>
          <a:bodyPr/>
          <a:lstStyle/>
          <a:p>
            <a:fld id="{4F18909D-C73E-48B5-AB5A-711264532027}" type="slidenum">
              <a:rPr lang="de-DE" smtClean="0"/>
              <a:pPr/>
              <a:t>2</a:t>
            </a:fld>
            <a:endParaRPr lang="de-DE" dirty="0"/>
          </a:p>
        </p:txBody>
      </p:sp>
    </p:spTree>
    <p:extLst>
      <p:ext uri="{BB962C8B-B14F-4D97-AF65-F5344CB8AC3E}">
        <p14:creationId xmlns:p14="http://schemas.microsoft.com/office/powerpoint/2010/main" val="2286114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Rectangle 6"/>
          <p:cNvSpPr>
            <a:spLocks noGrp="1" noChangeArrowheads="1"/>
          </p:cNvSpPr>
          <p:nvPr>
            <p:ph type="sldNum" sz="quarter"/>
          </p:nvPr>
        </p:nvSpPr>
        <p:spPr>
          <a:noFill/>
        </p:spPr>
        <p:txBody>
          <a:bodyPr/>
          <a:lstStyle/>
          <a:p>
            <a:fld id="{58C6F159-07C4-4668-BEC4-3C54C9ECE556}" type="slidenum">
              <a:rPr lang="de-AT"/>
              <a:pPr/>
              <a:t>3</a:t>
            </a:fld>
            <a:endParaRPr lang="de-AT"/>
          </a:p>
        </p:txBody>
      </p:sp>
      <p:sp>
        <p:nvSpPr>
          <p:cNvPr id="11267" name="Rectangle 1"/>
          <p:cNvSpPr>
            <a:spLocks noGrp="1" noRot="1" noChangeAspect="1" noChangeArrowheads="1" noTextEdit="1"/>
          </p:cNvSpPr>
          <p:nvPr>
            <p:ph type="sldImg"/>
          </p:nvPr>
        </p:nvSpPr>
        <p:spPr>
          <a:xfrm>
            <a:off x="739775" y="844550"/>
            <a:ext cx="5554663" cy="4165600"/>
          </a:xfrm>
          <a:solidFill>
            <a:srgbClr val="FFFFFF"/>
          </a:solidFill>
          <a:ln>
            <a:solidFill>
              <a:srgbClr val="000000"/>
            </a:solidFill>
            <a:miter lim="800000"/>
          </a:ln>
        </p:spPr>
      </p:sp>
      <p:sp>
        <p:nvSpPr>
          <p:cNvPr id="11268" name="Rectangle 2"/>
          <p:cNvSpPr>
            <a:spLocks noGrp="1" noChangeArrowheads="1"/>
          </p:cNvSpPr>
          <p:nvPr>
            <p:ph type="body" idx="1"/>
          </p:nvPr>
        </p:nvSpPr>
        <p:spPr>
          <a:xfrm>
            <a:off x="703393" y="5277331"/>
            <a:ext cx="5630073" cy="5000181"/>
          </a:xfrm>
          <a:noFill/>
          <a:ln/>
        </p:spPr>
        <p:txBody>
          <a:bodyPr wrap="none" anchor="t"/>
          <a:lstStyle/>
          <a:p>
            <a:pPr marL="0" marR="0" lvl="0" indent="0" algn="l" defTabSz="739567" rtl="0" eaLnBrk="1" fontAlgn="auto" latinLnBrk="0" hangingPunct="1">
              <a:lnSpc>
                <a:spcPct val="100000"/>
              </a:lnSpc>
              <a:spcBef>
                <a:spcPts val="0"/>
              </a:spcBef>
              <a:spcAft>
                <a:spcPts val="0"/>
              </a:spcAft>
              <a:buClrTx/>
              <a:buSzTx/>
              <a:buFontTx/>
              <a:buNone/>
              <a:tabLst/>
              <a:defRPr/>
            </a:pPr>
            <a:r>
              <a:rPr lang="de-DE" sz="1200" b="0" dirty="0"/>
              <a:t>Die</a:t>
            </a:r>
            <a:r>
              <a:rPr lang="de-DE" sz="1200" b="0" baseline="0" dirty="0"/>
              <a:t> Hauptstadt des Landes ist Dodoma, doch die am indischen Ozean liegende Stadt Daressalam ist am größten. Von dort aus arbeitet auch die Regierung. In Tansania werden etwa 125 Sprachen gesprochen, die beiden wichtigsten sind Swahili und Englisch. Insgesamt gilt Tansania als eines der politisch stabilsten und friedlichsten Länder Ostafrikas. </a:t>
            </a:r>
            <a:r>
              <a:rPr lang="de-DE" sz="1200" b="0" dirty="0"/>
              <a:t>In Tansania leben rund 5</a:t>
            </a:r>
            <a:r>
              <a:rPr lang="de-DE" sz="1200" b="0" baseline="0" dirty="0"/>
              <a:t>6 Millionen Menschen. Die Ein­woh­ner­zahl hat sich in den ver­gan­ge­nen 50 Jahren mehr als ver­vier­facht. </a:t>
            </a:r>
          </a:p>
          <a:p>
            <a:pPr marL="0" marR="0" lvl="0" indent="0" algn="l" defTabSz="739567" rtl="0" eaLnBrk="1" fontAlgn="auto" latinLnBrk="0" hangingPunct="1">
              <a:lnSpc>
                <a:spcPct val="100000"/>
              </a:lnSpc>
              <a:spcBef>
                <a:spcPts val="0"/>
              </a:spcBef>
              <a:spcAft>
                <a:spcPts val="0"/>
              </a:spcAft>
              <a:buClrTx/>
              <a:buSzTx/>
              <a:buFontTx/>
              <a:buNone/>
              <a:tabLst/>
              <a:defRPr/>
            </a:pPr>
            <a:r>
              <a:rPr lang="de-DE" sz="1200" b="0" dirty="0"/>
              <a:t>Das Wappen Tansanias zeigt einen Massai-Schild mit vier untereinander angeordneten Feldern, darin jeweils eine Fackel (Freiheitsfackel), die Nationalflagge von Tansania, Beil und Hacke, sowie blaue Wellenlinien (Meer) mit einem Speer. Schildhalter sind ein Bantu-Mann und eine Bantu-Frau, die beide einen Elefantenstoßzahn halten. Der Schild ruht auf dem Berg Kilimandscharo, links Kaffee- (oder Gewürznelkenstrauch) und rechts Baumwollpflanzen. Das Landesmotto steht in roten Buchstaben auf einem weißen Spruchband. Es ist in Suaheli und lautet: "</a:t>
            </a:r>
            <a:r>
              <a:rPr lang="de-DE" sz="1200" b="0" dirty="0" err="1"/>
              <a:t>Uhuru</a:t>
            </a:r>
            <a:r>
              <a:rPr lang="de-DE" sz="1200" b="0" dirty="0"/>
              <a:t> na </a:t>
            </a:r>
            <a:r>
              <a:rPr lang="de-DE" sz="1200" b="0" dirty="0" err="1"/>
              <a:t>Umoja</a:t>
            </a:r>
            <a:r>
              <a:rPr lang="de-DE" sz="1200" b="0" dirty="0"/>
              <a:t>" =&gt; "Freiheit und Einheit".</a:t>
            </a:r>
            <a:br>
              <a:rPr lang="de-DE" sz="1200" b="0" dirty="0"/>
            </a:br>
            <a:br>
              <a:rPr lang="de-DE" sz="1200" b="0" dirty="0"/>
            </a:br>
            <a:r>
              <a:rPr lang="de-DE" sz="1200" b="0" dirty="0"/>
              <a:t>Quelle:</a:t>
            </a:r>
            <a:r>
              <a:rPr lang="de-DE" sz="1200" b="0" baseline="0" dirty="0"/>
              <a:t> Flaggenlexikon</a:t>
            </a:r>
            <a:endParaRPr lang="de-DE" sz="1200" b="0" dirty="0"/>
          </a:p>
        </p:txBody>
      </p:sp>
      <p:sp>
        <p:nvSpPr>
          <p:cNvPr id="6" name="Kopfzeilenplatzhalter 3"/>
          <p:cNvSpPr>
            <a:spLocks noGrp="1"/>
          </p:cNvSpPr>
          <p:nvPr>
            <p:ph type="hdr" sz="quarter"/>
          </p:nvPr>
        </p:nvSpPr>
        <p:spPr>
          <a:xfrm>
            <a:off x="281356" y="211015"/>
            <a:ext cx="3076363" cy="513508"/>
          </a:xfrm>
        </p:spPr>
        <p:txBody>
          <a:bodyPr/>
          <a:lstStyle/>
          <a:p>
            <a:r>
              <a:rPr lang="de-AT" dirty="0"/>
              <a:t>Sei So Frei-Adventsammlung 2019</a:t>
            </a:r>
            <a:endParaRPr lang="de-DE" dirty="0"/>
          </a:p>
        </p:txBody>
      </p:sp>
    </p:spTree>
    <p:extLst>
      <p:ext uri="{BB962C8B-B14F-4D97-AF65-F5344CB8AC3E}">
        <p14:creationId xmlns:p14="http://schemas.microsoft.com/office/powerpoint/2010/main" val="3348065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739567"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Arial" panose="020B0604020202020204" pitchFamily="34" charset="0"/>
                <a:ea typeface="+mn-ea"/>
                <a:cs typeface="Arial" panose="020B0604020202020204" pitchFamily="34" charset="0"/>
              </a:rPr>
              <a:t>An der Küste liegt ein breiter Streifen mit tropischem Klima. Weiter im Landesinneren gibt es eine Hochebene mit Savanne und es wird ziemlich gebirgig. Im Nordosten des Landes, unweit der Grenze zu Kenia, erhebt sich das höchste Bergmassiv Afrikas, das Kilimandscharo-Massiv. Einer der drei Gipfeln</a:t>
            </a:r>
            <a:r>
              <a:rPr lang="de-DE" sz="1200" b="0" i="0" kern="1200" baseline="0" dirty="0">
                <a:solidFill>
                  <a:schemeClr val="tx1"/>
                </a:solidFill>
                <a:effectLst/>
                <a:latin typeface="Arial" panose="020B0604020202020204" pitchFamily="34" charset="0"/>
                <a:ea typeface="+mn-ea"/>
                <a:cs typeface="Arial" panose="020B0604020202020204" pitchFamily="34" charset="0"/>
              </a:rPr>
              <a:t> dieses riesigen Vulkans ist der </a:t>
            </a:r>
            <a:r>
              <a:rPr lang="de-DE" sz="1200" b="0" i="0" kern="1200" dirty="0">
                <a:solidFill>
                  <a:schemeClr val="tx1"/>
                </a:solidFill>
                <a:effectLst/>
                <a:latin typeface="Arial" panose="020B0604020202020204" pitchFamily="34" charset="0"/>
                <a:ea typeface="+mn-ea"/>
                <a:cs typeface="Arial" panose="020B0604020202020204" pitchFamily="34" charset="0"/>
              </a:rPr>
              <a:t>höchsten Berg Afrikas - der </a:t>
            </a:r>
            <a:r>
              <a:rPr lang="de-DE" sz="1200" b="0" i="0" kern="1200" dirty="0" err="1">
                <a:solidFill>
                  <a:schemeClr val="tx1"/>
                </a:solidFill>
                <a:effectLst/>
                <a:latin typeface="Arial" panose="020B0604020202020204" pitchFamily="34" charset="0"/>
                <a:ea typeface="+mn-ea"/>
                <a:cs typeface="Arial" panose="020B0604020202020204" pitchFamily="34" charset="0"/>
              </a:rPr>
              <a:t>Kibo</a:t>
            </a:r>
            <a:r>
              <a:rPr lang="de-DE" sz="1200" b="0" i="0" kern="1200" dirty="0">
                <a:solidFill>
                  <a:schemeClr val="tx1"/>
                </a:solidFill>
                <a:effectLst/>
                <a:latin typeface="Arial" panose="020B0604020202020204" pitchFamily="34" charset="0"/>
                <a:ea typeface="+mn-ea"/>
                <a:cs typeface="Arial" panose="020B0604020202020204" pitchFamily="34" charset="0"/>
              </a:rPr>
              <a:t>. Er hat eine Höhe von 5895 Meter. </a:t>
            </a:r>
            <a:br>
              <a:rPr lang="de-DE" sz="1200" b="0" i="0" kern="1200" dirty="0">
                <a:solidFill>
                  <a:schemeClr val="tx1"/>
                </a:solidFill>
                <a:effectLst/>
                <a:latin typeface="Arial" panose="020B0604020202020204" pitchFamily="34" charset="0"/>
                <a:ea typeface="+mn-ea"/>
                <a:cs typeface="Arial" panose="020B0604020202020204" pitchFamily="34" charset="0"/>
              </a:rPr>
            </a:br>
            <a:r>
              <a:rPr lang="de-DE" sz="1200" b="0" i="0" kern="1200" dirty="0">
                <a:solidFill>
                  <a:schemeClr val="tx1"/>
                </a:solidFill>
                <a:effectLst/>
                <a:latin typeface="Arial" panose="020B0604020202020204" pitchFamily="34" charset="0"/>
                <a:ea typeface="+mn-ea"/>
                <a:cs typeface="Arial" panose="020B0604020202020204" pitchFamily="34" charset="0"/>
              </a:rPr>
              <a:t>Feucht- und Trockensavannen mit Schirmakazien und Baobab-Bäumen dominieren einen Großteil Tansanias. Halbwüsten und Küstenebenen (zum Teil mit Mangrovensümpfen) machen die übrige Landschaft aus.</a:t>
            </a:r>
          </a:p>
          <a:p>
            <a:r>
              <a:rPr lang="de-DE" sz="1200" b="0" i="0" kern="1200" dirty="0">
                <a:solidFill>
                  <a:schemeClr val="tx1"/>
                </a:solidFill>
                <a:effectLst/>
                <a:latin typeface="Arial" panose="020B0604020202020204" pitchFamily="34" charset="0"/>
                <a:ea typeface="+mn-ea"/>
                <a:cs typeface="Arial" panose="020B0604020202020204" pitchFamily="34" charset="0"/>
              </a:rPr>
              <a:t>Im Nordwesten Tansanias liegt die </a:t>
            </a:r>
            <a:r>
              <a:rPr lang="de-DE" sz="1200" b="0" i="0" kern="1200" dirty="0" err="1">
                <a:solidFill>
                  <a:schemeClr val="tx1"/>
                </a:solidFill>
                <a:effectLst/>
                <a:latin typeface="Arial" panose="020B0604020202020204" pitchFamily="34" charset="0"/>
                <a:ea typeface="+mn-ea"/>
                <a:cs typeface="Arial" panose="020B0604020202020204" pitchFamily="34" charset="0"/>
              </a:rPr>
              <a:t>Serengeti</a:t>
            </a:r>
            <a:r>
              <a:rPr lang="de-DE" sz="1200" b="0" i="0" kern="1200" dirty="0">
                <a:solidFill>
                  <a:schemeClr val="tx1"/>
                </a:solidFill>
                <a:effectLst/>
                <a:latin typeface="Arial" panose="020B0604020202020204" pitchFamily="34" charset="0"/>
                <a:ea typeface="+mn-ea"/>
                <a:cs typeface="Arial" panose="020B0604020202020204" pitchFamily="34" charset="0"/>
              </a:rPr>
              <a:t> (Massai-Sprache: „weites Areal“, „große Ebene“, „unendliches Land“), einer der bekanntesten Nationalparks Afrikas. </a:t>
            </a:r>
            <a:br>
              <a:rPr lang="de-DE" sz="1200" b="0" i="0" kern="1200" dirty="0">
                <a:solidFill>
                  <a:schemeClr val="tx1"/>
                </a:solidFill>
                <a:effectLst/>
                <a:latin typeface="Arial" panose="020B0604020202020204" pitchFamily="34" charset="0"/>
                <a:ea typeface="+mn-ea"/>
                <a:cs typeface="Arial" panose="020B0604020202020204" pitchFamily="34" charset="0"/>
              </a:rPr>
            </a:br>
            <a:r>
              <a:rPr lang="de-DE" sz="1200" b="0" i="0" kern="1200" dirty="0">
                <a:solidFill>
                  <a:schemeClr val="tx1"/>
                </a:solidFill>
                <a:effectLst/>
                <a:latin typeface="Arial" panose="020B0604020202020204" pitchFamily="34" charset="0"/>
                <a:ea typeface="+mn-ea"/>
                <a:cs typeface="Arial" panose="020B0604020202020204" pitchFamily="34" charset="0"/>
              </a:rPr>
              <a:t>Das Staatsgebiet von Tansania grenzt an den drei größten Seen Afrikas: Im Norden liegt der Viktoriasee dessen Wasser in den Nil fließt. Er ist der drittgrößte See der Welt. Im Westen liegt der </a:t>
            </a:r>
            <a:r>
              <a:rPr lang="de-DE" sz="1200" b="0" i="0" kern="1200" dirty="0" err="1">
                <a:solidFill>
                  <a:schemeClr val="tx1"/>
                </a:solidFill>
                <a:effectLst/>
                <a:latin typeface="Arial" panose="020B0604020202020204" pitchFamily="34" charset="0"/>
                <a:ea typeface="+mn-ea"/>
                <a:cs typeface="Arial" panose="020B0604020202020204" pitchFamily="34" charset="0"/>
              </a:rPr>
              <a:t>Tanganjikasee</a:t>
            </a:r>
            <a:r>
              <a:rPr lang="de-DE" sz="1200" b="0" i="0" kern="1200" dirty="0">
                <a:solidFill>
                  <a:schemeClr val="tx1"/>
                </a:solidFill>
                <a:effectLst/>
                <a:latin typeface="Arial" panose="020B0604020202020204" pitchFamily="34" charset="0"/>
                <a:ea typeface="+mn-ea"/>
                <a:cs typeface="Arial" panose="020B0604020202020204" pitchFamily="34" charset="0"/>
              </a:rPr>
              <a:t> und im Süden der Malawisee. Vor der Küste Tansanias befindet sich eine große Insel die auch bei Touristen</a:t>
            </a:r>
            <a:r>
              <a:rPr lang="de-DE" sz="1200" b="0" i="0" kern="1200" baseline="0" dirty="0">
                <a:solidFill>
                  <a:schemeClr val="tx1"/>
                </a:solidFill>
                <a:effectLst/>
                <a:latin typeface="Arial" panose="020B0604020202020204" pitchFamily="34" charset="0"/>
                <a:ea typeface="+mn-ea"/>
                <a:cs typeface="Arial" panose="020B0604020202020204" pitchFamily="34" charset="0"/>
              </a:rPr>
              <a:t> beliebt ist</a:t>
            </a:r>
            <a:r>
              <a:rPr lang="de-DE" sz="1200" b="0" i="0" kern="1200" dirty="0">
                <a:solidFill>
                  <a:schemeClr val="tx1"/>
                </a:solidFill>
                <a:effectLst/>
                <a:latin typeface="Arial" panose="020B0604020202020204" pitchFamily="34" charset="0"/>
                <a:ea typeface="+mn-ea"/>
                <a:cs typeface="Arial" panose="020B0604020202020204" pitchFamily="34" charset="0"/>
              </a:rPr>
              <a:t>: Sansibar.</a:t>
            </a:r>
          </a:p>
          <a:p>
            <a:r>
              <a:rPr lang="de-AT" sz="1200" b="0" i="0" kern="1200" dirty="0">
                <a:solidFill>
                  <a:schemeClr val="tx1"/>
                </a:solidFill>
                <a:effectLst/>
                <a:latin typeface="Arial" panose="020B0604020202020204" pitchFamily="34" charset="0"/>
                <a:ea typeface="+mn-ea"/>
                <a:cs typeface="Arial" panose="020B0604020202020204" pitchFamily="34" charset="0"/>
              </a:rPr>
              <a:t>Klima:</a:t>
            </a:r>
            <a:br>
              <a:rPr lang="de-AT" sz="1200" b="0" i="0" kern="1200" dirty="0">
                <a:solidFill>
                  <a:schemeClr val="tx1"/>
                </a:solidFill>
                <a:effectLst/>
                <a:latin typeface="Arial" panose="020B0604020202020204" pitchFamily="34" charset="0"/>
                <a:ea typeface="+mn-ea"/>
                <a:cs typeface="Arial" panose="020B0604020202020204" pitchFamily="34" charset="0"/>
              </a:rPr>
            </a:br>
            <a:r>
              <a:rPr lang="de-DE" sz="1200" b="0" i="0" kern="1200" dirty="0">
                <a:solidFill>
                  <a:schemeClr val="tx1"/>
                </a:solidFill>
                <a:effectLst/>
                <a:latin typeface="Arial" panose="020B0604020202020204" pitchFamily="34" charset="0"/>
                <a:ea typeface="+mn-ea"/>
                <a:cs typeface="Arial" panose="020B0604020202020204" pitchFamily="34" charset="0"/>
              </a:rPr>
              <a:t>Entlang der flachen Küste herrscht ein tropisches Klima, während in den Bergen im Norden, Süden und Westen das Klima gemäßigt ist. Im Landesinnern ist es nicht besonders heiß. In der Regel herrscht von Januar bis März und von Juni bis Oktober Trockenzeit (±27 °C). Im April und Mai als auch im November und Dezember wird die Trockenzeit durch die Regenzeit abgelöst (±25-27 °C).</a:t>
            </a:r>
            <a:endParaRPr lang="de-AT" sz="1200" b="0" i="0" kern="1200" dirty="0">
              <a:solidFill>
                <a:schemeClr val="tx1"/>
              </a:solidFill>
              <a:effectLst/>
              <a:latin typeface="Arial" panose="020B0604020202020204" pitchFamily="34" charset="0"/>
              <a:ea typeface="+mn-ea"/>
              <a:cs typeface="Arial" panose="020B0604020202020204" pitchFamily="34" charset="0"/>
            </a:endParaRPr>
          </a:p>
          <a:p>
            <a:endParaRPr lang="de-DE" dirty="0"/>
          </a:p>
        </p:txBody>
      </p:sp>
      <p:sp>
        <p:nvSpPr>
          <p:cNvPr id="4" name="Kopfzeilenplatzhalter 3"/>
          <p:cNvSpPr>
            <a:spLocks noGrp="1"/>
          </p:cNvSpPr>
          <p:nvPr>
            <p:ph type="hdr" sz="quarter"/>
          </p:nvPr>
        </p:nvSpPr>
        <p:spPr/>
        <p:txBody>
          <a:bodyPr/>
          <a:lstStyle/>
          <a:p>
            <a:r>
              <a:rPr lang="de-AT"/>
              <a:t>SEI SO FREI - Adventsammlung 2018</a:t>
            </a:r>
            <a:endParaRPr lang="de-DE"/>
          </a:p>
        </p:txBody>
      </p:sp>
      <p:sp>
        <p:nvSpPr>
          <p:cNvPr id="5" name="Foliennummernplatzhalter 4"/>
          <p:cNvSpPr>
            <a:spLocks noGrp="1"/>
          </p:cNvSpPr>
          <p:nvPr>
            <p:ph type="sldNum" sz="quarter" idx="5"/>
          </p:nvPr>
        </p:nvSpPr>
        <p:spPr/>
        <p:txBody>
          <a:bodyPr/>
          <a:lstStyle/>
          <a:p>
            <a:fld id="{4F18909D-C73E-48B5-AB5A-711264532027}" type="slidenum">
              <a:rPr lang="de-DE" smtClean="0"/>
              <a:pPr/>
              <a:t>4</a:t>
            </a:fld>
            <a:endParaRPr lang="de-DE" dirty="0"/>
          </a:p>
        </p:txBody>
      </p:sp>
    </p:spTree>
    <p:extLst>
      <p:ext uri="{BB962C8B-B14F-4D97-AF65-F5344CB8AC3E}">
        <p14:creationId xmlns:p14="http://schemas.microsoft.com/office/powerpoint/2010/main" val="2240002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739567" rtl="0" eaLnBrk="1" fontAlgn="auto" latinLnBrk="0" hangingPunct="1">
              <a:lnSpc>
                <a:spcPct val="100000"/>
              </a:lnSpc>
              <a:spcBef>
                <a:spcPts val="0"/>
              </a:spcBef>
              <a:spcAft>
                <a:spcPts val="0"/>
              </a:spcAft>
              <a:buClrTx/>
              <a:buSzTx/>
              <a:buFontTx/>
              <a:buNone/>
              <a:tabLst/>
              <a:defRPr/>
            </a:pPr>
            <a:r>
              <a:rPr lang="de-AT" sz="1200" b="0" i="0" kern="1200" dirty="0">
                <a:solidFill>
                  <a:schemeClr val="tx1"/>
                </a:solidFill>
                <a:effectLst/>
                <a:latin typeface="Arial" panose="020B0604020202020204" pitchFamily="34" charset="0"/>
                <a:ea typeface="+mn-ea"/>
                <a:cs typeface="Arial" panose="020B0604020202020204" pitchFamily="34" charset="0"/>
              </a:rPr>
              <a:t>Der</a:t>
            </a:r>
            <a:r>
              <a:rPr lang="de-AT" sz="1200" b="0" i="0" kern="1200" baseline="0" dirty="0">
                <a:solidFill>
                  <a:schemeClr val="tx1"/>
                </a:solidFill>
                <a:effectLst/>
                <a:latin typeface="Arial" panose="020B0604020202020204" pitchFamily="34" charset="0"/>
                <a:ea typeface="+mn-ea"/>
                <a:cs typeface="Arial" panose="020B0604020202020204" pitchFamily="34" charset="0"/>
              </a:rPr>
              <a:t> Klimawandel wirkt sich auch auf Tansania aus: Die Temperaturen steigen, und die Wahrscheinlichkeit von Starkregenereignisse (bis zu Überschwemmungen) und Trockenperioden (bis zu Dürren) nimmt zu. Die Wasserknappheit wird ein immer größeres Problem. Selbst in den großen Gewässern wie der Viktoriasee, dem </a:t>
            </a:r>
            <a:r>
              <a:rPr lang="de-AT" sz="1200" b="0" i="0" kern="1200" baseline="0" dirty="0" err="1">
                <a:solidFill>
                  <a:schemeClr val="tx1"/>
                </a:solidFill>
                <a:effectLst/>
                <a:latin typeface="Arial" panose="020B0604020202020204" pitchFamily="34" charset="0"/>
                <a:ea typeface="+mn-ea"/>
                <a:cs typeface="Arial" panose="020B0604020202020204" pitchFamily="34" charset="0"/>
              </a:rPr>
              <a:t>Tanganjikasee</a:t>
            </a:r>
            <a:r>
              <a:rPr lang="de-AT" sz="1200" b="0" i="0" kern="1200" baseline="0" dirty="0">
                <a:solidFill>
                  <a:schemeClr val="tx1"/>
                </a:solidFill>
                <a:effectLst/>
                <a:latin typeface="Arial" panose="020B0604020202020204" pitchFamily="34" charset="0"/>
                <a:ea typeface="+mn-ea"/>
                <a:cs typeface="Arial" panose="020B0604020202020204" pitchFamily="34" charset="0"/>
              </a:rPr>
              <a:t> und vielen Flüssen ist der Pegel stark gesunken. Damit nehmen auch die Stromausfälle zu, weil häufig die Stromquelle vom Wasser abhängt. Die Trockenheit trifft die Mehrheit der Bevölkerung – die Bauern. Aber auch der Gesundheitsbereich ist davon stark betroffen. So konnten Krankenhäuser in Daressalam Dialyse-Patienten nicht mehr behandeln, weil für eine konventionelle Blutwäsche von vier Stunden mindestens 120 Liter Wasser benötigt werden. „Klimasensible“ Krankheiten treten ebenso verstärkt auf. Bei starken Regenfällen und hohen Temperaturen grassiert Malaria besonders stark. </a:t>
            </a:r>
          </a:p>
          <a:p>
            <a:pPr marL="0" marR="0" lvl="0" indent="0" algn="l" defTabSz="739567" rtl="0" eaLnBrk="1" fontAlgn="auto" latinLnBrk="0" hangingPunct="1">
              <a:lnSpc>
                <a:spcPct val="100000"/>
              </a:lnSpc>
              <a:spcBef>
                <a:spcPts val="0"/>
              </a:spcBef>
              <a:spcAft>
                <a:spcPts val="0"/>
              </a:spcAft>
              <a:buClrTx/>
              <a:buSzTx/>
              <a:buFontTx/>
              <a:buNone/>
              <a:tabLst/>
              <a:defRPr/>
            </a:pPr>
            <a:r>
              <a:rPr lang="de-AT" sz="1200" b="0" i="0" kern="1200" baseline="0" dirty="0">
                <a:solidFill>
                  <a:schemeClr val="tx1"/>
                </a:solidFill>
                <a:effectLst/>
                <a:latin typeface="Arial" panose="020B0604020202020204" pitchFamily="34" charset="0"/>
                <a:ea typeface="+mn-ea"/>
                <a:cs typeface="Arial" panose="020B0604020202020204" pitchFamily="34" charset="0"/>
              </a:rPr>
              <a:t>Um längerfristig Abhilfe zu schaffen pflanzen die Menschen so viele Bäume wie möglich. Für die akute Hilfe werden oft Tanks errichtet oder Brunnen gebaut. </a:t>
            </a:r>
          </a:p>
          <a:p>
            <a:pPr marL="0" marR="0" lvl="0" indent="0" algn="l" defTabSz="739567" rtl="0" eaLnBrk="1" fontAlgn="auto" latinLnBrk="0" hangingPunct="1">
              <a:lnSpc>
                <a:spcPct val="100000"/>
              </a:lnSpc>
              <a:spcBef>
                <a:spcPts val="0"/>
              </a:spcBef>
              <a:spcAft>
                <a:spcPts val="0"/>
              </a:spcAft>
              <a:buClrTx/>
              <a:buSzTx/>
              <a:buFontTx/>
              <a:buNone/>
              <a:tabLst/>
              <a:defRPr/>
            </a:pPr>
            <a:r>
              <a:rPr lang="de-AT" sz="1200" b="0" i="0" kern="1200" baseline="0" dirty="0">
                <a:solidFill>
                  <a:schemeClr val="tx1"/>
                </a:solidFill>
                <a:effectLst/>
                <a:latin typeface="Arial" panose="020B0604020202020204" pitchFamily="34" charset="0"/>
                <a:ea typeface="+mn-ea"/>
                <a:cs typeface="Arial" panose="020B0604020202020204" pitchFamily="34" charset="0"/>
              </a:rPr>
              <a:t>Quelle: </a:t>
            </a:r>
            <a:r>
              <a:rPr lang="de-AT" sz="1200" b="0" i="0" kern="1200" baseline="0" dirty="0" err="1">
                <a:solidFill>
                  <a:schemeClr val="tx1"/>
                </a:solidFill>
                <a:effectLst/>
                <a:latin typeface="Arial" panose="020B0604020202020204" pitchFamily="34" charset="0"/>
                <a:ea typeface="+mn-ea"/>
                <a:cs typeface="Arial" panose="020B0604020202020204" pitchFamily="34" charset="0"/>
              </a:rPr>
              <a:t>Habari</a:t>
            </a:r>
            <a:r>
              <a:rPr lang="de-AT" sz="1200" b="0" i="0" kern="1200" baseline="0" dirty="0">
                <a:solidFill>
                  <a:schemeClr val="tx1"/>
                </a:solidFill>
                <a:effectLst/>
                <a:latin typeface="Arial" panose="020B0604020202020204" pitchFamily="34" charset="0"/>
                <a:ea typeface="+mn-ea"/>
                <a:cs typeface="Arial" panose="020B0604020202020204" pitchFamily="34" charset="0"/>
              </a:rPr>
              <a:t> 1/2022</a:t>
            </a:r>
          </a:p>
          <a:p>
            <a:pPr marL="0" marR="0" lvl="0" indent="0" algn="l" defTabSz="739567" rtl="0" eaLnBrk="1" fontAlgn="auto" latinLnBrk="0" hangingPunct="1">
              <a:lnSpc>
                <a:spcPct val="100000"/>
              </a:lnSpc>
              <a:spcBef>
                <a:spcPts val="0"/>
              </a:spcBef>
              <a:spcAft>
                <a:spcPts val="0"/>
              </a:spcAft>
              <a:buClrTx/>
              <a:buSzTx/>
              <a:buFontTx/>
              <a:buNone/>
              <a:tabLst/>
              <a:defRPr/>
            </a:pPr>
            <a:r>
              <a:rPr lang="de-AT" sz="1200" b="0" i="0" kern="1200" baseline="0" dirty="0">
                <a:solidFill>
                  <a:schemeClr val="tx1"/>
                </a:solidFill>
                <a:effectLst/>
                <a:latin typeface="Arial" panose="020B0604020202020204" pitchFamily="34" charset="0"/>
                <a:ea typeface="+mn-ea"/>
                <a:cs typeface="Arial" panose="020B0604020202020204" pitchFamily="34" charset="0"/>
              </a:rPr>
              <a:t>Bild: SEI SO FREI</a:t>
            </a:r>
            <a:endParaRPr lang="de-AT" sz="1200" b="0" i="0" kern="1200" dirty="0">
              <a:solidFill>
                <a:schemeClr val="tx1"/>
              </a:solidFill>
              <a:effectLst/>
              <a:latin typeface="Arial" panose="020B0604020202020204" pitchFamily="34" charset="0"/>
              <a:ea typeface="+mn-ea"/>
              <a:cs typeface="Arial" panose="020B0604020202020204" pitchFamily="34" charset="0"/>
            </a:endParaRPr>
          </a:p>
          <a:p>
            <a:endParaRPr lang="de-DE" dirty="0"/>
          </a:p>
        </p:txBody>
      </p:sp>
      <p:sp>
        <p:nvSpPr>
          <p:cNvPr id="4" name="Kopfzeilenplatzhalter 3"/>
          <p:cNvSpPr>
            <a:spLocks noGrp="1"/>
          </p:cNvSpPr>
          <p:nvPr>
            <p:ph type="hdr" sz="quarter"/>
          </p:nvPr>
        </p:nvSpPr>
        <p:spPr/>
        <p:txBody>
          <a:bodyPr/>
          <a:lstStyle/>
          <a:p>
            <a:r>
              <a:rPr lang="de-AT"/>
              <a:t>SEI SO FREI - Adventsammlung 2018</a:t>
            </a:r>
            <a:endParaRPr lang="de-DE"/>
          </a:p>
        </p:txBody>
      </p:sp>
      <p:sp>
        <p:nvSpPr>
          <p:cNvPr id="5" name="Foliennummernplatzhalter 4"/>
          <p:cNvSpPr>
            <a:spLocks noGrp="1"/>
          </p:cNvSpPr>
          <p:nvPr>
            <p:ph type="sldNum" sz="quarter" idx="5"/>
          </p:nvPr>
        </p:nvSpPr>
        <p:spPr/>
        <p:txBody>
          <a:bodyPr/>
          <a:lstStyle/>
          <a:p>
            <a:fld id="{4F18909D-C73E-48B5-AB5A-711264532027}" type="slidenum">
              <a:rPr lang="de-DE" smtClean="0"/>
              <a:pPr/>
              <a:t>5</a:t>
            </a:fld>
            <a:endParaRPr lang="de-DE" dirty="0"/>
          </a:p>
        </p:txBody>
      </p:sp>
    </p:spTree>
    <p:extLst>
      <p:ext uri="{BB962C8B-B14F-4D97-AF65-F5344CB8AC3E}">
        <p14:creationId xmlns:p14="http://schemas.microsoft.com/office/powerpoint/2010/main" val="1602955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739567" rtl="0" eaLnBrk="1" fontAlgn="auto" latinLnBrk="0" hangingPunct="1">
              <a:lnSpc>
                <a:spcPct val="100000"/>
              </a:lnSpc>
              <a:spcBef>
                <a:spcPts val="0"/>
              </a:spcBef>
              <a:spcAft>
                <a:spcPts val="0"/>
              </a:spcAft>
              <a:buClrTx/>
              <a:buSzTx/>
              <a:buFontTx/>
              <a:buNone/>
              <a:tabLst/>
              <a:defRPr/>
            </a:pPr>
            <a:r>
              <a:rPr lang="de-DE" sz="1200" baseline="0" dirty="0">
                <a:latin typeface="Arial" panose="020B0604020202020204" pitchFamily="34" charset="0"/>
                <a:ea typeface="Verdana" panose="020B0604030504040204" pitchFamily="34" charset="0"/>
                <a:cs typeface="Arial" panose="020B0604020202020204" pitchFamily="34" charset="0"/>
              </a:rPr>
              <a:t>Die Küstenregion Ostafrikas war bereits seit Anfang unserer Zeitrechnung Teil eines Fernhandelssystems, in dem es durch Segelschiffe mit dem Roten Meer verbunden war. Etwa ab dem 8. bis 9. Jahrhundert breitete sich die </a:t>
            </a:r>
            <a:r>
              <a:rPr lang="de-DE" sz="1200" baseline="0" dirty="0" err="1">
                <a:latin typeface="Arial" panose="020B0604020202020204" pitchFamily="34" charset="0"/>
                <a:ea typeface="Verdana" panose="020B0604030504040204" pitchFamily="34" charset="0"/>
                <a:cs typeface="Arial" panose="020B0604020202020204" pitchFamily="34" charset="0"/>
              </a:rPr>
              <a:t>Swahilikultur</a:t>
            </a:r>
            <a:r>
              <a:rPr lang="de-DE" sz="1200" baseline="0" dirty="0">
                <a:latin typeface="Arial" panose="020B0604020202020204" pitchFamily="34" charset="0"/>
                <a:ea typeface="Verdana" panose="020B0604030504040204" pitchFamily="34" charset="0"/>
                <a:cs typeface="Arial" panose="020B0604020202020204" pitchFamily="34" charset="0"/>
              </a:rPr>
              <a:t> an der Küste aus, die aus Handelsstützpunkten eine Kette von islamisch geprägten Städten längs der Küste hervorbrachte.</a:t>
            </a:r>
          </a:p>
          <a:p>
            <a:pPr marL="0" marR="0" lvl="0" indent="0" algn="l" defTabSz="739567" rtl="0" eaLnBrk="1" fontAlgn="auto" latinLnBrk="0" hangingPunct="1">
              <a:lnSpc>
                <a:spcPct val="100000"/>
              </a:lnSpc>
              <a:spcBef>
                <a:spcPts val="0"/>
              </a:spcBef>
              <a:spcAft>
                <a:spcPts val="0"/>
              </a:spcAft>
              <a:buClrTx/>
              <a:buSzTx/>
              <a:buFontTx/>
              <a:buNone/>
              <a:tabLst/>
              <a:defRPr/>
            </a:pPr>
            <a:r>
              <a:rPr lang="de-DE" sz="1200" baseline="0" dirty="0">
                <a:latin typeface="Arial" panose="020B0604020202020204" pitchFamily="34" charset="0"/>
                <a:ea typeface="Verdana" panose="020B0604030504040204" pitchFamily="34" charset="0"/>
                <a:cs typeface="Arial" panose="020B0604020202020204" pitchFamily="34" charset="0"/>
              </a:rPr>
              <a:t>Ende des 19. Jahrhunderts wurde Tansania als Teil von Deutsch-Ostafrika zu einer deutschen Kolonie. Am Ende des Weltkriegs teilten Briten und Belgier die ehemalige deutsche Kolonie auf und Tansania kam zu Großbritannien.</a:t>
            </a:r>
          </a:p>
          <a:p>
            <a:pPr marL="0" marR="0" lvl="0" indent="0" algn="l" defTabSz="739567" rtl="0" eaLnBrk="1" fontAlgn="auto" latinLnBrk="0" hangingPunct="1">
              <a:lnSpc>
                <a:spcPct val="100000"/>
              </a:lnSpc>
              <a:spcBef>
                <a:spcPts val="0"/>
              </a:spcBef>
              <a:spcAft>
                <a:spcPts val="0"/>
              </a:spcAft>
              <a:buClrTx/>
              <a:buSzTx/>
              <a:buFontTx/>
              <a:buNone/>
              <a:tabLst/>
              <a:defRPr/>
            </a:pPr>
            <a:r>
              <a:rPr lang="de-DE" sz="1200" baseline="0" dirty="0">
                <a:latin typeface="Arial" panose="020B0604020202020204" pitchFamily="34" charset="0"/>
                <a:ea typeface="Verdana" panose="020B0604030504040204" pitchFamily="34" charset="0"/>
                <a:cs typeface="Arial" panose="020B0604020202020204" pitchFamily="34" charset="0"/>
              </a:rPr>
              <a:t>1961 wurde </a:t>
            </a:r>
            <a:r>
              <a:rPr lang="de-DE" sz="1200" baseline="0" dirty="0" err="1">
                <a:latin typeface="Arial" panose="020B0604020202020204" pitchFamily="34" charset="0"/>
                <a:ea typeface="Verdana" panose="020B0604030504040204" pitchFamily="34" charset="0"/>
                <a:cs typeface="Arial" panose="020B0604020202020204" pitchFamily="34" charset="0"/>
              </a:rPr>
              <a:t>Tanganyika</a:t>
            </a:r>
            <a:r>
              <a:rPr lang="de-DE" sz="1200" baseline="0" dirty="0">
                <a:latin typeface="Arial" panose="020B0604020202020204" pitchFamily="34" charset="0"/>
                <a:ea typeface="Verdana" panose="020B0604030504040204" pitchFamily="34" charset="0"/>
                <a:cs typeface="Arial" panose="020B0604020202020204" pitchFamily="34" charset="0"/>
              </a:rPr>
              <a:t> unter dem ersten Staatspräsidenten </a:t>
            </a:r>
            <a:r>
              <a:rPr lang="de-DE" sz="1200" baseline="0" dirty="0" err="1">
                <a:latin typeface="Arial" panose="020B0604020202020204" pitchFamily="34" charset="0"/>
                <a:ea typeface="Verdana" panose="020B0604030504040204" pitchFamily="34" charset="0"/>
                <a:cs typeface="Arial" panose="020B0604020202020204" pitchFamily="34" charset="0"/>
              </a:rPr>
              <a:t>Kambarage</a:t>
            </a:r>
            <a:r>
              <a:rPr lang="de-DE" sz="1200" baseline="0" dirty="0">
                <a:latin typeface="Arial" panose="020B0604020202020204" pitchFamily="34" charset="0"/>
                <a:ea typeface="Verdana" panose="020B0604030504040204" pitchFamily="34" charset="0"/>
                <a:cs typeface="Arial" panose="020B0604020202020204" pitchFamily="34" charset="0"/>
              </a:rPr>
              <a:t> Nyerere als eigenständiger Staat unabhängig. Am 26. April entstand die Vereinte Republik von Tansania, eine Namensschöpfung, der die Namen </a:t>
            </a:r>
            <a:r>
              <a:rPr lang="de-DE" sz="1200" baseline="0" dirty="0" err="1">
                <a:latin typeface="Arial" panose="020B0604020202020204" pitchFamily="34" charset="0"/>
                <a:ea typeface="Verdana" panose="020B0604030504040204" pitchFamily="34" charset="0"/>
                <a:cs typeface="Arial" panose="020B0604020202020204" pitchFamily="34" charset="0"/>
              </a:rPr>
              <a:t>Tanganyika</a:t>
            </a:r>
            <a:r>
              <a:rPr lang="de-DE" sz="1200" baseline="0" dirty="0">
                <a:latin typeface="Arial" panose="020B0604020202020204" pitchFamily="34" charset="0"/>
                <a:ea typeface="Verdana" panose="020B0604030504040204" pitchFamily="34" charset="0"/>
                <a:cs typeface="Arial" panose="020B0604020202020204" pitchFamily="34" charset="0"/>
              </a:rPr>
              <a:t> sowie </a:t>
            </a:r>
            <a:r>
              <a:rPr lang="de-DE" sz="1200" baseline="0" dirty="0" err="1">
                <a:latin typeface="Arial" panose="020B0604020202020204" pitchFamily="34" charset="0"/>
                <a:ea typeface="Verdana" panose="020B0604030504040204" pitchFamily="34" charset="0"/>
                <a:cs typeface="Arial" panose="020B0604020202020204" pitchFamily="34" charset="0"/>
              </a:rPr>
              <a:t>Zanzibar</a:t>
            </a:r>
            <a:r>
              <a:rPr lang="de-DE" sz="1200" baseline="0" dirty="0">
                <a:latin typeface="Arial" panose="020B0604020202020204" pitchFamily="34" charset="0"/>
                <a:ea typeface="Verdana" panose="020B0604030504040204" pitchFamily="34" charset="0"/>
                <a:cs typeface="Arial" panose="020B0604020202020204" pitchFamily="34" charset="0"/>
              </a:rPr>
              <a:t> (Sansibar) und die historische Bezeichnung </a:t>
            </a:r>
            <a:r>
              <a:rPr lang="de-DE" sz="1200" baseline="0" dirty="0" err="1">
                <a:latin typeface="Arial" panose="020B0604020202020204" pitchFamily="34" charset="0"/>
                <a:ea typeface="Verdana" panose="020B0604030504040204" pitchFamily="34" charset="0"/>
                <a:cs typeface="Arial" panose="020B0604020202020204" pitchFamily="34" charset="0"/>
              </a:rPr>
              <a:t>Azania</a:t>
            </a:r>
            <a:r>
              <a:rPr lang="de-DE" sz="1200" baseline="0" dirty="0">
                <a:latin typeface="Arial" panose="020B0604020202020204" pitchFamily="34" charset="0"/>
                <a:ea typeface="Verdana" panose="020B0604030504040204" pitchFamily="34" charset="0"/>
                <a:cs typeface="Arial" panose="020B0604020202020204" pitchFamily="34" charset="0"/>
              </a:rPr>
              <a:t> zugrunde liegen. Der damalige Präsident schaffte es, ein friedliches Zusammenleben der Menschen zu fördern, doch die Wirtschaft entwickelte sich schlecht. </a:t>
            </a:r>
          </a:p>
          <a:p>
            <a:pPr marL="0" marR="0" lvl="0" indent="0" algn="l" defTabSz="739567" rtl="0" eaLnBrk="1" fontAlgn="auto" latinLnBrk="0" hangingPunct="1">
              <a:lnSpc>
                <a:spcPct val="100000"/>
              </a:lnSpc>
              <a:spcBef>
                <a:spcPts val="0"/>
              </a:spcBef>
              <a:spcAft>
                <a:spcPts val="0"/>
              </a:spcAft>
              <a:buClrTx/>
              <a:buSzTx/>
              <a:buFontTx/>
              <a:buNone/>
              <a:tabLst/>
              <a:defRPr/>
            </a:pPr>
            <a:r>
              <a:rPr lang="de-DE" sz="1200" baseline="0" dirty="0">
                <a:latin typeface="Arial" panose="020B0604020202020204" pitchFamily="34" charset="0"/>
                <a:ea typeface="Verdana" panose="020B0604030504040204" pitchFamily="34" charset="0"/>
                <a:cs typeface="Arial" panose="020B0604020202020204" pitchFamily="34" charset="0"/>
              </a:rPr>
              <a:t>Heute ist Tansania eine Präsidialrepublik. Der Präsident ist  Staats- und Regierungschef sowie Oberbefehlshaber der Streitkräfte. Bis zu seinem Tod am 17. März 2021 war John </a:t>
            </a:r>
            <a:r>
              <a:rPr lang="de-DE" sz="1200" baseline="0" dirty="0" err="1">
                <a:latin typeface="Arial" panose="020B0604020202020204" pitchFamily="34" charset="0"/>
                <a:ea typeface="Verdana" panose="020B0604030504040204" pitchFamily="34" charset="0"/>
                <a:cs typeface="Arial" panose="020B0604020202020204" pitchFamily="34" charset="0"/>
              </a:rPr>
              <a:t>Magufuli</a:t>
            </a:r>
            <a:r>
              <a:rPr lang="de-DE" sz="1200" baseline="0" dirty="0">
                <a:latin typeface="Arial" panose="020B0604020202020204" pitchFamily="34" charset="0"/>
                <a:ea typeface="Verdana" panose="020B0604030504040204" pitchFamily="34" charset="0"/>
                <a:cs typeface="Arial" panose="020B0604020202020204" pitchFamily="34" charset="0"/>
              </a:rPr>
              <a:t> der fünfte Staatspräsident Tansanias. Seine Nachfolgerin wurde Vizepräsidentin Samia </a:t>
            </a:r>
            <a:r>
              <a:rPr lang="de-DE" sz="1200" baseline="0" dirty="0" err="1">
                <a:latin typeface="Arial" panose="020B0604020202020204" pitchFamily="34" charset="0"/>
                <a:ea typeface="Verdana" panose="020B0604030504040204" pitchFamily="34" charset="0"/>
                <a:cs typeface="Arial" panose="020B0604020202020204" pitchFamily="34" charset="0"/>
              </a:rPr>
              <a:t>Suluhu</a:t>
            </a:r>
            <a:r>
              <a:rPr lang="de-DE" sz="1200" baseline="0" dirty="0">
                <a:latin typeface="Arial" panose="020B0604020202020204" pitchFamily="34" charset="0"/>
                <a:ea typeface="Verdana" panose="020B0604030504040204" pitchFamily="34" charset="0"/>
                <a:cs typeface="Arial" panose="020B0604020202020204" pitchFamily="34" charset="0"/>
              </a:rPr>
              <a:t> Hassan. </a:t>
            </a:r>
            <a:endParaRPr lang="de-AT" sz="1200" baseline="0" dirty="0">
              <a:latin typeface="Arial" panose="020B0604020202020204" pitchFamily="34" charset="0"/>
              <a:ea typeface="Verdana" panose="020B0604030504040204" pitchFamily="34" charset="0"/>
              <a:cs typeface="Arial" panose="020B0604020202020204" pitchFamily="34" charset="0"/>
            </a:endParaRPr>
          </a:p>
          <a:p>
            <a:endParaRPr lang="de-DE" dirty="0"/>
          </a:p>
        </p:txBody>
      </p:sp>
      <p:sp>
        <p:nvSpPr>
          <p:cNvPr id="4" name="Kopfzeilenplatzhalter 3"/>
          <p:cNvSpPr>
            <a:spLocks noGrp="1"/>
          </p:cNvSpPr>
          <p:nvPr>
            <p:ph type="hdr" sz="quarter"/>
          </p:nvPr>
        </p:nvSpPr>
        <p:spPr/>
        <p:txBody>
          <a:bodyPr/>
          <a:lstStyle/>
          <a:p>
            <a:r>
              <a:rPr lang="de-AT"/>
              <a:t>SEI SO FREI - Adventsammlung 2018</a:t>
            </a:r>
            <a:endParaRPr lang="de-DE"/>
          </a:p>
        </p:txBody>
      </p:sp>
      <p:sp>
        <p:nvSpPr>
          <p:cNvPr id="5" name="Foliennummernplatzhalter 4"/>
          <p:cNvSpPr>
            <a:spLocks noGrp="1"/>
          </p:cNvSpPr>
          <p:nvPr>
            <p:ph type="sldNum" sz="quarter" idx="5"/>
          </p:nvPr>
        </p:nvSpPr>
        <p:spPr/>
        <p:txBody>
          <a:bodyPr/>
          <a:lstStyle/>
          <a:p>
            <a:fld id="{4F18909D-C73E-48B5-AB5A-711264532027}" type="slidenum">
              <a:rPr lang="de-DE" smtClean="0"/>
              <a:pPr/>
              <a:t>6</a:t>
            </a:fld>
            <a:endParaRPr lang="de-DE" dirty="0"/>
          </a:p>
        </p:txBody>
      </p:sp>
    </p:spTree>
    <p:extLst>
      <p:ext uri="{BB962C8B-B14F-4D97-AF65-F5344CB8AC3E}">
        <p14:creationId xmlns:p14="http://schemas.microsoft.com/office/powerpoint/2010/main" val="221893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739567"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Arial" panose="020B0604020202020204" pitchFamily="34" charset="0"/>
                <a:ea typeface="+mn-ea"/>
                <a:cs typeface="Arial" panose="020B0604020202020204" pitchFamily="34" charset="0"/>
              </a:rPr>
              <a:t>Mit</a:t>
            </a:r>
            <a:r>
              <a:rPr lang="de-DE" sz="1200" b="0" i="0" kern="1200" baseline="0" dirty="0">
                <a:solidFill>
                  <a:schemeClr val="tx1"/>
                </a:solidFill>
                <a:effectLst/>
                <a:latin typeface="Arial" panose="020B0604020202020204" pitchFamily="34" charset="0"/>
                <a:ea typeface="+mn-ea"/>
                <a:cs typeface="Arial" panose="020B0604020202020204" pitchFamily="34" charset="0"/>
              </a:rPr>
              <a:t> 64 Einwohner pro Quadratkilometer ist die Bevölkerungsdichte im Vergleich zu Österreich (106 Einwohner pro km</a:t>
            </a:r>
            <a:r>
              <a:rPr lang="de-DE" sz="1200" b="0" i="0" kern="1200" baseline="30000" dirty="0">
                <a:solidFill>
                  <a:schemeClr val="tx1"/>
                </a:solidFill>
                <a:effectLst/>
                <a:latin typeface="Arial" panose="020B0604020202020204" pitchFamily="34" charset="0"/>
                <a:ea typeface="+mn-ea"/>
                <a:cs typeface="Arial" panose="020B0604020202020204" pitchFamily="34" charset="0"/>
              </a:rPr>
              <a:t>2</a:t>
            </a:r>
            <a:r>
              <a:rPr lang="de-DE" sz="1200" b="0" i="0" kern="1200" baseline="0" dirty="0">
                <a:solidFill>
                  <a:schemeClr val="tx1"/>
                </a:solidFill>
                <a:effectLst/>
                <a:latin typeface="Arial" panose="020B0604020202020204" pitchFamily="34" charset="0"/>
                <a:ea typeface="+mn-ea"/>
                <a:cs typeface="Arial" panose="020B0604020202020204" pitchFamily="34" charset="0"/>
              </a:rPr>
              <a:t>) oder Deutschland eher gering.</a:t>
            </a:r>
            <a:br>
              <a:rPr lang="de-DE" sz="1200" b="0" i="0" kern="1200" baseline="0" dirty="0">
                <a:solidFill>
                  <a:schemeClr val="tx1"/>
                </a:solidFill>
                <a:effectLst/>
                <a:latin typeface="Arial" panose="020B0604020202020204" pitchFamily="34" charset="0"/>
                <a:ea typeface="+mn-ea"/>
                <a:cs typeface="Arial" panose="020B0604020202020204" pitchFamily="34" charset="0"/>
              </a:rPr>
            </a:br>
            <a:r>
              <a:rPr lang="de-DE" sz="1200" b="0" i="0" kern="1200" baseline="0" dirty="0">
                <a:solidFill>
                  <a:schemeClr val="tx1"/>
                </a:solidFill>
                <a:effectLst/>
                <a:latin typeface="Arial" panose="020B0604020202020204" pitchFamily="34" charset="0"/>
                <a:ea typeface="+mn-ea"/>
                <a:cs typeface="Arial" panose="020B0604020202020204" pitchFamily="34" charset="0"/>
              </a:rPr>
              <a:t>Das Durchschnittsalter in Tansania beträgt ca. 18 Jahre. In Deutschland hingegen ca. 43 Jahre. Die Bevölkerung von Tansania wächst jedes Jahr stark. Jede Frau bekommt im Durchschnitt 5 Kinder. Doch die Lebenserwartung der Menschen ist niedrig.</a:t>
            </a:r>
            <a:br>
              <a:rPr lang="de-DE" sz="1200" b="0" i="0" kern="1200" dirty="0">
                <a:solidFill>
                  <a:schemeClr val="tx1"/>
                </a:solidFill>
                <a:effectLst/>
                <a:latin typeface="Arial" panose="020B0604020202020204" pitchFamily="34" charset="0"/>
                <a:ea typeface="+mn-ea"/>
                <a:cs typeface="Arial" panose="020B0604020202020204" pitchFamily="34" charset="0"/>
              </a:rPr>
            </a:br>
            <a:r>
              <a:rPr lang="de-AT" sz="1200" baseline="0" dirty="0">
                <a:latin typeface="Arial" panose="020B0604020202020204" pitchFamily="34" charset="0"/>
                <a:ea typeface="Verdana" panose="020B0604030504040204" pitchFamily="34" charset="0"/>
                <a:cs typeface="Arial" panose="020B0604020202020204" pitchFamily="34" charset="0"/>
              </a:rPr>
              <a:t>Die Gesundheitsversorgung mit 4 Ärzten pro 100.000 Bürger ist schlecht (im Vergleich zu Deutschland: 330 Ärzte pro 100.000 Bürger). Ähnlich sieht das Verhältnis der zur Verfügung stehenden Krankenhausbetten aus (0,7 Betten vs. 8 Betten je 1000 Einwohner).</a:t>
            </a:r>
            <a:br>
              <a:rPr lang="de-AT" sz="1200" baseline="0" dirty="0">
                <a:latin typeface="Arial" panose="020B0604020202020204" pitchFamily="34" charset="0"/>
                <a:ea typeface="Verdana" panose="020B0604030504040204" pitchFamily="34" charset="0"/>
                <a:cs typeface="Arial" panose="020B0604020202020204" pitchFamily="34" charset="0"/>
              </a:rPr>
            </a:br>
            <a:r>
              <a:rPr lang="de-AT" sz="1200" baseline="0" dirty="0">
                <a:latin typeface="Arial" panose="020B0604020202020204" pitchFamily="34" charset="0"/>
                <a:ea typeface="Verdana" panose="020B0604030504040204" pitchFamily="34" charset="0"/>
                <a:cs typeface="Arial" panose="020B0604020202020204" pitchFamily="34" charset="0"/>
              </a:rPr>
              <a:t>Die Lebensbedingungen sind für die Mehrheit der Bevölkerung eher schlecht: Mit einem HDI von 0,53 liegt Tansania im Vergleich mit 188 anderen Staaten auf Rang 163 (Österreich liegt auf Platz 18)</a:t>
            </a:r>
          </a:p>
          <a:p>
            <a:pPr marL="0" marR="0" lvl="0" indent="0" algn="l" defTabSz="739567" rtl="0" eaLnBrk="1" fontAlgn="auto" latinLnBrk="0" hangingPunct="1">
              <a:lnSpc>
                <a:spcPct val="100000"/>
              </a:lnSpc>
              <a:spcBef>
                <a:spcPts val="0"/>
              </a:spcBef>
              <a:spcAft>
                <a:spcPts val="0"/>
              </a:spcAft>
              <a:buClrTx/>
              <a:buSzTx/>
              <a:buFontTx/>
              <a:buNone/>
              <a:tabLst/>
              <a:defRPr/>
            </a:pPr>
            <a:br>
              <a:rPr lang="de-DE" sz="1200" b="0" i="0" kern="1200" baseline="0" dirty="0">
                <a:solidFill>
                  <a:schemeClr val="tx1"/>
                </a:solidFill>
                <a:effectLst/>
                <a:latin typeface="Arial" panose="020B0604020202020204" pitchFamily="34" charset="0"/>
                <a:ea typeface="+mn-ea"/>
                <a:cs typeface="Arial" panose="020B0604020202020204" pitchFamily="34" charset="0"/>
              </a:rPr>
            </a:br>
            <a:r>
              <a:rPr lang="de-AT" sz="1200" baseline="0" dirty="0">
                <a:latin typeface="Arial" panose="020B0604020202020204" pitchFamily="34" charset="0"/>
                <a:ea typeface="Verdana" panose="020B0604030504040204" pitchFamily="34" charset="0"/>
                <a:cs typeface="Arial" panose="020B0604020202020204" pitchFamily="34" charset="0"/>
              </a:rPr>
              <a:t>Bilder: SEI SO FREI</a:t>
            </a:r>
          </a:p>
          <a:p>
            <a:endParaRPr lang="de-DE" dirty="0"/>
          </a:p>
        </p:txBody>
      </p:sp>
      <p:sp>
        <p:nvSpPr>
          <p:cNvPr id="4" name="Kopfzeilenplatzhalter 3"/>
          <p:cNvSpPr>
            <a:spLocks noGrp="1"/>
          </p:cNvSpPr>
          <p:nvPr>
            <p:ph type="hdr" sz="quarter"/>
          </p:nvPr>
        </p:nvSpPr>
        <p:spPr/>
        <p:txBody>
          <a:bodyPr/>
          <a:lstStyle/>
          <a:p>
            <a:r>
              <a:rPr lang="de-AT"/>
              <a:t>SEI SO FREI - Adventsammlung 2018</a:t>
            </a:r>
            <a:endParaRPr lang="de-DE"/>
          </a:p>
        </p:txBody>
      </p:sp>
      <p:sp>
        <p:nvSpPr>
          <p:cNvPr id="5" name="Foliennummernplatzhalter 4"/>
          <p:cNvSpPr>
            <a:spLocks noGrp="1"/>
          </p:cNvSpPr>
          <p:nvPr>
            <p:ph type="sldNum" sz="quarter" idx="5"/>
          </p:nvPr>
        </p:nvSpPr>
        <p:spPr/>
        <p:txBody>
          <a:bodyPr/>
          <a:lstStyle/>
          <a:p>
            <a:fld id="{4F18909D-C73E-48B5-AB5A-711264532027}" type="slidenum">
              <a:rPr lang="de-DE" smtClean="0"/>
              <a:pPr/>
              <a:t>7</a:t>
            </a:fld>
            <a:endParaRPr lang="de-DE" dirty="0"/>
          </a:p>
        </p:txBody>
      </p:sp>
    </p:spTree>
    <p:extLst>
      <p:ext uri="{BB962C8B-B14F-4D97-AF65-F5344CB8AC3E}">
        <p14:creationId xmlns:p14="http://schemas.microsoft.com/office/powerpoint/2010/main" val="471526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739567"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Arial" panose="020B0604020202020204" pitchFamily="34" charset="0"/>
                <a:ea typeface="+mn-ea"/>
                <a:cs typeface="Arial" panose="020B0604020202020204" pitchFamily="34" charset="0"/>
              </a:rPr>
              <a:t>Der Norden, das Küstengebiet sowie die ehemaligen Karawanenstraßen und die Insel Sansibar sind größtenteils islamisch geprägt. Im Binnenland hat sich das Christentum sehr verbreitet, die meisten davon katholisch. Daneben sind</a:t>
            </a:r>
            <a:r>
              <a:rPr lang="de-DE" sz="1200" b="0" i="0" kern="1200" baseline="0" dirty="0">
                <a:solidFill>
                  <a:schemeClr val="tx1"/>
                </a:solidFill>
                <a:effectLst/>
                <a:latin typeface="Arial" panose="020B0604020202020204" pitchFamily="34" charset="0"/>
                <a:ea typeface="+mn-ea"/>
                <a:cs typeface="Arial" panose="020B0604020202020204" pitchFamily="34" charset="0"/>
              </a:rPr>
              <a:t> auch mehr oder weniger stark evangelische, anglikanische und zu einem kleineren Teil auch pfingstlerische Kirchen vertreten. Außerdem finden sich überall noch Anhänger der traditionellen Religionen, deren Riten oft auch von Christen und Muslimen mitbeachtet werden. Viele der </a:t>
            </a:r>
            <a:r>
              <a:rPr lang="de-DE" sz="1200" b="0" i="0" kern="1200" baseline="0" dirty="0" err="1">
                <a:solidFill>
                  <a:schemeClr val="tx1"/>
                </a:solidFill>
                <a:effectLst/>
                <a:latin typeface="Arial" panose="020B0604020202020204" pitchFamily="34" charset="0"/>
                <a:ea typeface="+mn-ea"/>
                <a:cs typeface="Arial" panose="020B0604020202020204" pitchFamily="34" charset="0"/>
              </a:rPr>
              <a:t>indischstämmigen</a:t>
            </a:r>
            <a:r>
              <a:rPr lang="de-DE" sz="1200" b="0" i="0" kern="1200" baseline="0" dirty="0">
                <a:solidFill>
                  <a:schemeClr val="tx1"/>
                </a:solidFill>
                <a:effectLst/>
                <a:latin typeface="Arial" panose="020B0604020202020204" pitchFamily="34" charset="0"/>
                <a:ea typeface="+mn-ea"/>
                <a:cs typeface="Arial" panose="020B0604020202020204" pitchFamily="34" charset="0"/>
              </a:rPr>
              <a:t> Bewohner Tansanias sind Hindus. Sie leben vor allem in Sansibar und den Küstenstädten des Festlands; dort gibt es auch Hindutempel.</a:t>
            </a:r>
            <a:br>
              <a:rPr lang="de-DE" sz="1200" b="0" i="0" kern="1200" baseline="0" dirty="0">
                <a:solidFill>
                  <a:schemeClr val="tx1"/>
                </a:solidFill>
                <a:effectLst/>
                <a:latin typeface="Arial" panose="020B0604020202020204" pitchFamily="34" charset="0"/>
                <a:ea typeface="+mn-ea"/>
                <a:cs typeface="Arial" panose="020B0604020202020204" pitchFamily="34" charset="0"/>
              </a:rPr>
            </a:br>
            <a:r>
              <a:rPr lang="de-DE" sz="1200" b="0" i="0" kern="1200" baseline="0" dirty="0">
                <a:solidFill>
                  <a:schemeClr val="tx1"/>
                </a:solidFill>
                <a:effectLst/>
                <a:latin typeface="Arial" panose="020B0604020202020204" pitchFamily="34" charset="0"/>
                <a:ea typeface="+mn-ea"/>
                <a:cs typeface="Arial" panose="020B0604020202020204" pitchFamily="34" charset="0"/>
              </a:rPr>
              <a:t>Religiöse und ethnische Verfolgung gibt es in Tansania laut Auswärtigem Amt (Stand 2012) nicht. Die Religionsfreiheit ist in der Verfassung garantiert. Laut Länderinformation des Auswärtigen Amtes vom Dezember 2015 sind die Beziehungen zwischen den Religionsgruppen auf Sansibar angespannt. In den Jahren 2013 und 2014 kam es in der Stadt Sansibar zu mehreren Übergriffen und Brandanschlägen, insbesondere auf christliche Einrichtungen und Würdenträger.</a:t>
            </a:r>
          </a:p>
          <a:p>
            <a:pPr marL="0" marR="0" lvl="0" indent="0" algn="l" defTabSz="739567" rtl="0" eaLnBrk="1" fontAlgn="auto" latinLnBrk="0" hangingPunct="1">
              <a:lnSpc>
                <a:spcPct val="100000"/>
              </a:lnSpc>
              <a:spcBef>
                <a:spcPts val="0"/>
              </a:spcBef>
              <a:spcAft>
                <a:spcPts val="0"/>
              </a:spcAft>
              <a:buClrTx/>
              <a:buSzTx/>
              <a:buFontTx/>
              <a:buNone/>
              <a:tabLst/>
              <a:defRPr/>
            </a:pPr>
            <a:r>
              <a:rPr lang="de-AT" sz="1200" baseline="0" dirty="0">
                <a:latin typeface="Arial" panose="020B0604020202020204" pitchFamily="34" charset="0"/>
                <a:ea typeface="Verdana" panose="020B0604030504040204" pitchFamily="34" charset="0"/>
                <a:cs typeface="Arial" panose="020B0604020202020204" pitchFamily="34" charset="0"/>
              </a:rPr>
              <a:t>Bild: SEI SO FREI</a:t>
            </a:r>
          </a:p>
          <a:p>
            <a:endParaRPr lang="de-DE" dirty="0"/>
          </a:p>
        </p:txBody>
      </p:sp>
      <p:sp>
        <p:nvSpPr>
          <p:cNvPr id="4" name="Kopfzeilenplatzhalter 3"/>
          <p:cNvSpPr>
            <a:spLocks noGrp="1"/>
          </p:cNvSpPr>
          <p:nvPr>
            <p:ph type="hdr" sz="quarter"/>
          </p:nvPr>
        </p:nvSpPr>
        <p:spPr/>
        <p:txBody>
          <a:bodyPr/>
          <a:lstStyle/>
          <a:p>
            <a:r>
              <a:rPr lang="de-AT"/>
              <a:t>SEI SO FREI - Adventsammlung 2018</a:t>
            </a:r>
            <a:endParaRPr lang="de-DE"/>
          </a:p>
        </p:txBody>
      </p:sp>
      <p:sp>
        <p:nvSpPr>
          <p:cNvPr id="5" name="Foliennummernplatzhalter 4"/>
          <p:cNvSpPr>
            <a:spLocks noGrp="1"/>
          </p:cNvSpPr>
          <p:nvPr>
            <p:ph type="sldNum" sz="quarter" idx="5"/>
          </p:nvPr>
        </p:nvSpPr>
        <p:spPr/>
        <p:txBody>
          <a:bodyPr/>
          <a:lstStyle/>
          <a:p>
            <a:fld id="{4F18909D-C73E-48B5-AB5A-711264532027}" type="slidenum">
              <a:rPr lang="de-DE" smtClean="0"/>
              <a:pPr/>
              <a:t>8</a:t>
            </a:fld>
            <a:endParaRPr lang="de-DE" dirty="0"/>
          </a:p>
        </p:txBody>
      </p:sp>
    </p:spTree>
    <p:extLst>
      <p:ext uri="{BB962C8B-B14F-4D97-AF65-F5344CB8AC3E}">
        <p14:creationId xmlns:p14="http://schemas.microsoft.com/office/powerpoint/2010/main" val="2722263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Rectangle 6"/>
          <p:cNvSpPr>
            <a:spLocks noGrp="1" noChangeArrowheads="1"/>
          </p:cNvSpPr>
          <p:nvPr>
            <p:ph type="sldNum" sz="quarter"/>
          </p:nvPr>
        </p:nvSpPr>
        <p:spPr>
          <a:noFill/>
        </p:spPr>
        <p:txBody>
          <a:bodyPr/>
          <a:lstStyle/>
          <a:p>
            <a:fld id="{58C6F159-07C4-4668-BEC4-3C54C9ECE556}" type="slidenum">
              <a:rPr lang="de-AT"/>
              <a:pPr/>
              <a:t>9</a:t>
            </a:fld>
            <a:endParaRPr lang="de-AT"/>
          </a:p>
        </p:txBody>
      </p:sp>
      <p:sp>
        <p:nvSpPr>
          <p:cNvPr id="11267" name="Rectangle 1"/>
          <p:cNvSpPr>
            <a:spLocks noGrp="1" noRot="1" noChangeAspect="1" noChangeArrowheads="1" noTextEdit="1"/>
          </p:cNvSpPr>
          <p:nvPr>
            <p:ph type="sldImg"/>
          </p:nvPr>
        </p:nvSpPr>
        <p:spPr>
          <a:xfrm>
            <a:off x="739775" y="844550"/>
            <a:ext cx="5554663" cy="4165600"/>
          </a:xfrm>
          <a:solidFill>
            <a:srgbClr val="FFFFFF"/>
          </a:solidFill>
          <a:ln>
            <a:solidFill>
              <a:srgbClr val="000000"/>
            </a:solidFill>
            <a:miter lim="800000"/>
          </a:ln>
        </p:spPr>
      </p:sp>
      <p:sp>
        <p:nvSpPr>
          <p:cNvPr id="11268" name="Rectangle 2"/>
          <p:cNvSpPr>
            <a:spLocks noGrp="1" noChangeArrowheads="1"/>
          </p:cNvSpPr>
          <p:nvPr>
            <p:ph type="body" idx="1"/>
          </p:nvPr>
        </p:nvSpPr>
        <p:spPr>
          <a:xfrm>
            <a:off x="703393" y="5277331"/>
            <a:ext cx="5630073" cy="5000181"/>
          </a:xfrm>
          <a:noFill/>
          <a:ln/>
        </p:spPr>
        <p:txBody>
          <a:bodyPr wrap="none" anchor="t"/>
          <a:lstStyle/>
          <a:p>
            <a:r>
              <a:rPr lang="de-DE" sz="1200" b="0" i="0" kern="1200" baseline="0" dirty="0">
                <a:solidFill>
                  <a:schemeClr val="tx1"/>
                </a:solidFill>
                <a:effectLst/>
                <a:latin typeface="Arial" panose="020B0604020202020204" pitchFamily="34" charset="0"/>
                <a:ea typeface="+mn-ea"/>
                <a:cs typeface="Arial" panose="020B0604020202020204" pitchFamily="34" charset="0"/>
              </a:rPr>
              <a:t>Die Wirtschaft Tansanias ist die eines agrarisch geprägten Entwicklungslandes mit einem niedrigen Entwicklungsstand. In den letzten Jahren konnte die Lage verbessert werden und Tansania zählt inzwischen zu den am schnellsten wachsenden Volkswirtschaften in Afrika und der Welt. </a:t>
            </a:r>
            <a:br>
              <a:rPr lang="de-DE" sz="1200" b="0" i="0" kern="1200" baseline="0" dirty="0">
                <a:solidFill>
                  <a:schemeClr val="tx1"/>
                </a:solidFill>
                <a:effectLst/>
                <a:latin typeface="Arial" panose="020B0604020202020204" pitchFamily="34" charset="0"/>
                <a:ea typeface="+mn-ea"/>
                <a:cs typeface="Arial" panose="020B0604020202020204" pitchFamily="34" charset="0"/>
              </a:rPr>
            </a:br>
            <a:r>
              <a:rPr lang="de-DE" sz="1200" b="0" i="0" kern="1200" baseline="0" dirty="0">
                <a:solidFill>
                  <a:schemeClr val="tx1"/>
                </a:solidFill>
                <a:effectLst/>
                <a:latin typeface="Arial" panose="020B0604020202020204" pitchFamily="34" charset="0"/>
                <a:ea typeface="+mn-ea"/>
                <a:cs typeface="Arial" panose="020B0604020202020204" pitchFamily="34" charset="0"/>
              </a:rPr>
              <a:t>Die Landwirtschaft ist ein wichtiger Wirtschaftszweig, in dem mehr als 75 % der Beschäftigten tätig sind. Gleichzeitig trägt die Landwirtschaft mehr als 30 % zum Bruttoinlandsprodukt bei.</a:t>
            </a:r>
          </a:p>
          <a:p>
            <a:r>
              <a:rPr lang="de-DE" sz="1200" b="0" i="0" kern="1200" baseline="0" dirty="0">
                <a:solidFill>
                  <a:schemeClr val="tx1"/>
                </a:solidFill>
                <a:effectLst/>
                <a:latin typeface="Arial" panose="020B0604020202020204" pitchFamily="34" charset="0"/>
                <a:ea typeface="+mn-ea"/>
                <a:cs typeface="Arial" panose="020B0604020202020204" pitchFamily="34" charset="0"/>
              </a:rPr>
              <a:t>Weit verbreitet ist die Subsistenzwirtschaft (also die Selbstversorgung), bei der Hirse, Maniok, </a:t>
            </a:r>
            <a:r>
              <a:rPr lang="de-DE" sz="1200" b="0" i="0" kern="1200" baseline="0" dirty="0" err="1">
                <a:solidFill>
                  <a:schemeClr val="tx1"/>
                </a:solidFill>
                <a:effectLst/>
                <a:latin typeface="Arial" panose="020B0604020202020204" pitchFamily="34" charset="0"/>
                <a:ea typeface="+mn-ea"/>
                <a:cs typeface="Arial" panose="020B0604020202020204" pitchFamily="34" charset="0"/>
              </a:rPr>
              <a:t>Yams</a:t>
            </a:r>
            <a:r>
              <a:rPr lang="de-DE" sz="1200" b="0" i="0" kern="1200" baseline="0" dirty="0">
                <a:solidFill>
                  <a:schemeClr val="tx1"/>
                </a:solidFill>
                <a:effectLst/>
                <a:latin typeface="Arial" panose="020B0604020202020204" pitchFamily="34" charset="0"/>
                <a:ea typeface="+mn-ea"/>
                <a:cs typeface="Arial" panose="020B0604020202020204" pitchFamily="34" charset="0"/>
              </a:rPr>
              <a:t>, Süßkartoffeln und Hülsenfrüchte angebaut werden, aber auch Reis, Mais, Tee, Kaffee, Baumwolle oder Tabak. In der Viehhaltung dominiert vor allem das Halten von Rindern, wobei für den Eigenbedarf v.a. Schafe, Ziegen und Hühner gehalten werden. Allerdings ist der Boden Tansanias durch die Desertifikation (=Bodenverschlechterung) gefährdet. </a:t>
            </a:r>
            <a:br>
              <a:rPr lang="de-DE" sz="1200" b="0" i="0" kern="1200" baseline="0" dirty="0">
                <a:solidFill>
                  <a:schemeClr val="tx1"/>
                </a:solidFill>
                <a:effectLst/>
                <a:latin typeface="Arial" panose="020B0604020202020204" pitchFamily="34" charset="0"/>
                <a:ea typeface="+mn-ea"/>
                <a:cs typeface="Arial" panose="020B0604020202020204" pitchFamily="34" charset="0"/>
              </a:rPr>
            </a:br>
            <a:r>
              <a:rPr lang="de-DE" sz="1200" b="0" i="0" kern="1200" baseline="0" dirty="0">
                <a:solidFill>
                  <a:schemeClr val="tx1"/>
                </a:solidFill>
                <a:effectLst/>
                <a:latin typeface="Arial" panose="020B0604020202020204" pitchFamily="34" charset="0"/>
                <a:ea typeface="+mn-ea"/>
                <a:cs typeface="Arial" panose="020B0604020202020204" pitchFamily="34" charset="0"/>
              </a:rPr>
              <a:t>Das Land besitzt reiche Bodenschätze. Dazu gehören v.a. Erdgas, Gold und andere Edelmetalle sowie Diamanten. Die Industrie in Tansania ist nur geringfügig entwickelt und beschränkt sich auf die Nahrungsmittelindustrie und Erdöl-Raffinerien.</a:t>
            </a:r>
          </a:p>
          <a:p>
            <a:r>
              <a:rPr lang="de-DE" sz="1200" b="0" i="0" kern="1200" baseline="0" dirty="0">
                <a:solidFill>
                  <a:schemeClr val="tx1"/>
                </a:solidFill>
                <a:effectLst/>
                <a:latin typeface="Arial" panose="020B0604020202020204" pitchFamily="34" charset="0"/>
                <a:ea typeface="+mn-ea"/>
                <a:cs typeface="Arial" panose="020B0604020202020204" pitchFamily="34" charset="0"/>
              </a:rPr>
              <a:t>Der Tourismus ist ein wichtiger Wirtschaftssektor, der über 30 Prozent des Exporterlöses ausmacht. Touristisch gut erschlossen sind der Norden Tansanias und die Küstengebiete. Bedeutend sind dabei der </a:t>
            </a:r>
            <a:r>
              <a:rPr lang="de-DE" sz="1200" b="0" i="0" kern="1200" baseline="0" dirty="0" err="1">
                <a:solidFill>
                  <a:schemeClr val="tx1"/>
                </a:solidFill>
                <a:effectLst/>
                <a:latin typeface="Arial" panose="020B0604020202020204" pitchFamily="34" charset="0"/>
                <a:ea typeface="+mn-ea"/>
                <a:cs typeface="Arial" panose="020B0604020202020204" pitchFamily="34" charset="0"/>
              </a:rPr>
              <a:t>Serengeti</a:t>
            </a:r>
            <a:r>
              <a:rPr lang="de-DE" sz="1200" b="0" i="0" kern="1200" baseline="0" dirty="0">
                <a:solidFill>
                  <a:schemeClr val="tx1"/>
                </a:solidFill>
                <a:effectLst/>
                <a:latin typeface="Arial" panose="020B0604020202020204" pitchFamily="34" charset="0"/>
                <a:ea typeface="+mn-ea"/>
                <a:cs typeface="Arial" panose="020B0604020202020204" pitchFamily="34" charset="0"/>
              </a:rPr>
              <a:t>-Nationalpark, Sansibar und der Kilimandscharo.</a:t>
            </a:r>
          </a:p>
          <a:p>
            <a:r>
              <a:rPr lang="de-AT" sz="1200" b="0" i="0" kern="1200" baseline="0" dirty="0">
                <a:solidFill>
                  <a:schemeClr val="tx1"/>
                </a:solidFill>
                <a:effectLst/>
                <a:latin typeface="Arial" panose="020B0604020202020204" pitchFamily="34" charset="0"/>
                <a:ea typeface="+mn-ea"/>
                <a:cs typeface="Arial" panose="020B0604020202020204" pitchFamily="34" charset="0"/>
              </a:rPr>
              <a:t>Die wichtigsten Exportgüter sind Gold und andere Edelmetalle sowie Nüsse, Hülsenfrüchte, Tabak und Kaffee.</a:t>
            </a:r>
            <a:endParaRPr lang="de-DE" sz="1200" b="0" i="0" kern="1200" baseline="0" dirty="0">
              <a:solidFill>
                <a:schemeClr val="tx1"/>
              </a:solidFill>
              <a:effectLst/>
              <a:latin typeface="Arial" panose="020B0604020202020204" pitchFamily="34" charset="0"/>
              <a:ea typeface="+mn-ea"/>
              <a:cs typeface="Arial" panose="020B0604020202020204" pitchFamily="34" charset="0"/>
            </a:endParaRPr>
          </a:p>
          <a:p>
            <a:r>
              <a:rPr lang="de-AT" sz="1200" b="0" i="0" kern="1200" baseline="0" dirty="0">
                <a:solidFill>
                  <a:schemeClr val="tx1"/>
                </a:solidFill>
                <a:effectLst/>
                <a:latin typeface="Arial" panose="020B0604020202020204" pitchFamily="34" charset="0"/>
                <a:ea typeface="+mn-ea"/>
                <a:cs typeface="Arial" panose="020B0604020202020204" pitchFamily="34" charset="0"/>
              </a:rPr>
              <a:t>Die wichtigsten Handelspartner Tansanias sind Indien, die Vereinigten Arabischen Emirate, China und die Schweiz.</a:t>
            </a:r>
            <a:endParaRPr lang="de-DE" sz="1200" b="0" dirty="0"/>
          </a:p>
        </p:txBody>
      </p:sp>
      <p:sp>
        <p:nvSpPr>
          <p:cNvPr id="6" name="Kopfzeilenplatzhalter 3"/>
          <p:cNvSpPr>
            <a:spLocks noGrp="1"/>
          </p:cNvSpPr>
          <p:nvPr>
            <p:ph type="hdr" sz="quarter"/>
          </p:nvPr>
        </p:nvSpPr>
        <p:spPr>
          <a:xfrm>
            <a:off x="281356" y="211015"/>
            <a:ext cx="3076363" cy="513508"/>
          </a:xfrm>
        </p:spPr>
        <p:txBody>
          <a:bodyPr/>
          <a:lstStyle/>
          <a:p>
            <a:r>
              <a:rPr lang="de-AT" dirty="0"/>
              <a:t>Sei So Frei-Adventsammlung 2019</a:t>
            </a:r>
            <a:endParaRPr lang="de-DE" dirty="0"/>
          </a:p>
        </p:txBody>
      </p:sp>
    </p:spTree>
    <p:extLst>
      <p:ext uri="{BB962C8B-B14F-4D97-AF65-F5344CB8AC3E}">
        <p14:creationId xmlns:p14="http://schemas.microsoft.com/office/powerpoint/2010/main" val="2453164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503992" y="824885"/>
            <a:ext cx="5711905" cy="1754776"/>
          </a:xfrm>
        </p:spPr>
        <p:txBody>
          <a:bodyPr anchor="b"/>
          <a:lstStyle>
            <a:lvl1pPr algn="ctr">
              <a:defRPr sz="4409"/>
            </a:lvl1pPr>
          </a:lstStyle>
          <a:p>
            <a:r>
              <a:rPr lang="de-DE"/>
              <a:t>Titelmasterformat durch Klicken bearbeiten</a:t>
            </a:r>
            <a:endParaRPr lang="en-US" dirty="0"/>
          </a:p>
        </p:txBody>
      </p:sp>
      <p:sp>
        <p:nvSpPr>
          <p:cNvPr id="3" name="Subtitle 2"/>
          <p:cNvSpPr>
            <a:spLocks noGrp="1"/>
          </p:cNvSpPr>
          <p:nvPr>
            <p:ph type="subTitle" idx="1"/>
          </p:nvPr>
        </p:nvSpPr>
        <p:spPr>
          <a:xfrm>
            <a:off x="839986" y="2647331"/>
            <a:ext cx="5039916" cy="1216909"/>
          </a:xfrm>
        </p:spPr>
        <p:txBody>
          <a:bodyPr/>
          <a:lstStyle>
            <a:lvl1pPr marL="0" indent="0" algn="ctr">
              <a:buNone/>
              <a:defRPr sz="1764"/>
            </a:lvl1pPr>
            <a:lvl2pPr marL="335996" indent="0" algn="ctr">
              <a:buNone/>
              <a:defRPr sz="1470"/>
            </a:lvl2pPr>
            <a:lvl3pPr marL="671993" indent="0" algn="ctr">
              <a:buNone/>
              <a:defRPr sz="1323"/>
            </a:lvl3pPr>
            <a:lvl4pPr marL="1007989" indent="0" algn="ctr">
              <a:buNone/>
              <a:defRPr sz="1176"/>
            </a:lvl4pPr>
            <a:lvl5pPr marL="1343985" indent="0" algn="ctr">
              <a:buNone/>
              <a:defRPr sz="1176"/>
            </a:lvl5pPr>
            <a:lvl6pPr marL="1679981" indent="0" algn="ctr">
              <a:buNone/>
              <a:defRPr sz="1176"/>
            </a:lvl6pPr>
            <a:lvl7pPr marL="2015978" indent="0" algn="ctr">
              <a:buNone/>
              <a:defRPr sz="1176"/>
            </a:lvl7pPr>
            <a:lvl8pPr marL="2351974" indent="0" algn="ctr">
              <a:buNone/>
              <a:defRPr sz="1176"/>
            </a:lvl8pPr>
            <a:lvl9pPr marL="2687970" indent="0" algn="ctr">
              <a:buNone/>
              <a:defRPr sz="1176"/>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p:txBody>
          <a:bodyPr/>
          <a:lstStyle/>
          <a:p>
            <a:fld id="{8897A298-F472-473E-9057-8F35EC7042A6}" type="datetimeFigureOut">
              <a:rPr lang="de-DE" smtClean="0"/>
              <a:t>18.11.2022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032BFEC-FB91-42E2-B40F-14DBE4F19526}" type="slidenum">
              <a:rPr lang="de-DE" smtClean="0"/>
              <a:t>‹Nr.›</a:t>
            </a:fld>
            <a:endParaRPr lang="de-DE"/>
          </a:p>
        </p:txBody>
      </p:sp>
    </p:spTree>
    <p:extLst>
      <p:ext uri="{BB962C8B-B14F-4D97-AF65-F5344CB8AC3E}">
        <p14:creationId xmlns:p14="http://schemas.microsoft.com/office/powerpoint/2010/main" val="3432618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8897A298-F472-473E-9057-8F35EC7042A6}" type="datetimeFigureOut">
              <a:rPr lang="de-DE" smtClean="0"/>
              <a:t>18.11.2022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032BFEC-FB91-42E2-B40F-14DBE4F19526}" type="slidenum">
              <a:rPr lang="de-DE" smtClean="0"/>
              <a:t>‹Nr.›</a:t>
            </a:fld>
            <a:endParaRPr lang="de-DE"/>
          </a:p>
        </p:txBody>
      </p:sp>
    </p:spTree>
    <p:extLst>
      <p:ext uri="{BB962C8B-B14F-4D97-AF65-F5344CB8AC3E}">
        <p14:creationId xmlns:p14="http://schemas.microsoft.com/office/powerpoint/2010/main" val="293056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808920" y="268350"/>
            <a:ext cx="1448976" cy="4271432"/>
          </a:xfrm>
        </p:spPr>
        <p:txBody>
          <a:bodyPr vert="eaVert"/>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461993" y="268350"/>
            <a:ext cx="4262929" cy="4271432"/>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8897A298-F472-473E-9057-8F35EC7042A6}" type="datetimeFigureOut">
              <a:rPr lang="de-DE" smtClean="0"/>
              <a:t>18.11.2022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032BFEC-FB91-42E2-B40F-14DBE4F19526}" type="slidenum">
              <a:rPr lang="de-DE" smtClean="0"/>
              <a:t>‹Nr.›</a:t>
            </a:fld>
            <a:endParaRPr lang="de-DE"/>
          </a:p>
        </p:txBody>
      </p:sp>
    </p:spTree>
    <p:extLst>
      <p:ext uri="{BB962C8B-B14F-4D97-AF65-F5344CB8AC3E}">
        <p14:creationId xmlns:p14="http://schemas.microsoft.com/office/powerpoint/2010/main" val="3598082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lvl1pPr>
          </a:lstStyle>
          <a:p>
            <a:fld id="{73B44ABB-C911-46DF-9E7E-1B0F3AC3F9FC}" type="slidenum">
              <a:rPr lang="de-AT"/>
              <a:pPr/>
              <a:t>‹Nr.›</a:t>
            </a:fld>
            <a:endParaRPr lang="de-AT"/>
          </a:p>
        </p:txBody>
      </p:sp>
    </p:spTree>
    <p:extLst>
      <p:ext uri="{BB962C8B-B14F-4D97-AF65-F5344CB8AC3E}">
        <p14:creationId xmlns:p14="http://schemas.microsoft.com/office/powerpoint/2010/main" val="3430707119"/>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el und Inhalt">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lvl1pPr>
          </a:lstStyle>
          <a:p>
            <a:fld id="{797A86AB-1CE9-46C8-95FD-AEB062C59013}" type="slidenum">
              <a:rPr lang="de-AT"/>
              <a:pPr/>
              <a:t>‹Nr.›</a:t>
            </a:fld>
            <a:endParaRPr lang="de-AT"/>
          </a:p>
        </p:txBody>
      </p:sp>
    </p:spTree>
    <p:extLst>
      <p:ext uri="{BB962C8B-B14F-4D97-AF65-F5344CB8AC3E}">
        <p14:creationId xmlns:p14="http://schemas.microsoft.com/office/powerpoint/2010/main" val="2372911408"/>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8897A298-F472-473E-9057-8F35EC7042A6}" type="datetimeFigureOut">
              <a:rPr lang="de-DE" smtClean="0"/>
              <a:t>18.11.2022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032BFEC-FB91-42E2-B40F-14DBE4F19526}" type="slidenum">
              <a:rPr lang="de-DE" smtClean="0"/>
              <a:t>‹Nr.›</a:t>
            </a:fld>
            <a:endParaRPr lang="de-DE"/>
          </a:p>
        </p:txBody>
      </p:sp>
    </p:spTree>
    <p:extLst>
      <p:ext uri="{BB962C8B-B14F-4D97-AF65-F5344CB8AC3E}">
        <p14:creationId xmlns:p14="http://schemas.microsoft.com/office/powerpoint/2010/main" val="898258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58493" y="1256579"/>
            <a:ext cx="5795903" cy="2096630"/>
          </a:xfrm>
        </p:spPr>
        <p:txBody>
          <a:bodyPr anchor="b"/>
          <a:lstStyle>
            <a:lvl1pPr>
              <a:defRPr sz="4409"/>
            </a:lvl1pPr>
          </a:lstStyle>
          <a:p>
            <a:r>
              <a:rPr lang="de-DE"/>
              <a:t>Titelmasterformat durch Klicken bearbeiten</a:t>
            </a:r>
            <a:endParaRPr lang="en-US" dirty="0"/>
          </a:p>
        </p:txBody>
      </p:sp>
      <p:sp>
        <p:nvSpPr>
          <p:cNvPr id="3" name="Text Placeholder 2"/>
          <p:cNvSpPr>
            <a:spLocks noGrp="1"/>
          </p:cNvSpPr>
          <p:nvPr>
            <p:ph type="body" idx="1"/>
          </p:nvPr>
        </p:nvSpPr>
        <p:spPr>
          <a:xfrm>
            <a:off x="458493" y="3373044"/>
            <a:ext cx="5795903" cy="1102568"/>
          </a:xfrm>
        </p:spPr>
        <p:txBody>
          <a:bodyPr/>
          <a:lstStyle>
            <a:lvl1pPr marL="0" indent="0">
              <a:buNone/>
              <a:defRPr sz="1764">
                <a:solidFill>
                  <a:schemeClr val="tx1"/>
                </a:solidFill>
              </a:defRPr>
            </a:lvl1pPr>
            <a:lvl2pPr marL="335996" indent="0">
              <a:buNone/>
              <a:defRPr sz="1470">
                <a:solidFill>
                  <a:schemeClr val="tx1">
                    <a:tint val="75000"/>
                  </a:schemeClr>
                </a:solidFill>
              </a:defRPr>
            </a:lvl2pPr>
            <a:lvl3pPr marL="671993" indent="0">
              <a:buNone/>
              <a:defRPr sz="1323">
                <a:solidFill>
                  <a:schemeClr val="tx1">
                    <a:tint val="75000"/>
                  </a:schemeClr>
                </a:solidFill>
              </a:defRPr>
            </a:lvl3pPr>
            <a:lvl4pPr marL="1007989" indent="0">
              <a:buNone/>
              <a:defRPr sz="1176">
                <a:solidFill>
                  <a:schemeClr val="tx1">
                    <a:tint val="75000"/>
                  </a:schemeClr>
                </a:solidFill>
              </a:defRPr>
            </a:lvl4pPr>
            <a:lvl5pPr marL="1343985" indent="0">
              <a:buNone/>
              <a:defRPr sz="1176">
                <a:solidFill>
                  <a:schemeClr val="tx1">
                    <a:tint val="75000"/>
                  </a:schemeClr>
                </a:solidFill>
              </a:defRPr>
            </a:lvl5pPr>
            <a:lvl6pPr marL="1679981" indent="0">
              <a:buNone/>
              <a:defRPr sz="1176">
                <a:solidFill>
                  <a:schemeClr val="tx1">
                    <a:tint val="75000"/>
                  </a:schemeClr>
                </a:solidFill>
              </a:defRPr>
            </a:lvl6pPr>
            <a:lvl7pPr marL="2015978" indent="0">
              <a:buNone/>
              <a:defRPr sz="1176">
                <a:solidFill>
                  <a:schemeClr val="tx1">
                    <a:tint val="75000"/>
                  </a:schemeClr>
                </a:solidFill>
              </a:defRPr>
            </a:lvl7pPr>
            <a:lvl8pPr marL="2351974" indent="0">
              <a:buNone/>
              <a:defRPr sz="1176">
                <a:solidFill>
                  <a:schemeClr val="tx1">
                    <a:tint val="75000"/>
                  </a:schemeClr>
                </a:solidFill>
              </a:defRPr>
            </a:lvl8pPr>
            <a:lvl9pPr marL="2687970" indent="0">
              <a:buNone/>
              <a:defRPr sz="1176">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8897A298-F472-473E-9057-8F35EC7042A6}" type="datetimeFigureOut">
              <a:rPr lang="de-DE" smtClean="0"/>
              <a:t>18.11.2022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032BFEC-FB91-42E2-B40F-14DBE4F19526}" type="slidenum">
              <a:rPr lang="de-DE" smtClean="0"/>
              <a:t>‹Nr.›</a:t>
            </a:fld>
            <a:endParaRPr lang="de-DE"/>
          </a:p>
        </p:txBody>
      </p:sp>
    </p:spTree>
    <p:extLst>
      <p:ext uri="{BB962C8B-B14F-4D97-AF65-F5344CB8AC3E}">
        <p14:creationId xmlns:p14="http://schemas.microsoft.com/office/powerpoint/2010/main" val="3714524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461993" y="1341750"/>
            <a:ext cx="2855952" cy="3198032"/>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3401944" y="1341750"/>
            <a:ext cx="2855952" cy="3198032"/>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8897A298-F472-473E-9057-8F35EC7042A6}" type="datetimeFigureOut">
              <a:rPr lang="de-DE" smtClean="0"/>
              <a:t>18.11.2022</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032BFEC-FB91-42E2-B40F-14DBE4F19526}" type="slidenum">
              <a:rPr lang="de-DE" smtClean="0"/>
              <a:t>‹Nr.›</a:t>
            </a:fld>
            <a:endParaRPr lang="de-DE"/>
          </a:p>
        </p:txBody>
      </p:sp>
    </p:spTree>
    <p:extLst>
      <p:ext uri="{BB962C8B-B14F-4D97-AF65-F5344CB8AC3E}">
        <p14:creationId xmlns:p14="http://schemas.microsoft.com/office/powerpoint/2010/main" val="3629120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462868" y="268351"/>
            <a:ext cx="5795903" cy="974228"/>
          </a:xfrm>
        </p:spPr>
        <p:txBody>
          <a:bodyPr/>
          <a:lstStyle/>
          <a:p>
            <a:r>
              <a:rPr lang="de-DE"/>
              <a:t>Titelmasterformat durch Klicken bearbeiten</a:t>
            </a:r>
            <a:endParaRPr lang="en-US" dirty="0"/>
          </a:p>
        </p:txBody>
      </p:sp>
      <p:sp>
        <p:nvSpPr>
          <p:cNvPr id="3" name="Text Placeholder 2"/>
          <p:cNvSpPr>
            <a:spLocks noGrp="1"/>
          </p:cNvSpPr>
          <p:nvPr>
            <p:ph type="body" idx="1"/>
          </p:nvPr>
        </p:nvSpPr>
        <p:spPr>
          <a:xfrm>
            <a:off x="462868" y="1235577"/>
            <a:ext cx="2842827" cy="605537"/>
          </a:xfrm>
        </p:spPr>
        <p:txBody>
          <a:bodyPr anchor="b"/>
          <a:lstStyle>
            <a:lvl1pPr marL="0" indent="0">
              <a:buNone/>
              <a:defRPr sz="1764" b="1"/>
            </a:lvl1pPr>
            <a:lvl2pPr marL="335996" indent="0">
              <a:buNone/>
              <a:defRPr sz="1470" b="1"/>
            </a:lvl2pPr>
            <a:lvl3pPr marL="671993" indent="0">
              <a:buNone/>
              <a:defRPr sz="1323" b="1"/>
            </a:lvl3pPr>
            <a:lvl4pPr marL="1007989" indent="0">
              <a:buNone/>
              <a:defRPr sz="1176" b="1"/>
            </a:lvl4pPr>
            <a:lvl5pPr marL="1343985" indent="0">
              <a:buNone/>
              <a:defRPr sz="1176" b="1"/>
            </a:lvl5pPr>
            <a:lvl6pPr marL="1679981" indent="0">
              <a:buNone/>
              <a:defRPr sz="1176" b="1"/>
            </a:lvl6pPr>
            <a:lvl7pPr marL="2015978" indent="0">
              <a:buNone/>
              <a:defRPr sz="1176" b="1"/>
            </a:lvl7pPr>
            <a:lvl8pPr marL="2351974" indent="0">
              <a:buNone/>
              <a:defRPr sz="1176" b="1"/>
            </a:lvl8pPr>
            <a:lvl9pPr marL="2687970" indent="0">
              <a:buNone/>
              <a:defRPr sz="1176" b="1"/>
            </a:lvl9pPr>
          </a:lstStyle>
          <a:p>
            <a:pPr lvl="0"/>
            <a:r>
              <a:rPr lang="de-DE"/>
              <a:t>Formatvorlagen des Textmasters bearbeiten</a:t>
            </a:r>
          </a:p>
        </p:txBody>
      </p:sp>
      <p:sp>
        <p:nvSpPr>
          <p:cNvPr id="4" name="Content Placeholder 3"/>
          <p:cNvSpPr>
            <a:spLocks noGrp="1"/>
          </p:cNvSpPr>
          <p:nvPr>
            <p:ph sz="half" idx="2"/>
          </p:nvPr>
        </p:nvSpPr>
        <p:spPr>
          <a:xfrm>
            <a:off x="462868" y="1841114"/>
            <a:ext cx="2842827" cy="2708002"/>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3401943" y="1235577"/>
            <a:ext cx="2856828" cy="605537"/>
          </a:xfrm>
        </p:spPr>
        <p:txBody>
          <a:bodyPr anchor="b"/>
          <a:lstStyle>
            <a:lvl1pPr marL="0" indent="0">
              <a:buNone/>
              <a:defRPr sz="1764" b="1"/>
            </a:lvl1pPr>
            <a:lvl2pPr marL="335996" indent="0">
              <a:buNone/>
              <a:defRPr sz="1470" b="1"/>
            </a:lvl2pPr>
            <a:lvl3pPr marL="671993" indent="0">
              <a:buNone/>
              <a:defRPr sz="1323" b="1"/>
            </a:lvl3pPr>
            <a:lvl4pPr marL="1007989" indent="0">
              <a:buNone/>
              <a:defRPr sz="1176" b="1"/>
            </a:lvl4pPr>
            <a:lvl5pPr marL="1343985" indent="0">
              <a:buNone/>
              <a:defRPr sz="1176" b="1"/>
            </a:lvl5pPr>
            <a:lvl6pPr marL="1679981" indent="0">
              <a:buNone/>
              <a:defRPr sz="1176" b="1"/>
            </a:lvl6pPr>
            <a:lvl7pPr marL="2015978" indent="0">
              <a:buNone/>
              <a:defRPr sz="1176" b="1"/>
            </a:lvl7pPr>
            <a:lvl8pPr marL="2351974" indent="0">
              <a:buNone/>
              <a:defRPr sz="1176" b="1"/>
            </a:lvl8pPr>
            <a:lvl9pPr marL="2687970" indent="0">
              <a:buNone/>
              <a:defRPr sz="1176" b="1"/>
            </a:lvl9pPr>
          </a:lstStyle>
          <a:p>
            <a:pPr lvl="0"/>
            <a:r>
              <a:rPr lang="de-DE"/>
              <a:t>Formatvorlagen des Textmasters bearbeiten</a:t>
            </a:r>
          </a:p>
        </p:txBody>
      </p:sp>
      <p:sp>
        <p:nvSpPr>
          <p:cNvPr id="6" name="Content Placeholder 5"/>
          <p:cNvSpPr>
            <a:spLocks noGrp="1"/>
          </p:cNvSpPr>
          <p:nvPr>
            <p:ph sz="quarter" idx="4"/>
          </p:nvPr>
        </p:nvSpPr>
        <p:spPr>
          <a:xfrm>
            <a:off x="3401943" y="1841114"/>
            <a:ext cx="2856828" cy="2708002"/>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8897A298-F472-473E-9057-8F35EC7042A6}" type="datetimeFigureOut">
              <a:rPr lang="de-DE" smtClean="0"/>
              <a:t>18.11.2022</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9032BFEC-FB91-42E2-B40F-14DBE4F19526}" type="slidenum">
              <a:rPr lang="de-DE" smtClean="0"/>
              <a:t>‹Nr.›</a:t>
            </a:fld>
            <a:endParaRPr lang="de-DE"/>
          </a:p>
        </p:txBody>
      </p:sp>
    </p:spTree>
    <p:extLst>
      <p:ext uri="{BB962C8B-B14F-4D97-AF65-F5344CB8AC3E}">
        <p14:creationId xmlns:p14="http://schemas.microsoft.com/office/powerpoint/2010/main" val="3919796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8897A298-F472-473E-9057-8F35EC7042A6}" type="datetimeFigureOut">
              <a:rPr lang="de-DE" smtClean="0"/>
              <a:t>18.11.2022</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9032BFEC-FB91-42E2-B40F-14DBE4F19526}" type="slidenum">
              <a:rPr lang="de-DE" smtClean="0"/>
              <a:t>‹Nr.›</a:t>
            </a:fld>
            <a:endParaRPr lang="de-DE"/>
          </a:p>
        </p:txBody>
      </p:sp>
    </p:spTree>
    <p:extLst>
      <p:ext uri="{BB962C8B-B14F-4D97-AF65-F5344CB8AC3E}">
        <p14:creationId xmlns:p14="http://schemas.microsoft.com/office/powerpoint/2010/main" val="3219649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97A298-F472-473E-9057-8F35EC7042A6}" type="datetimeFigureOut">
              <a:rPr lang="de-DE" smtClean="0"/>
              <a:t>18.11.2022</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9032BFEC-FB91-42E2-B40F-14DBE4F19526}" type="slidenum">
              <a:rPr lang="de-DE" smtClean="0"/>
              <a:t>‹Nr.›</a:t>
            </a:fld>
            <a:endParaRPr lang="de-DE"/>
          </a:p>
        </p:txBody>
      </p:sp>
    </p:spTree>
    <p:extLst>
      <p:ext uri="{BB962C8B-B14F-4D97-AF65-F5344CB8AC3E}">
        <p14:creationId xmlns:p14="http://schemas.microsoft.com/office/powerpoint/2010/main" val="3126757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62867" y="336021"/>
            <a:ext cx="2167339" cy="1176073"/>
          </a:xfrm>
        </p:spPr>
        <p:txBody>
          <a:bodyPr anchor="b"/>
          <a:lstStyle>
            <a:lvl1pPr>
              <a:defRPr sz="2352"/>
            </a:lvl1pPr>
          </a:lstStyle>
          <a:p>
            <a:r>
              <a:rPr lang="de-DE"/>
              <a:t>Titelmasterformat durch Klicken bearbeiten</a:t>
            </a:r>
            <a:endParaRPr lang="en-US" dirty="0"/>
          </a:p>
        </p:txBody>
      </p:sp>
      <p:sp>
        <p:nvSpPr>
          <p:cNvPr id="3" name="Content Placeholder 2"/>
          <p:cNvSpPr>
            <a:spLocks noGrp="1"/>
          </p:cNvSpPr>
          <p:nvPr>
            <p:ph idx="1"/>
          </p:nvPr>
        </p:nvSpPr>
        <p:spPr>
          <a:xfrm>
            <a:off x="2856828" y="725713"/>
            <a:ext cx="3401943" cy="3581889"/>
          </a:xfrm>
        </p:spPr>
        <p:txBody>
          <a:bodyPr/>
          <a:lstStyle>
            <a:lvl1pPr>
              <a:defRPr sz="2352"/>
            </a:lvl1pPr>
            <a:lvl2pPr>
              <a:defRPr sz="2058"/>
            </a:lvl2pPr>
            <a:lvl3pPr>
              <a:defRPr sz="1764"/>
            </a:lvl3pPr>
            <a:lvl4pPr>
              <a:defRPr sz="1470"/>
            </a:lvl4pPr>
            <a:lvl5pPr>
              <a:defRPr sz="1470"/>
            </a:lvl5pPr>
            <a:lvl6pPr>
              <a:defRPr sz="1470"/>
            </a:lvl6pPr>
            <a:lvl7pPr>
              <a:defRPr sz="1470"/>
            </a:lvl7pPr>
            <a:lvl8pPr>
              <a:defRPr sz="1470"/>
            </a:lvl8pPr>
            <a:lvl9pPr>
              <a:defRPr sz="147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62867" y="1512094"/>
            <a:ext cx="2167339" cy="2801341"/>
          </a:xfrm>
        </p:spPr>
        <p:txBody>
          <a:bodyPr/>
          <a:lstStyle>
            <a:lvl1pPr marL="0" indent="0">
              <a:buNone/>
              <a:defRPr sz="1176"/>
            </a:lvl1pPr>
            <a:lvl2pPr marL="335996" indent="0">
              <a:buNone/>
              <a:defRPr sz="1029"/>
            </a:lvl2pPr>
            <a:lvl3pPr marL="671993" indent="0">
              <a:buNone/>
              <a:defRPr sz="882"/>
            </a:lvl3pPr>
            <a:lvl4pPr marL="1007989" indent="0">
              <a:buNone/>
              <a:defRPr sz="735"/>
            </a:lvl4pPr>
            <a:lvl5pPr marL="1343985" indent="0">
              <a:buNone/>
              <a:defRPr sz="735"/>
            </a:lvl5pPr>
            <a:lvl6pPr marL="1679981" indent="0">
              <a:buNone/>
              <a:defRPr sz="735"/>
            </a:lvl6pPr>
            <a:lvl7pPr marL="2015978" indent="0">
              <a:buNone/>
              <a:defRPr sz="735"/>
            </a:lvl7pPr>
            <a:lvl8pPr marL="2351974" indent="0">
              <a:buNone/>
              <a:defRPr sz="735"/>
            </a:lvl8pPr>
            <a:lvl9pPr marL="2687970" indent="0">
              <a:buNone/>
              <a:defRPr sz="735"/>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8897A298-F472-473E-9057-8F35EC7042A6}" type="datetimeFigureOut">
              <a:rPr lang="de-DE" smtClean="0"/>
              <a:t>18.11.2022</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032BFEC-FB91-42E2-B40F-14DBE4F19526}" type="slidenum">
              <a:rPr lang="de-DE" smtClean="0"/>
              <a:t>‹Nr.›</a:t>
            </a:fld>
            <a:endParaRPr lang="de-DE"/>
          </a:p>
        </p:txBody>
      </p:sp>
    </p:spTree>
    <p:extLst>
      <p:ext uri="{BB962C8B-B14F-4D97-AF65-F5344CB8AC3E}">
        <p14:creationId xmlns:p14="http://schemas.microsoft.com/office/powerpoint/2010/main" val="1354234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62867" y="336021"/>
            <a:ext cx="2167339" cy="1176073"/>
          </a:xfrm>
        </p:spPr>
        <p:txBody>
          <a:bodyPr anchor="b"/>
          <a:lstStyle>
            <a:lvl1pPr>
              <a:defRPr sz="2352"/>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2856828" y="725713"/>
            <a:ext cx="3401943" cy="3581889"/>
          </a:xfrm>
        </p:spPr>
        <p:txBody>
          <a:bodyPr anchor="t"/>
          <a:lstStyle>
            <a:lvl1pPr marL="0" indent="0">
              <a:buNone/>
              <a:defRPr sz="2352"/>
            </a:lvl1pPr>
            <a:lvl2pPr marL="335996" indent="0">
              <a:buNone/>
              <a:defRPr sz="2058"/>
            </a:lvl2pPr>
            <a:lvl3pPr marL="671993" indent="0">
              <a:buNone/>
              <a:defRPr sz="1764"/>
            </a:lvl3pPr>
            <a:lvl4pPr marL="1007989" indent="0">
              <a:buNone/>
              <a:defRPr sz="1470"/>
            </a:lvl4pPr>
            <a:lvl5pPr marL="1343985" indent="0">
              <a:buNone/>
              <a:defRPr sz="1470"/>
            </a:lvl5pPr>
            <a:lvl6pPr marL="1679981" indent="0">
              <a:buNone/>
              <a:defRPr sz="1470"/>
            </a:lvl6pPr>
            <a:lvl7pPr marL="2015978" indent="0">
              <a:buNone/>
              <a:defRPr sz="1470"/>
            </a:lvl7pPr>
            <a:lvl8pPr marL="2351974" indent="0">
              <a:buNone/>
              <a:defRPr sz="1470"/>
            </a:lvl8pPr>
            <a:lvl9pPr marL="2687970" indent="0">
              <a:buNone/>
              <a:defRPr sz="1470"/>
            </a:lvl9pPr>
          </a:lstStyle>
          <a:p>
            <a:r>
              <a:rPr lang="de-DE"/>
              <a:t>Bild durch Klicken auf Symbol hinzufügen</a:t>
            </a:r>
            <a:endParaRPr lang="en-US" dirty="0"/>
          </a:p>
        </p:txBody>
      </p:sp>
      <p:sp>
        <p:nvSpPr>
          <p:cNvPr id="4" name="Text Placeholder 3"/>
          <p:cNvSpPr>
            <a:spLocks noGrp="1"/>
          </p:cNvSpPr>
          <p:nvPr>
            <p:ph type="body" sz="half" idx="2"/>
          </p:nvPr>
        </p:nvSpPr>
        <p:spPr>
          <a:xfrm>
            <a:off x="462867" y="1512094"/>
            <a:ext cx="2167339" cy="2801341"/>
          </a:xfrm>
        </p:spPr>
        <p:txBody>
          <a:bodyPr/>
          <a:lstStyle>
            <a:lvl1pPr marL="0" indent="0">
              <a:buNone/>
              <a:defRPr sz="1176"/>
            </a:lvl1pPr>
            <a:lvl2pPr marL="335996" indent="0">
              <a:buNone/>
              <a:defRPr sz="1029"/>
            </a:lvl2pPr>
            <a:lvl3pPr marL="671993" indent="0">
              <a:buNone/>
              <a:defRPr sz="882"/>
            </a:lvl3pPr>
            <a:lvl4pPr marL="1007989" indent="0">
              <a:buNone/>
              <a:defRPr sz="735"/>
            </a:lvl4pPr>
            <a:lvl5pPr marL="1343985" indent="0">
              <a:buNone/>
              <a:defRPr sz="735"/>
            </a:lvl5pPr>
            <a:lvl6pPr marL="1679981" indent="0">
              <a:buNone/>
              <a:defRPr sz="735"/>
            </a:lvl6pPr>
            <a:lvl7pPr marL="2015978" indent="0">
              <a:buNone/>
              <a:defRPr sz="735"/>
            </a:lvl7pPr>
            <a:lvl8pPr marL="2351974" indent="0">
              <a:buNone/>
              <a:defRPr sz="735"/>
            </a:lvl8pPr>
            <a:lvl9pPr marL="2687970" indent="0">
              <a:buNone/>
              <a:defRPr sz="735"/>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8897A298-F472-473E-9057-8F35EC7042A6}" type="datetimeFigureOut">
              <a:rPr lang="de-DE" smtClean="0"/>
              <a:t>18.11.2022</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032BFEC-FB91-42E2-B40F-14DBE4F19526}" type="slidenum">
              <a:rPr lang="de-DE" smtClean="0"/>
              <a:t>‹Nr.›</a:t>
            </a:fld>
            <a:endParaRPr lang="de-DE"/>
          </a:p>
        </p:txBody>
      </p:sp>
    </p:spTree>
    <p:extLst>
      <p:ext uri="{BB962C8B-B14F-4D97-AF65-F5344CB8AC3E}">
        <p14:creationId xmlns:p14="http://schemas.microsoft.com/office/powerpoint/2010/main" val="3643070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1993" y="268351"/>
            <a:ext cx="5795903" cy="974228"/>
          </a:xfrm>
          <a:prstGeom prst="rect">
            <a:avLst/>
          </a:prstGeom>
        </p:spPr>
        <p:txBody>
          <a:bodyPr vert="horz" lIns="91440" tIns="45720" rIns="91440" bIns="45720" rtlCol="0" anchor="ctr">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461993" y="1341750"/>
            <a:ext cx="5795903" cy="3198032"/>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461992" y="4671625"/>
            <a:ext cx="1511975" cy="268350"/>
          </a:xfrm>
          <a:prstGeom prst="rect">
            <a:avLst/>
          </a:prstGeom>
        </p:spPr>
        <p:txBody>
          <a:bodyPr vert="horz" lIns="91440" tIns="45720" rIns="91440" bIns="45720" rtlCol="0" anchor="ctr"/>
          <a:lstStyle>
            <a:lvl1pPr algn="l">
              <a:defRPr sz="882">
                <a:solidFill>
                  <a:schemeClr val="tx1">
                    <a:tint val="75000"/>
                  </a:schemeClr>
                </a:solidFill>
              </a:defRPr>
            </a:lvl1pPr>
          </a:lstStyle>
          <a:p>
            <a:fld id="{8897A298-F472-473E-9057-8F35EC7042A6}" type="datetimeFigureOut">
              <a:rPr lang="de-DE" smtClean="0"/>
              <a:t>18.11.2022</a:t>
            </a:fld>
            <a:endParaRPr lang="de-DE"/>
          </a:p>
        </p:txBody>
      </p:sp>
      <p:sp>
        <p:nvSpPr>
          <p:cNvPr id="5" name="Footer Placeholder 4"/>
          <p:cNvSpPr>
            <a:spLocks noGrp="1"/>
          </p:cNvSpPr>
          <p:nvPr>
            <p:ph type="ftr" sz="quarter" idx="3"/>
          </p:nvPr>
        </p:nvSpPr>
        <p:spPr>
          <a:xfrm>
            <a:off x="2225963" y="4671625"/>
            <a:ext cx="2267962" cy="268350"/>
          </a:xfrm>
          <a:prstGeom prst="rect">
            <a:avLst/>
          </a:prstGeom>
        </p:spPr>
        <p:txBody>
          <a:bodyPr vert="horz" lIns="91440" tIns="45720" rIns="91440" bIns="45720" rtlCol="0" anchor="ctr"/>
          <a:lstStyle>
            <a:lvl1pPr algn="ctr">
              <a:defRPr sz="882">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4745921" y="4671625"/>
            <a:ext cx="1511975" cy="268350"/>
          </a:xfrm>
          <a:prstGeom prst="rect">
            <a:avLst/>
          </a:prstGeom>
        </p:spPr>
        <p:txBody>
          <a:bodyPr vert="horz" lIns="91440" tIns="45720" rIns="91440" bIns="45720" rtlCol="0" anchor="ctr"/>
          <a:lstStyle>
            <a:lvl1pPr algn="r">
              <a:defRPr sz="882">
                <a:solidFill>
                  <a:schemeClr val="tx1">
                    <a:tint val="75000"/>
                  </a:schemeClr>
                </a:solidFill>
              </a:defRPr>
            </a:lvl1pPr>
          </a:lstStyle>
          <a:p>
            <a:fld id="{9032BFEC-FB91-42E2-B40F-14DBE4F19526}" type="slidenum">
              <a:rPr lang="de-DE" smtClean="0"/>
              <a:t>‹Nr.›</a:t>
            </a:fld>
            <a:endParaRPr lang="de-DE"/>
          </a:p>
        </p:txBody>
      </p:sp>
    </p:spTree>
    <p:extLst>
      <p:ext uri="{BB962C8B-B14F-4D97-AF65-F5344CB8AC3E}">
        <p14:creationId xmlns:p14="http://schemas.microsoft.com/office/powerpoint/2010/main" val="252549547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673" r:id="rId12"/>
    <p:sldLayoutId id="2147483674" r:id="rId13"/>
  </p:sldLayoutIdLst>
  <p:txStyles>
    <p:titleStyle>
      <a:lvl1pPr algn="l" defTabSz="671993" rtl="0" eaLnBrk="1" latinLnBrk="0" hangingPunct="1">
        <a:lnSpc>
          <a:spcPct val="90000"/>
        </a:lnSpc>
        <a:spcBef>
          <a:spcPct val="0"/>
        </a:spcBef>
        <a:buNone/>
        <a:defRPr sz="3234" kern="1200">
          <a:solidFill>
            <a:schemeClr val="tx1"/>
          </a:solidFill>
          <a:latin typeface="+mj-lt"/>
          <a:ea typeface="+mj-ea"/>
          <a:cs typeface="+mj-cs"/>
        </a:defRPr>
      </a:lvl1pPr>
    </p:titleStyle>
    <p:bodyStyle>
      <a:lvl1pPr marL="167998" indent="-167998" algn="l" defTabSz="671993" rtl="0" eaLnBrk="1" latinLnBrk="0" hangingPunct="1">
        <a:lnSpc>
          <a:spcPct val="90000"/>
        </a:lnSpc>
        <a:spcBef>
          <a:spcPts val="735"/>
        </a:spcBef>
        <a:buFont typeface="Arial" panose="020B0604020202020204" pitchFamily="34" charset="0"/>
        <a:buChar char="•"/>
        <a:defRPr sz="2058" kern="1200">
          <a:solidFill>
            <a:schemeClr val="tx1"/>
          </a:solidFill>
          <a:latin typeface="+mn-lt"/>
          <a:ea typeface="+mn-ea"/>
          <a:cs typeface="+mn-cs"/>
        </a:defRPr>
      </a:lvl1pPr>
      <a:lvl2pPr marL="503994" indent="-167998" algn="l" defTabSz="671993" rtl="0" eaLnBrk="1" latinLnBrk="0" hangingPunct="1">
        <a:lnSpc>
          <a:spcPct val="90000"/>
        </a:lnSpc>
        <a:spcBef>
          <a:spcPts val="367"/>
        </a:spcBef>
        <a:buFont typeface="Arial" panose="020B0604020202020204" pitchFamily="34" charset="0"/>
        <a:buChar char="•"/>
        <a:defRPr sz="1764" kern="1200">
          <a:solidFill>
            <a:schemeClr val="tx1"/>
          </a:solidFill>
          <a:latin typeface="+mn-lt"/>
          <a:ea typeface="+mn-ea"/>
          <a:cs typeface="+mn-cs"/>
        </a:defRPr>
      </a:lvl2pPr>
      <a:lvl3pPr marL="839991" indent="-167998" algn="l" defTabSz="671993" rtl="0" eaLnBrk="1" latinLnBrk="0" hangingPunct="1">
        <a:lnSpc>
          <a:spcPct val="90000"/>
        </a:lnSpc>
        <a:spcBef>
          <a:spcPts val="367"/>
        </a:spcBef>
        <a:buFont typeface="Arial" panose="020B0604020202020204" pitchFamily="34" charset="0"/>
        <a:buChar char="•"/>
        <a:defRPr sz="1470" kern="1200">
          <a:solidFill>
            <a:schemeClr val="tx1"/>
          </a:solidFill>
          <a:latin typeface="+mn-lt"/>
          <a:ea typeface="+mn-ea"/>
          <a:cs typeface="+mn-cs"/>
        </a:defRPr>
      </a:lvl3pPr>
      <a:lvl4pPr marL="1175987" indent="-167998" algn="l" defTabSz="671993" rtl="0" eaLnBrk="1" latinLnBrk="0" hangingPunct="1">
        <a:lnSpc>
          <a:spcPct val="90000"/>
        </a:lnSpc>
        <a:spcBef>
          <a:spcPts val="367"/>
        </a:spcBef>
        <a:buFont typeface="Arial" panose="020B0604020202020204" pitchFamily="34" charset="0"/>
        <a:buChar char="•"/>
        <a:defRPr sz="1323" kern="1200">
          <a:solidFill>
            <a:schemeClr val="tx1"/>
          </a:solidFill>
          <a:latin typeface="+mn-lt"/>
          <a:ea typeface="+mn-ea"/>
          <a:cs typeface="+mn-cs"/>
        </a:defRPr>
      </a:lvl4pPr>
      <a:lvl5pPr marL="1511983" indent="-167998" algn="l" defTabSz="671993" rtl="0" eaLnBrk="1" latinLnBrk="0" hangingPunct="1">
        <a:lnSpc>
          <a:spcPct val="90000"/>
        </a:lnSpc>
        <a:spcBef>
          <a:spcPts val="367"/>
        </a:spcBef>
        <a:buFont typeface="Arial" panose="020B0604020202020204" pitchFamily="34" charset="0"/>
        <a:buChar char="•"/>
        <a:defRPr sz="1323" kern="1200">
          <a:solidFill>
            <a:schemeClr val="tx1"/>
          </a:solidFill>
          <a:latin typeface="+mn-lt"/>
          <a:ea typeface="+mn-ea"/>
          <a:cs typeface="+mn-cs"/>
        </a:defRPr>
      </a:lvl5pPr>
      <a:lvl6pPr marL="1847980" indent="-167998" algn="l" defTabSz="671993" rtl="0" eaLnBrk="1" latinLnBrk="0" hangingPunct="1">
        <a:lnSpc>
          <a:spcPct val="90000"/>
        </a:lnSpc>
        <a:spcBef>
          <a:spcPts val="367"/>
        </a:spcBef>
        <a:buFont typeface="Arial" panose="020B0604020202020204" pitchFamily="34" charset="0"/>
        <a:buChar char="•"/>
        <a:defRPr sz="1323" kern="1200">
          <a:solidFill>
            <a:schemeClr val="tx1"/>
          </a:solidFill>
          <a:latin typeface="+mn-lt"/>
          <a:ea typeface="+mn-ea"/>
          <a:cs typeface="+mn-cs"/>
        </a:defRPr>
      </a:lvl6pPr>
      <a:lvl7pPr marL="2183976" indent="-167998" algn="l" defTabSz="671993" rtl="0" eaLnBrk="1" latinLnBrk="0" hangingPunct="1">
        <a:lnSpc>
          <a:spcPct val="90000"/>
        </a:lnSpc>
        <a:spcBef>
          <a:spcPts val="367"/>
        </a:spcBef>
        <a:buFont typeface="Arial" panose="020B0604020202020204" pitchFamily="34" charset="0"/>
        <a:buChar char="•"/>
        <a:defRPr sz="1323" kern="1200">
          <a:solidFill>
            <a:schemeClr val="tx1"/>
          </a:solidFill>
          <a:latin typeface="+mn-lt"/>
          <a:ea typeface="+mn-ea"/>
          <a:cs typeface="+mn-cs"/>
        </a:defRPr>
      </a:lvl7pPr>
      <a:lvl8pPr marL="2519972" indent="-167998" algn="l" defTabSz="671993" rtl="0" eaLnBrk="1" latinLnBrk="0" hangingPunct="1">
        <a:lnSpc>
          <a:spcPct val="90000"/>
        </a:lnSpc>
        <a:spcBef>
          <a:spcPts val="367"/>
        </a:spcBef>
        <a:buFont typeface="Arial" panose="020B0604020202020204" pitchFamily="34" charset="0"/>
        <a:buChar char="•"/>
        <a:defRPr sz="1323" kern="1200">
          <a:solidFill>
            <a:schemeClr val="tx1"/>
          </a:solidFill>
          <a:latin typeface="+mn-lt"/>
          <a:ea typeface="+mn-ea"/>
          <a:cs typeface="+mn-cs"/>
        </a:defRPr>
      </a:lvl8pPr>
      <a:lvl9pPr marL="2855968" indent="-167998" algn="l" defTabSz="671993" rtl="0" eaLnBrk="1" latinLnBrk="0" hangingPunct="1">
        <a:lnSpc>
          <a:spcPct val="90000"/>
        </a:lnSpc>
        <a:spcBef>
          <a:spcPts val="367"/>
        </a:spcBef>
        <a:buFont typeface="Arial" panose="020B0604020202020204" pitchFamily="34" charset="0"/>
        <a:buChar char="•"/>
        <a:defRPr sz="1323" kern="1200">
          <a:solidFill>
            <a:schemeClr val="tx1"/>
          </a:solidFill>
          <a:latin typeface="+mn-lt"/>
          <a:ea typeface="+mn-ea"/>
          <a:cs typeface="+mn-cs"/>
        </a:defRPr>
      </a:lvl9pPr>
    </p:bodyStyle>
    <p:otherStyle>
      <a:defPPr>
        <a:defRPr lang="en-US"/>
      </a:defPPr>
      <a:lvl1pPr marL="0" algn="l" defTabSz="671993" rtl="0" eaLnBrk="1" latinLnBrk="0" hangingPunct="1">
        <a:defRPr sz="1323" kern="1200">
          <a:solidFill>
            <a:schemeClr val="tx1"/>
          </a:solidFill>
          <a:latin typeface="+mn-lt"/>
          <a:ea typeface="+mn-ea"/>
          <a:cs typeface="+mn-cs"/>
        </a:defRPr>
      </a:lvl1pPr>
      <a:lvl2pPr marL="335996" algn="l" defTabSz="671993" rtl="0" eaLnBrk="1" latinLnBrk="0" hangingPunct="1">
        <a:defRPr sz="1323" kern="1200">
          <a:solidFill>
            <a:schemeClr val="tx1"/>
          </a:solidFill>
          <a:latin typeface="+mn-lt"/>
          <a:ea typeface="+mn-ea"/>
          <a:cs typeface="+mn-cs"/>
        </a:defRPr>
      </a:lvl2pPr>
      <a:lvl3pPr marL="671993" algn="l" defTabSz="671993" rtl="0" eaLnBrk="1" latinLnBrk="0" hangingPunct="1">
        <a:defRPr sz="1323" kern="1200">
          <a:solidFill>
            <a:schemeClr val="tx1"/>
          </a:solidFill>
          <a:latin typeface="+mn-lt"/>
          <a:ea typeface="+mn-ea"/>
          <a:cs typeface="+mn-cs"/>
        </a:defRPr>
      </a:lvl3pPr>
      <a:lvl4pPr marL="1007989" algn="l" defTabSz="671993" rtl="0" eaLnBrk="1" latinLnBrk="0" hangingPunct="1">
        <a:defRPr sz="1323" kern="1200">
          <a:solidFill>
            <a:schemeClr val="tx1"/>
          </a:solidFill>
          <a:latin typeface="+mn-lt"/>
          <a:ea typeface="+mn-ea"/>
          <a:cs typeface="+mn-cs"/>
        </a:defRPr>
      </a:lvl4pPr>
      <a:lvl5pPr marL="1343985" algn="l" defTabSz="671993" rtl="0" eaLnBrk="1" latinLnBrk="0" hangingPunct="1">
        <a:defRPr sz="1323" kern="1200">
          <a:solidFill>
            <a:schemeClr val="tx1"/>
          </a:solidFill>
          <a:latin typeface="+mn-lt"/>
          <a:ea typeface="+mn-ea"/>
          <a:cs typeface="+mn-cs"/>
        </a:defRPr>
      </a:lvl5pPr>
      <a:lvl6pPr marL="1679981" algn="l" defTabSz="671993" rtl="0" eaLnBrk="1" latinLnBrk="0" hangingPunct="1">
        <a:defRPr sz="1323" kern="1200">
          <a:solidFill>
            <a:schemeClr val="tx1"/>
          </a:solidFill>
          <a:latin typeface="+mn-lt"/>
          <a:ea typeface="+mn-ea"/>
          <a:cs typeface="+mn-cs"/>
        </a:defRPr>
      </a:lvl6pPr>
      <a:lvl7pPr marL="2015978" algn="l" defTabSz="671993" rtl="0" eaLnBrk="1" latinLnBrk="0" hangingPunct="1">
        <a:defRPr sz="1323" kern="1200">
          <a:solidFill>
            <a:schemeClr val="tx1"/>
          </a:solidFill>
          <a:latin typeface="+mn-lt"/>
          <a:ea typeface="+mn-ea"/>
          <a:cs typeface="+mn-cs"/>
        </a:defRPr>
      </a:lvl7pPr>
      <a:lvl8pPr marL="2351974" algn="l" defTabSz="671993" rtl="0" eaLnBrk="1" latinLnBrk="0" hangingPunct="1">
        <a:defRPr sz="1323" kern="1200">
          <a:solidFill>
            <a:schemeClr val="tx1"/>
          </a:solidFill>
          <a:latin typeface="+mn-lt"/>
          <a:ea typeface="+mn-ea"/>
          <a:cs typeface="+mn-cs"/>
        </a:defRPr>
      </a:lvl8pPr>
      <a:lvl9pPr marL="2687970" algn="l" defTabSz="671993" rtl="0" eaLnBrk="1" latinLnBrk="0" hangingPunct="1">
        <a:defRPr sz="132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hyperlink" Target="https://www.flaggenlexikon.de/ftansani.htm#Wappen" TargetMode="External"/><Relationship Id="rId2" Type="http://schemas.openxmlformats.org/officeDocument/2006/relationships/hyperlink" Target="https://tanzania-network.de/" TargetMode="External"/><Relationship Id="rId1" Type="http://schemas.openxmlformats.org/officeDocument/2006/relationships/slideLayout" Target="../slideLayouts/slideLayout2.xml"/><Relationship Id="rId6" Type="http://schemas.openxmlformats.org/officeDocument/2006/relationships/hyperlink" Target="https://oec.world/en/profile/country/tza" TargetMode="External"/><Relationship Id="rId5" Type="http://schemas.openxmlformats.org/officeDocument/2006/relationships/hyperlink" Target="https://www.statista.com/statistics/1289050/main-religions-in-tanzania-by-area-of-residence/#:~:text=Religion%20adoption%20varied%20across%20residential,25%20percent%20in%20rural%20areas" TargetMode="External"/><Relationship Id="rId4" Type="http://schemas.openxmlformats.org/officeDocument/2006/relationships/hyperlink" Target="https://www.laenderdaten.info/Afrika/Tansania/index.php"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s://commons.wikimedia.org/w/index.php?curid=387955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B5C8BE-CF6A-654A-A927-E2D1F0FD86B7}"/>
              </a:ext>
            </a:extLst>
          </p:cNvPr>
          <p:cNvSpPr>
            <a:spLocks noGrp="1"/>
          </p:cNvSpPr>
          <p:nvPr>
            <p:ph type="ctrTitle"/>
          </p:nvPr>
        </p:nvSpPr>
        <p:spPr/>
        <p:txBody>
          <a:bodyPr/>
          <a:lstStyle/>
          <a:p>
            <a:endParaRPr lang="de-DE"/>
          </a:p>
        </p:txBody>
      </p:sp>
      <p:sp>
        <p:nvSpPr>
          <p:cNvPr id="3" name="Untertitel 2">
            <a:extLst>
              <a:ext uri="{FF2B5EF4-FFF2-40B4-BE49-F238E27FC236}">
                <a16:creationId xmlns:a16="http://schemas.microsoft.com/office/drawing/2014/main" id="{4804EFFC-4019-FB4B-99AB-8CC672910E01}"/>
              </a:ext>
            </a:extLst>
          </p:cNvPr>
          <p:cNvSpPr>
            <a:spLocks noGrp="1"/>
          </p:cNvSpPr>
          <p:nvPr>
            <p:ph type="subTitle" idx="1"/>
          </p:nvPr>
        </p:nvSpPr>
        <p:spPr/>
        <p:txBody>
          <a:bodyPr/>
          <a:lstStyle/>
          <a:p>
            <a:endParaRPr lang="de-DE"/>
          </a:p>
        </p:txBody>
      </p:sp>
      <p:pic>
        <p:nvPicPr>
          <p:cNvPr id="5" name="Grafik 4">
            <a:extLst>
              <a:ext uri="{FF2B5EF4-FFF2-40B4-BE49-F238E27FC236}">
                <a16:creationId xmlns:a16="http://schemas.microsoft.com/office/drawing/2014/main" id="{234F3D6D-248D-5446-B7E4-06FA7F21BFE9}"/>
              </a:ext>
            </a:extLst>
          </p:cNvPr>
          <p:cNvPicPr>
            <a:picLocks noChangeAspect="1"/>
          </p:cNvPicPr>
          <p:nvPr/>
        </p:nvPicPr>
        <p:blipFill rotWithShape="1">
          <a:blip r:embed="rId3">
            <a:extLst>
              <a:ext uri="{28A0092B-C50C-407E-A947-70E740481C1C}">
                <a14:useLocalDpi xmlns:a14="http://schemas.microsoft.com/office/drawing/2010/main" val="0"/>
              </a:ext>
            </a:extLst>
          </a:blip>
          <a:srcRect t="4234" r="30247" b="8518"/>
          <a:stretch/>
        </p:blipFill>
        <p:spPr>
          <a:xfrm>
            <a:off x="0" y="7249"/>
            <a:ext cx="6719888" cy="5033064"/>
          </a:xfrm>
          <a:prstGeom prst="rect">
            <a:avLst/>
          </a:prstGeom>
        </p:spPr>
      </p:pic>
      <p:pic>
        <p:nvPicPr>
          <p:cNvPr id="7" name="Grafik 6">
            <a:extLst>
              <a:ext uri="{FF2B5EF4-FFF2-40B4-BE49-F238E27FC236}">
                <a16:creationId xmlns:a16="http://schemas.microsoft.com/office/drawing/2014/main" id="{B07775B1-2A27-F04C-8FC8-0D2A8CFC4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799" y="-85632"/>
            <a:ext cx="1547672" cy="3421499"/>
          </a:xfrm>
          <a:prstGeom prst="rect">
            <a:avLst/>
          </a:prstGeom>
        </p:spPr>
      </p:pic>
      <p:pic>
        <p:nvPicPr>
          <p:cNvPr id="9" name="Grafik 8">
            <a:extLst>
              <a:ext uri="{FF2B5EF4-FFF2-40B4-BE49-F238E27FC236}">
                <a16:creationId xmlns:a16="http://schemas.microsoft.com/office/drawing/2014/main" id="{48EAF153-78D7-FB40-99BE-5FF0FCED93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9431" y="210301"/>
            <a:ext cx="1050658" cy="1050658"/>
          </a:xfrm>
          <a:prstGeom prst="rect">
            <a:avLst/>
          </a:prstGeom>
        </p:spPr>
      </p:pic>
    </p:spTree>
    <p:extLst>
      <p:ext uri="{BB962C8B-B14F-4D97-AF65-F5344CB8AC3E}">
        <p14:creationId xmlns:p14="http://schemas.microsoft.com/office/powerpoint/2010/main" val="2079672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96000FB-95BC-A448-B27D-7ED57406ED53}"/>
              </a:ext>
            </a:extLst>
          </p:cNvPr>
          <p:cNvPicPr>
            <a:picLocks noChangeAspect="1"/>
          </p:cNvPicPr>
          <p:nvPr/>
        </p:nvPicPr>
        <p:blipFill rotWithShape="1">
          <a:blip r:embed="rId3"/>
          <a:srcRect l="5959" t="9091" r="13137" b="-1"/>
          <a:stretch/>
        </p:blipFill>
        <p:spPr>
          <a:xfrm>
            <a:off x="20" y="10"/>
            <a:ext cx="6719867" cy="5040302"/>
          </a:xfrm>
          <a:prstGeom prst="rect">
            <a:avLst/>
          </a:prstGeom>
        </p:spPr>
      </p:pic>
      <p:sp>
        <p:nvSpPr>
          <p:cNvPr id="11" name="Rectangle 10">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85680" y="236049"/>
            <a:ext cx="2387846" cy="433383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67D94CD-CE6E-4D49-984A-D594E6E67BE7}"/>
              </a:ext>
            </a:extLst>
          </p:cNvPr>
          <p:cNvSpPr>
            <a:spLocks noGrp="1"/>
          </p:cNvSpPr>
          <p:nvPr>
            <p:ph type="title"/>
          </p:nvPr>
        </p:nvSpPr>
        <p:spPr>
          <a:xfrm>
            <a:off x="327839" y="470563"/>
            <a:ext cx="2071988" cy="988495"/>
          </a:xfrm>
        </p:spPr>
        <p:txBody>
          <a:bodyPr>
            <a:normAutofit fontScale="90000"/>
          </a:bodyPr>
          <a:lstStyle/>
          <a:p>
            <a:r>
              <a:rPr lang="de-AT" sz="2900" b="1" i="1" dirty="0">
                <a:latin typeface="Lucida Sans" panose="020B0602030504020204" pitchFamily="34" charset="0"/>
                <a:ea typeface="Verdana" panose="020B0604030504040204" pitchFamily="34" charset="0"/>
                <a:cs typeface="Verdana" panose="020B0604030504040204" pitchFamily="34" charset="0"/>
              </a:rPr>
              <a:t>Tansania</a:t>
            </a:r>
            <a:r>
              <a:rPr lang="de-AT" sz="2800" dirty="0">
                <a:latin typeface="Lucida Sans" panose="020B0602030504020204" pitchFamily="34" charset="0"/>
                <a:ea typeface="Verdana" panose="020B0604030504040204" pitchFamily="34" charset="0"/>
                <a:cs typeface="Verdana" panose="020B0604030504040204" pitchFamily="34" charset="0"/>
              </a:rPr>
              <a:t> </a:t>
            </a:r>
            <a:r>
              <a:rPr lang="de-AT" sz="1800" dirty="0">
                <a:latin typeface="Lucida Sans" panose="020B0602030504020204" pitchFamily="34" charset="0"/>
                <a:ea typeface="Verdana" panose="020B0604030504040204" pitchFamily="34" charset="0"/>
                <a:cs typeface="Verdana" panose="020B0604030504040204" pitchFamily="34" charset="0"/>
              </a:rPr>
              <a:t>und seine Politik</a:t>
            </a:r>
            <a:br>
              <a:rPr lang="de-AT" sz="2800" dirty="0">
                <a:latin typeface="Lucida Sans" panose="020B0602030504020204" pitchFamily="34" charset="0"/>
                <a:ea typeface="Verdana" panose="020B0604030504040204" pitchFamily="34" charset="0"/>
                <a:cs typeface="Verdana" panose="020B0604030504040204" pitchFamily="34" charset="0"/>
              </a:rPr>
            </a:br>
            <a:endParaRPr lang="de-DE" sz="2600" dirty="0"/>
          </a:p>
        </p:txBody>
      </p:sp>
      <p:sp>
        <p:nvSpPr>
          <p:cNvPr id="3" name="Inhaltsplatzhalter 2">
            <a:extLst>
              <a:ext uri="{FF2B5EF4-FFF2-40B4-BE49-F238E27FC236}">
                <a16:creationId xmlns:a16="http://schemas.microsoft.com/office/drawing/2014/main" id="{3708653C-9084-FD4B-9593-BFC9680F96E2}"/>
              </a:ext>
            </a:extLst>
          </p:cNvPr>
          <p:cNvSpPr>
            <a:spLocks noGrp="1"/>
          </p:cNvSpPr>
          <p:nvPr>
            <p:ph idx="1"/>
          </p:nvPr>
        </p:nvSpPr>
        <p:spPr>
          <a:xfrm>
            <a:off x="342070" y="1133662"/>
            <a:ext cx="2075066" cy="2772988"/>
          </a:xfrm>
        </p:spPr>
        <p:txBody>
          <a:bodyPr>
            <a:normAutofit/>
          </a:bodyPr>
          <a:lstStyle/>
          <a:p>
            <a:pPr marL="0" indent="0">
              <a:buNone/>
            </a:pPr>
            <a:endParaRPr lang="de-AT" sz="1200" dirty="0">
              <a:latin typeface="Lucida Sans" panose="020B0602030504020204" pitchFamily="34" charset="0"/>
              <a:ea typeface="Verdana" panose="020B0604030504040204" pitchFamily="34" charset="0"/>
              <a:cs typeface="Verdana" panose="020B0604030504040204" pitchFamily="34" charset="0"/>
            </a:endParaRPr>
          </a:p>
          <a:p>
            <a:pPr marL="234900" indent="-171450">
              <a:spcAft>
                <a:spcPts val="600"/>
              </a:spcAft>
            </a:pPr>
            <a:r>
              <a:rPr lang="de-AT" sz="1200" dirty="0">
                <a:latin typeface="Lucida Sans" panose="020B0602030504020204" pitchFamily="34" charset="0"/>
                <a:ea typeface="Verdana" panose="020B0604030504040204" pitchFamily="34" charset="0"/>
                <a:cs typeface="Verdana" panose="020B0604030504040204" pitchFamily="34" charset="0"/>
              </a:rPr>
              <a:t>politisch stabil und friedlich</a:t>
            </a:r>
          </a:p>
          <a:p>
            <a:pPr marL="234900" indent="-171450">
              <a:spcAft>
                <a:spcPts val="600"/>
              </a:spcAft>
            </a:pPr>
            <a:r>
              <a:rPr lang="de-AT" sz="1200" dirty="0">
                <a:latin typeface="Lucida Sans" panose="020B0602030504020204" pitchFamily="34" charset="0"/>
                <a:ea typeface="Verdana" panose="020B0604030504040204" pitchFamily="34" charset="0"/>
                <a:cs typeface="Verdana" panose="020B0604030504040204" pitchFamily="34" charset="0"/>
              </a:rPr>
              <a:t>Meinungsfreiheit z.T. eingeschränkt</a:t>
            </a:r>
          </a:p>
          <a:p>
            <a:pPr marL="234900" indent="-171450">
              <a:spcAft>
                <a:spcPts val="600"/>
              </a:spcAft>
            </a:pPr>
            <a:r>
              <a:rPr lang="de-AT" sz="1200" dirty="0">
                <a:latin typeface="Lucida Sans" panose="020B0602030504020204" pitchFamily="34" charset="0"/>
                <a:ea typeface="Verdana" panose="020B0604030504040204" pitchFamily="34" charset="0"/>
                <a:cs typeface="Verdana" panose="020B0604030504040204" pitchFamily="34" charset="0"/>
              </a:rPr>
              <a:t>Armut nach wie vor hoch</a:t>
            </a:r>
          </a:p>
        </p:txBody>
      </p:sp>
      <p:pic>
        <p:nvPicPr>
          <p:cNvPr id="5" name="Grafik 4">
            <a:extLst>
              <a:ext uri="{FF2B5EF4-FFF2-40B4-BE49-F238E27FC236}">
                <a16:creationId xmlns:a16="http://schemas.microsoft.com/office/drawing/2014/main" id="{A947C469-FB89-9E41-A6F8-087BADAB57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0254" y="74525"/>
            <a:ext cx="747667" cy="747667"/>
          </a:xfrm>
          <a:prstGeom prst="rect">
            <a:avLst/>
          </a:prstGeom>
        </p:spPr>
      </p:pic>
    </p:spTree>
    <p:extLst>
      <p:ext uri="{BB962C8B-B14F-4D97-AF65-F5344CB8AC3E}">
        <p14:creationId xmlns:p14="http://schemas.microsoft.com/office/powerpoint/2010/main" val="1701069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38C4534-558E-DF45-BD0E-94C9290CCBFE}"/>
              </a:ext>
            </a:extLst>
          </p:cNvPr>
          <p:cNvPicPr>
            <a:picLocks noChangeAspect="1"/>
          </p:cNvPicPr>
          <p:nvPr/>
        </p:nvPicPr>
        <p:blipFill rotWithShape="1">
          <a:blip r:embed="rId3"/>
          <a:srcRect l="19098" t="8475" r="-1" b="615"/>
          <a:stretch/>
        </p:blipFill>
        <p:spPr>
          <a:xfrm>
            <a:off x="20" y="10"/>
            <a:ext cx="6719867" cy="5040302"/>
          </a:xfrm>
          <a:prstGeom prst="rect">
            <a:avLst/>
          </a:prstGeom>
        </p:spPr>
      </p:pic>
      <p:sp>
        <p:nvSpPr>
          <p:cNvPr id="30" name="Freeform: Shape 2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28243" y="-1475"/>
            <a:ext cx="3091644" cy="4292333"/>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20487" y="-1"/>
            <a:ext cx="2999400" cy="4156118"/>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7A8E941-B740-DB45-8E9E-2046DF3ABBA2}"/>
              </a:ext>
            </a:extLst>
          </p:cNvPr>
          <p:cNvSpPr>
            <a:spLocks noGrp="1"/>
          </p:cNvSpPr>
          <p:nvPr>
            <p:ph type="title"/>
          </p:nvPr>
        </p:nvSpPr>
        <p:spPr>
          <a:xfrm>
            <a:off x="4100579" y="490087"/>
            <a:ext cx="2239215" cy="766857"/>
          </a:xfrm>
        </p:spPr>
        <p:txBody>
          <a:bodyPr>
            <a:normAutofit/>
          </a:bodyPr>
          <a:lstStyle/>
          <a:p>
            <a:r>
              <a:rPr lang="de-AT" sz="2300" b="1" dirty="0">
                <a:latin typeface="Lucida Sans" panose="020B0602030504020204" pitchFamily="34" charset="0"/>
                <a:ea typeface="Verdana" panose="020B0604030504040204" pitchFamily="34" charset="0"/>
                <a:cs typeface="Verdana" panose="020B0604030504040204" pitchFamily="34" charset="0"/>
              </a:rPr>
              <a:t> Tansania    </a:t>
            </a:r>
            <a:br>
              <a:rPr lang="de-AT" sz="2300" b="1" dirty="0">
                <a:latin typeface="Lucida Sans" panose="020B0602030504020204" pitchFamily="34" charset="0"/>
                <a:ea typeface="Verdana" panose="020B0604030504040204" pitchFamily="34" charset="0"/>
                <a:cs typeface="Verdana" panose="020B0604030504040204" pitchFamily="34" charset="0"/>
              </a:rPr>
            </a:br>
            <a:r>
              <a:rPr lang="de-AT" sz="2300" b="1" dirty="0">
                <a:latin typeface="Lucida Sans" panose="020B0602030504020204" pitchFamily="34" charset="0"/>
                <a:ea typeface="Verdana" panose="020B0604030504040204" pitchFamily="34" charset="0"/>
                <a:cs typeface="Verdana" panose="020B0604030504040204" pitchFamily="34" charset="0"/>
              </a:rPr>
              <a:t>  </a:t>
            </a:r>
            <a:r>
              <a:rPr lang="de-AT" sz="1600" dirty="0">
                <a:latin typeface="Lucida Sans" panose="020B0602030504020204" pitchFamily="34" charset="0"/>
                <a:ea typeface="Verdana" panose="020B0604030504040204" pitchFamily="34" charset="0"/>
                <a:cs typeface="Verdana" panose="020B0604030504040204" pitchFamily="34" charset="0"/>
              </a:rPr>
              <a:t>und Kultur</a:t>
            </a:r>
          </a:p>
          <a:p>
            <a:endParaRPr lang="de-AT" sz="2300" dirty="0">
              <a:latin typeface="Lucida Sans" panose="020B0602030504020204" pitchFamily="34" charset="0"/>
              <a:ea typeface="Verdana" panose="020B0604030504040204" pitchFamily="34" charset="0"/>
              <a:cs typeface="Verdana" panose="020B0604030504040204" pitchFamily="34" charset="0"/>
            </a:endParaRPr>
          </a:p>
        </p:txBody>
      </p:sp>
      <p:sp>
        <p:nvSpPr>
          <p:cNvPr id="3" name="Inhaltsplatzhalter 2">
            <a:extLst>
              <a:ext uri="{FF2B5EF4-FFF2-40B4-BE49-F238E27FC236}">
                <a16:creationId xmlns:a16="http://schemas.microsoft.com/office/drawing/2014/main" id="{232AF3B0-D5E3-2E44-A8F0-C6CA552BD22B}"/>
              </a:ext>
            </a:extLst>
          </p:cNvPr>
          <p:cNvSpPr>
            <a:spLocks noGrp="1"/>
          </p:cNvSpPr>
          <p:nvPr>
            <p:ph idx="1"/>
          </p:nvPr>
        </p:nvSpPr>
        <p:spPr>
          <a:xfrm>
            <a:off x="3628242" y="1256944"/>
            <a:ext cx="2999399" cy="2024125"/>
          </a:xfrm>
        </p:spPr>
        <p:txBody>
          <a:bodyPr anchor="t">
            <a:normAutofit/>
          </a:bodyPr>
          <a:lstStyle/>
          <a:p>
            <a:pPr marL="806400" lvl="1" indent="-285750">
              <a:spcAft>
                <a:spcPts val="600"/>
              </a:spcAft>
            </a:pPr>
            <a:r>
              <a:rPr lang="de-AT" sz="1200" dirty="0">
                <a:latin typeface="Lucida Sans" panose="020B0602030504020204" pitchFamily="34" charset="0"/>
                <a:ea typeface="Verdana" panose="020B0604030504040204" pitchFamily="34" charset="0"/>
                <a:cs typeface="Verdana" panose="020B0604030504040204" pitchFamily="34" charset="0"/>
              </a:rPr>
              <a:t>Musik &amp; Tanz sehr beliebt</a:t>
            </a:r>
          </a:p>
          <a:p>
            <a:pPr marL="806400" lvl="1" indent="-285750">
              <a:spcAft>
                <a:spcPts val="600"/>
              </a:spcAft>
            </a:pPr>
            <a:r>
              <a:rPr lang="de-AT" sz="1200" dirty="0">
                <a:latin typeface="Lucida Sans" panose="020B0602030504020204" pitchFamily="34" charset="0"/>
                <a:ea typeface="Verdana" panose="020B0604030504040204" pitchFamily="34" charset="0"/>
                <a:cs typeface="Verdana" panose="020B0604030504040204" pitchFamily="34" charset="0"/>
              </a:rPr>
              <a:t>Diskriminierung von Albinos und Hexenverfolgung</a:t>
            </a:r>
          </a:p>
        </p:txBody>
      </p:sp>
      <p:pic>
        <p:nvPicPr>
          <p:cNvPr id="5" name="Grafik 4">
            <a:extLst>
              <a:ext uri="{FF2B5EF4-FFF2-40B4-BE49-F238E27FC236}">
                <a16:creationId xmlns:a16="http://schemas.microsoft.com/office/drawing/2014/main" id="{68B127FE-7795-B344-B901-24C6F10057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406" y="42503"/>
            <a:ext cx="747667" cy="747667"/>
          </a:xfrm>
          <a:prstGeom prst="rect">
            <a:avLst/>
          </a:prstGeom>
        </p:spPr>
      </p:pic>
    </p:spTree>
    <p:extLst>
      <p:ext uri="{BB962C8B-B14F-4D97-AF65-F5344CB8AC3E}">
        <p14:creationId xmlns:p14="http://schemas.microsoft.com/office/powerpoint/2010/main" val="4247278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2BB8EAC-833E-CA40-AD46-CFEDCFBE938E}"/>
              </a:ext>
            </a:extLst>
          </p:cNvPr>
          <p:cNvPicPr>
            <a:picLocks noChangeAspect="1"/>
          </p:cNvPicPr>
          <p:nvPr/>
        </p:nvPicPr>
        <p:blipFill rotWithShape="1">
          <a:blip r:embed="rId3"/>
          <a:srcRect l="17840" t="7575" r="2" b="105"/>
          <a:stretch/>
        </p:blipFill>
        <p:spPr>
          <a:xfrm>
            <a:off x="20" y="10"/>
            <a:ext cx="6719867" cy="5040302"/>
          </a:xfrm>
          <a:prstGeom prst="rect">
            <a:avLst/>
          </a:prstGeom>
        </p:spPr>
      </p:pic>
      <p:sp>
        <p:nvSpPr>
          <p:cNvPr id="23" name="Freeform: Shape 22">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28243" y="-1475"/>
            <a:ext cx="3091644" cy="4292333"/>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20487" y="-1"/>
            <a:ext cx="2999400" cy="4156118"/>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87EE3B24-DB25-FE4A-8327-F3C3C4BE7E09}"/>
              </a:ext>
            </a:extLst>
          </p:cNvPr>
          <p:cNvSpPr>
            <a:spLocks noGrp="1"/>
          </p:cNvSpPr>
          <p:nvPr>
            <p:ph type="title"/>
          </p:nvPr>
        </p:nvSpPr>
        <p:spPr>
          <a:xfrm>
            <a:off x="4327267" y="465218"/>
            <a:ext cx="2239215" cy="766857"/>
          </a:xfrm>
        </p:spPr>
        <p:txBody>
          <a:bodyPr>
            <a:normAutofit/>
          </a:bodyPr>
          <a:lstStyle/>
          <a:p>
            <a:r>
              <a:rPr lang="de-AT" sz="2100" b="1" i="1" dirty="0">
                <a:latin typeface="Lucida Sans" panose="020B0602030504020204" pitchFamily="34" charset="0"/>
                <a:ea typeface="Verdana" panose="020B0604030504040204" pitchFamily="34" charset="0"/>
                <a:cs typeface="Verdana" panose="020B0604030504040204" pitchFamily="34" charset="0"/>
              </a:rPr>
              <a:t> Tansania</a:t>
            </a:r>
            <a:r>
              <a:rPr lang="de-AT" sz="2100" dirty="0">
                <a:latin typeface="Lucida Sans" panose="020B0602030504020204" pitchFamily="34" charset="0"/>
                <a:ea typeface="Verdana" panose="020B0604030504040204" pitchFamily="34" charset="0"/>
                <a:cs typeface="Verdana" panose="020B0604030504040204" pitchFamily="34" charset="0"/>
              </a:rPr>
              <a:t> </a:t>
            </a:r>
            <a:br>
              <a:rPr lang="de-AT" sz="2100" dirty="0">
                <a:latin typeface="Lucida Sans" panose="020B0602030504020204" pitchFamily="34" charset="0"/>
                <a:ea typeface="Verdana" panose="020B0604030504040204" pitchFamily="34" charset="0"/>
                <a:cs typeface="Verdana" panose="020B0604030504040204" pitchFamily="34" charset="0"/>
              </a:rPr>
            </a:br>
            <a:r>
              <a:rPr lang="de-AT" sz="2100" dirty="0">
                <a:latin typeface="Lucida Sans" panose="020B0602030504020204" pitchFamily="34" charset="0"/>
                <a:ea typeface="Verdana" panose="020B0604030504040204" pitchFamily="34" charset="0"/>
                <a:cs typeface="Verdana" panose="020B0604030504040204" pitchFamily="34" charset="0"/>
              </a:rPr>
              <a:t>  </a:t>
            </a:r>
            <a:r>
              <a:rPr lang="de-AT" sz="1600" dirty="0">
                <a:latin typeface="Lucida Sans" panose="020B0602030504020204" pitchFamily="34" charset="0"/>
                <a:ea typeface="Verdana" panose="020B0604030504040204" pitchFamily="34" charset="0"/>
                <a:cs typeface="Verdana" panose="020B0604030504040204" pitchFamily="34" charset="0"/>
              </a:rPr>
              <a:t>und Gesundheit</a:t>
            </a:r>
          </a:p>
          <a:p>
            <a:endParaRPr lang="de-AT" sz="2100" dirty="0">
              <a:latin typeface="Lucida Sans" panose="020B0602030504020204" pitchFamily="34" charset="0"/>
              <a:ea typeface="Verdana" panose="020B0604030504040204" pitchFamily="34" charset="0"/>
              <a:cs typeface="Verdana" panose="020B0604030504040204" pitchFamily="34" charset="0"/>
            </a:endParaRPr>
          </a:p>
        </p:txBody>
      </p:sp>
      <p:sp>
        <p:nvSpPr>
          <p:cNvPr id="3" name="Inhaltsplatzhalter 2">
            <a:extLst>
              <a:ext uri="{FF2B5EF4-FFF2-40B4-BE49-F238E27FC236}">
                <a16:creationId xmlns:a16="http://schemas.microsoft.com/office/drawing/2014/main" id="{504DDB0F-9C23-D641-8F46-C54B79270AFF}"/>
              </a:ext>
            </a:extLst>
          </p:cNvPr>
          <p:cNvSpPr>
            <a:spLocks noGrp="1"/>
          </p:cNvSpPr>
          <p:nvPr>
            <p:ph idx="1"/>
          </p:nvPr>
        </p:nvSpPr>
        <p:spPr>
          <a:xfrm>
            <a:off x="4200496" y="1304081"/>
            <a:ext cx="2519371" cy="2024125"/>
          </a:xfrm>
        </p:spPr>
        <p:txBody>
          <a:bodyPr anchor="t">
            <a:normAutofit/>
          </a:bodyPr>
          <a:lstStyle/>
          <a:p>
            <a:r>
              <a:rPr lang="de-AT" sz="1400" dirty="0">
                <a:latin typeface="Lucida Sans" panose="020B0602030504020204" pitchFamily="34" charset="0"/>
                <a:ea typeface="Verdana" panose="020B0604030504040204" pitchFamily="34" charset="0"/>
                <a:cs typeface="Verdana" panose="020B0604030504040204" pitchFamily="34" charset="0"/>
              </a:rPr>
              <a:t> schlechte allgemeine Gesundheitsversorgung</a:t>
            </a:r>
          </a:p>
          <a:p>
            <a:r>
              <a:rPr lang="de-AT" sz="1400" dirty="0">
                <a:latin typeface="Lucida Sans" panose="020B0602030504020204" pitchFamily="34" charset="0"/>
                <a:ea typeface="Verdana" panose="020B0604030504040204" pitchFamily="34" charset="0"/>
                <a:cs typeface="Verdana" panose="020B0604030504040204" pitchFamily="34" charset="0"/>
              </a:rPr>
              <a:t>unzureichende Hygiene</a:t>
            </a:r>
          </a:p>
          <a:p>
            <a:r>
              <a:rPr lang="de-AT" sz="1400" dirty="0">
                <a:latin typeface="Lucida Sans" panose="020B0602030504020204" pitchFamily="34" charset="0"/>
                <a:ea typeface="Verdana" panose="020B0604030504040204" pitchFamily="34" charset="0"/>
                <a:cs typeface="Verdana" panose="020B0604030504040204" pitchFamily="34" charset="0"/>
              </a:rPr>
              <a:t>Mangel an sauberen Trinkwasser</a:t>
            </a:r>
          </a:p>
          <a:p>
            <a:endParaRPr lang="de-DE" sz="1200" dirty="0"/>
          </a:p>
        </p:txBody>
      </p:sp>
      <p:pic>
        <p:nvPicPr>
          <p:cNvPr id="6" name="Grafik 5">
            <a:extLst>
              <a:ext uri="{FF2B5EF4-FFF2-40B4-BE49-F238E27FC236}">
                <a16:creationId xmlns:a16="http://schemas.microsoft.com/office/drawing/2014/main" id="{86228A27-65D3-CA4B-8EEB-C02B31B01F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44" y="115622"/>
            <a:ext cx="747667" cy="747667"/>
          </a:xfrm>
          <a:prstGeom prst="rect">
            <a:avLst/>
          </a:prstGeom>
        </p:spPr>
      </p:pic>
    </p:spTree>
    <p:extLst>
      <p:ext uri="{BB962C8B-B14F-4D97-AF65-F5344CB8AC3E}">
        <p14:creationId xmlns:p14="http://schemas.microsoft.com/office/powerpoint/2010/main" val="2449806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4FBBF6D-A02B-8A4C-89C6-771819AB90A1}"/>
              </a:ext>
            </a:extLst>
          </p:cNvPr>
          <p:cNvPicPr>
            <a:picLocks noChangeAspect="1"/>
          </p:cNvPicPr>
          <p:nvPr/>
        </p:nvPicPr>
        <p:blipFill rotWithShape="1">
          <a:blip r:embed="rId3"/>
          <a:srcRect t="9091" r="19096" b="-1"/>
          <a:stretch/>
        </p:blipFill>
        <p:spPr>
          <a:xfrm>
            <a:off x="20" y="10"/>
            <a:ext cx="6719867" cy="5040302"/>
          </a:xfrm>
          <a:prstGeom prst="rect">
            <a:avLst/>
          </a:prstGeom>
        </p:spPr>
      </p:pic>
      <p:sp>
        <p:nvSpPr>
          <p:cNvPr id="41" name="Rectangle 10">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85680" y="236049"/>
            <a:ext cx="2387846" cy="433383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B3F3E3D-69E3-CE4E-95E7-8F069037E0D1}"/>
              </a:ext>
            </a:extLst>
          </p:cNvPr>
          <p:cNvSpPr>
            <a:spLocks noGrp="1"/>
          </p:cNvSpPr>
          <p:nvPr>
            <p:ph type="title"/>
          </p:nvPr>
        </p:nvSpPr>
        <p:spPr>
          <a:xfrm>
            <a:off x="327839" y="470563"/>
            <a:ext cx="2071988" cy="988495"/>
          </a:xfrm>
        </p:spPr>
        <p:txBody>
          <a:bodyPr>
            <a:normAutofit fontScale="90000"/>
          </a:bodyPr>
          <a:lstStyle/>
          <a:p>
            <a:r>
              <a:rPr lang="de-AT" sz="2900" b="1" i="1" dirty="0">
                <a:latin typeface="Lucida Sans" panose="020B0602030504020204" pitchFamily="34" charset="0"/>
                <a:ea typeface="Verdana" panose="020B0604030504040204" pitchFamily="34" charset="0"/>
                <a:cs typeface="Verdana" panose="020B0604030504040204" pitchFamily="34" charset="0"/>
              </a:rPr>
              <a:t>Tansania</a:t>
            </a:r>
            <a:r>
              <a:rPr lang="de-AT" sz="2900" b="1" dirty="0">
                <a:latin typeface="Lucida Sans" panose="020B0602030504020204" pitchFamily="34" charset="0"/>
                <a:ea typeface="Verdana" panose="020B0604030504040204" pitchFamily="34" charset="0"/>
                <a:cs typeface="Verdana" panose="020B0604030504040204" pitchFamily="34" charset="0"/>
              </a:rPr>
              <a:t> </a:t>
            </a:r>
            <a:r>
              <a:rPr lang="de-AT" sz="1800" dirty="0">
                <a:latin typeface="Lucida Sans" panose="020B0602030504020204" pitchFamily="34" charset="0"/>
                <a:ea typeface="Verdana" panose="020B0604030504040204" pitchFamily="34" charset="0"/>
                <a:cs typeface="Verdana" panose="020B0604030504040204" pitchFamily="34" charset="0"/>
              </a:rPr>
              <a:t>und Bildung</a:t>
            </a:r>
            <a:br>
              <a:rPr lang="de-AT" sz="2800" dirty="0">
                <a:latin typeface="Lucida Sans" panose="020B0602030504020204" pitchFamily="34" charset="0"/>
                <a:ea typeface="Verdana" panose="020B0604030504040204" pitchFamily="34" charset="0"/>
                <a:cs typeface="Verdana" panose="020B0604030504040204" pitchFamily="34" charset="0"/>
              </a:rPr>
            </a:br>
            <a:endParaRPr lang="de-DE" sz="2600" dirty="0"/>
          </a:p>
        </p:txBody>
      </p:sp>
      <p:sp>
        <p:nvSpPr>
          <p:cNvPr id="3" name="Inhaltsplatzhalter 2">
            <a:extLst>
              <a:ext uri="{FF2B5EF4-FFF2-40B4-BE49-F238E27FC236}">
                <a16:creationId xmlns:a16="http://schemas.microsoft.com/office/drawing/2014/main" id="{65D2A104-C139-E24E-A469-73D0E7B6BCAB}"/>
              </a:ext>
            </a:extLst>
          </p:cNvPr>
          <p:cNvSpPr>
            <a:spLocks noGrp="1"/>
          </p:cNvSpPr>
          <p:nvPr>
            <p:ph idx="1"/>
          </p:nvPr>
        </p:nvSpPr>
        <p:spPr>
          <a:xfrm>
            <a:off x="324761" y="1133662"/>
            <a:ext cx="2075066" cy="2772988"/>
          </a:xfrm>
        </p:spPr>
        <p:txBody>
          <a:bodyPr>
            <a:normAutofit/>
          </a:bodyPr>
          <a:lstStyle/>
          <a:p>
            <a:pPr marL="63450" indent="0">
              <a:spcAft>
                <a:spcPts val="600"/>
              </a:spcAft>
              <a:buNone/>
            </a:pPr>
            <a:endParaRPr lang="de-AT" sz="1200" dirty="0">
              <a:latin typeface="Lucida Sans" panose="020B0602030504020204" pitchFamily="34" charset="0"/>
              <a:ea typeface="Verdana" panose="020B0604030504040204" pitchFamily="34" charset="0"/>
              <a:cs typeface="Verdana" panose="020B0604030504040204" pitchFamily="34" charset="0"/>
            </a:endParaRPr>
          </a:p>
          <a:p>
            <a:pPr marL="234900" indent="-171450">
              <a:spcAft>
                <a:spcPts val="600"/>
              </a:spcAft>
            </a:pPr>
            <a:r>
              <a:rPr lang="de-AT" sz="1200" dirty="0">
                <a:latin typeface="Lucida Sans" panose="020B0602030504020204" pitchFamily="34" charset="0"/>
                <a:ea typeface="Verdana" panose="020B0604030504040204" pitchFamily="34" charset="0"/>
                <a:cs typeface="Verdana" panose="020B0604030504040204" pitchFamily="34" charset="0"/>
              </a:rPr>
              <a:t>schlechte Bildungssituation</a:t>
            </a:r>
          </a:p>
          <a:p>
            <a:pPr marL="234900" indent="-171450">
              <a:spcAft>
                <a:spcPts val="600"/>
              </a:spcAft>
            </a:pPr>
            <a:r>
              <a:rPr lang="de-AT" sz="1200" dirty="0">
                <a:latin typeface="Lucida Sans" panose="020B0602030504020204" pitchFamily="34" charset="0"/>
                <a:ea typeface="Verdana" panose="020B0604030504040204" pitchFamily="34" charset="0"/>
                <a:cs typeface="Verdana" panose="020B0604030504040204" pitchFamily="34" charset="0"/>
              </a:rPr>
              <a:t>Ca. 80% besuchen eine Schule</a:t>
            </a:r>
          </a:p>
          <a:p>
            <a:pPr marL="234900" indent="-171450">
              <a:spcAft>
                <a:spcPts val="600"/>
              </a:spcAft>
            </a:pPr>
            <a:r>
              <a:rPr lang="de-AT" sz="1200" dirty="0">
                <a:latin typeface="Lucida Sans" panose="020B0602030504020204" pitchFamily="34" charset="0"/>
                <a:ea typeface="Verdana" panose="020B0604030504040204" pitchFamily="34" charset="0"/>
                <a:cs typeface="Verdana" panose="020B0604030504040204" pitchFamily="34" charset="0"/>
              </a:rPr>
              <a:t>Mangel an Lehrpersonal</a:t>
            </a:r>
          </a:p>
        </p:txBody>
      </p:sp>
      <p:pic>
        <p:nvPicPr>
          <p:cNvPr id="5" name="Grafik 4">
            <a:extLst>
              <a:ext uri="{FF2B5EF4-FFF2-40B4-BE49-F238E27FC236}">
                <a16:creationId xmlns:a16="http://schemas.microsoft.com/office/drawing/2014/main" id="{BFAF672F-5DEA-2649-9FEA-52CA991533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0254" y="74525"/>
            <a:ext cx="747667" cy="747667"/>
          </a:xfrm>
          <a:prstGeom prst="rect">
            <a:avLst/>
          </a:prstGeom>
        </p:spPr>
      </p:pic>
    </p:spTree>
    <p:extLst>
      <p:ext uri="{BB962C8B-B14F-4D97-AF65-F5344CB8AC3E}">
        <p14:creationId xmlns:p14="http://schemas.microsoft.com/office/powerpoint/2010/main" val="683053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719888" cy="4479925"/>
          </a:xfrm>
          <a:prstGeom prst="rect">
            <a:avLst/>
          </a:prstGeom>
        </p:spPr>
      </p:pic>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0254" y="74525"/>
            <a:ext cx="747667" cy="747667"/>
          </a:xfrm>
          <a:prstGeom prst="rect">
            <a:avLst/>
          </a:prstGeom>
        </p:spPr>
      </p:pic>
      <p:sp>
        <p:nvSpPr>
          <p:cNvPr id="11" name="Rechtwinkliges Dreieck 10"/>
          <p:cNvSpPr/>
          <p:nvPr/>
        </p:nvSpPr>
        <p:spPr>
          <a:xfrm>
            <a:off x="1" y="3034145"/>
            <a:ext cx="1421476" cy="189413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p:cNvSpPr txBox="1"/>
          <p:nvPr/>
        </p:nvSpPr>
        <p:spPr>
          <a:xfrm>
            <a:off x="-31243" y="4246565"/>
            <a:ext cx="1273928" cy="307777"/>
          </a:xfrm>
          <a:prstGeom prst="rect">
            <a:avLst/>
          </a:prstGeom>
          <a:noFill/>
        </p:spPr>
        <p:txBody>
          <a:bodyPr wrap="square" rtlCol="0">
            <a:spAutoFit/>
          </a:bodyPr>
          <a:lstStyle/>
          <a:p>
            <a:r>
              <a:rPr lang="de-AT" sz="1400" dirty="0">
                <a:latin typeface="Lucida Sans" panose="020B0602030504020204" pitchFamily="34" charset="0"/>
                <a:ea typeface="Verdana" panose="020B0604030504040204" pitchFamily="34" charset="0"/>
                <a:cs typeface="Verdana" panose="020B0604030504040204" pitchFamily="34" charset="0"/>
              </a:rPr>
              <a:t>Tansania</a:t>
            </a:r>
            <a:endParaRPr lang="de-AT" sz="1600" dirty="0">
              <a:latin typeface="Lucida Sans" panose="020B0602030504020204" pitchFamily="34" charset="0"/>
              <a:ea typeface="Verdana" panose="020B0604030504040204" pitchFamily="34" charset="0"/>
              <a:cs typeface="Verdana" panose="020B0604030504040204" pitchFamily="34" charset="0"/>
            </a:endParaRPr>
          </a:p>
        </p:txBody>
      </p:sp>
      <p:sp>
        <p:nvSpPr>
          <p:cNvPr id="7" name="Textfeld 6"/>
          <p:cNvSpPr txBox="1"/>
          <p:nvPr/>
        </p:nvSpPr>
        <p:spPr>
          <a:xfrm>
            <a:off x="1007533" y="4666673"/>
            <a:ext cx="5520268" cy="276999"/>
          </a:xfrm>
          <a:prstGeom prst="rect">
            <a:avLst/>
          </a:prstGeom>
          <a:noFill/>
        </p:spPr>
        <p:txBody>
          <a:bodyPr wrap="square" rtlCol="0">
            <a:spAutoFit/>
          </a:bodyPr>
          <a:lstStyle/>
          <a:p>
            <a:r>
              <a:rPr lang="de-DE" sz="1200" dirty="0">
                <a:latin typeface="MV Boli" panose="02000500030200090000" pitchFamily="2" charset="0"/>
                <a:ea typeface="Verdana" panose="020B0604030504040204" pitchFamily="34" charset="0"/>
                <a:cs typeface="MV Boli" panose="02000500030200090000" pitchFamily="2" charset="0"/>
              </a:rPr>
              <a:t>„Es ist nicht die Hand, sondern das Herz, das gibt“ </a:t>
            </a:r>
            <a:r>
              <a:rPr lang="de-DE" sz="1100" dirty="0">
                <a:latin typeface="Lucida Sans" panose="020B0602030504020204" pitchFamily="34" charset="0"/>
                <a:ea typeface="Verdana" panose="020B0604030504040204" pitchFamily="34" charset="0"/>
                <a:cs typeface="Verdana" panose="020B0604030504040204" pitchFamily="34" charset="0"/>
              </a:rPr>
              <a:t>– </a:t>
            </a:r>
            <a:r>
              <a:rPr lang="de-DE" sz="900" dirty="0">
                <a:latin typeface="Lucida Sans" panose="020B0602030504020204" pitchFamily="34" charset="0"/>
                <a:ea typeface="Verdana" panose="020B0604030504040204" pitchFamily="34" charset="0"/>
                <a:cs typeface="Verdana" panose="020B0604030504040204" pitchFamily="34" charset="0"/>
              </a:rPr>
              <a:t>Sprichwort aus Tansania</a:t>
            </a:r>
            <a:endParaRPr lang="de-AT" sz="1100" dirty="0">
              <a:latin typeface="Lucida Sans" panose="020B060203050402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12863341"/>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1400" dirty="0"/>
              <a:t>Quellen und weitere Informationen</a:t>
            </a:r>
          </a:p>
        </p:txBody>
      </p:sp>
      <p:sp>
        <p:nvSpPr>
          <p:cNvPr id="3" name="Inhaltsplatzhalter 2"/>
          <p:cNvSpPr>
            <a:spLocks noGrp="1"/>
          </p:cNvSpPr>
          <p:nvPr>
            <p:ph idx="1"/>
          </p:nvPr>
        </p:nvSpPr>
        <p:spPr>
          <a:xfrm>
            <a:off x="461993" y="1189758"/>
            <a:ext cx="5795903" cy="3198032"/>
          </a:xfrm>
        </p:spPr>
        <p:txBody>
          <a:bodyPr>
            <a:normAutofit/>
          </a:bodyPr>
          <a:lstStyle/>
          <a:p>
            <a:r>
              <a:rPr lang="de-AT" sz="1200" dirty="0">
                <a:hlinkClick r:id="rId2"/>
              </a:rPr>
              <a:t>Habari: tanzania-network.de e.V.</a:t>
            </a:r>
            <a:endParaRPr lang="de-AT" sz="1200" dirty="0">
              <a:hlinkClick r:id="rId3"/>
            </a:endParaRPr>
          </a:p>
          <a:p>
            <a:endParaRPr lang="de-DE" sz="1200" dirty="0">
              <a:hlinkClick r:id="rId3"/>
            </a:endParaRPr>
          </a:p>
          <a:p>
            <a:r>
              <a:rPr lang="de-DE" sz="1200" dirty="0">
                <a:hlinkClick r:id="rId3"/>
              </a:rPr>
              <a:t>https://www.flaggenlexikon.de/ftansani.htm#Wappen</a:t>
            </a:r>
            <a:r>
              <a:rPr lang="de-DE" sz="1200" dirty="0"/>
              <a:t> </a:t>
            </a:r>
            <a:br>
              <a:rPr lang="de-DE" sz="1200" dirty="0"/>
            </a:br>
            <a:endParaRPr lang="de-DE" sz="1200" dirty="0"/>
          </a:p>
          <a:p>
            <a:r>
              <a:rPr lang="de-DE" sz="1200" dirty="0">
                <a:hlinkClick r:id="rId4"/>
              </a:rPr>
              <a:t>https://www.laenderdaten.info/Afrika/Tansania/index.php</a:t>
            </a:r>
            <a:endParaRPr lang="de-DE" sz="1200" dirty="0"/>
          </a:p>
          <a:p>
            <a:endParaRPr lang="de-DE" sz="1200" dirty="0"/>
          </a:p>
          <a:p>
            <a:r>
              <a:rPr lang="de-DE" sz="1200" dirty="0">
                <a:hlinkClick r:id="rId5"/>
              </a:rPr>
              <a:t>https://www.statista.com/statistics/1289050/main-religions-in-tanzania-by-area-of-residence/#:~:text=Religion%20adoption%20varied%20across%20residential,25%20percent%20in%20rural%20areas</a:t>
            </a:r>
            <a:endParaRPr lang="de-DE" sz="1200" dirty="0"/>
          </a:p>
          <a:p>
            <a:pPr marL="0" indent="0">
              <a:buNone/>
            </a:pPr>
            <a:endParaRPr lang="de-DE" sz="1200" dirty="0"/>
          </a:p>
          <a:p>
            <a:r>
              <a:rPr lang="de-DE" sz="1200" dirty="0">
                <a:hlinkClick r:id="rId6"/>
              </a:rPr>
              <a:t>https://oec.world/en/profile/country/tza</a:t>
            </a:r>
            <a:endParaRPr lang="de-DE" sz="1600" dirty="0"/>
          </a:p>
        </p:txBody>
      </p:sp>
      <p:sp>
        <p:nvSpPr>
          <p:cNvPr id="4" name="Slide Number Placeholder 5"/>
          <p:cNvSpPr>
            <a:spLocks noGrp="1"/>
          </p:cNvSpPr>
          <p:nvPr>
            <p:ph type="sldNum" sz="quarter" idx="12"/>
          </p:nvPr>
        </p:nvSpPr>
        <p:spPr>
          <a:xfrm>
            <a:off x="5207913" y="4794108"/>
            <a:ext cx="1511975" cy="268350"/>
          </a:xfrm>
        </p:spPr>
        <p:txBody>
          <a:bodyPr/>
          <a:lstStyle/>
          <a:p>
            <a:fld id="{9032BFEC-FB91-42E2-B40F-14DBE4F19526}" type="slidenum">
              <a:rPr lang="de-DE" smtClean="0">
                <a:solidFill>
                  <a:schemeClr val="tx1">
                    <a:lumMod val="65000"/>
                    <a:lumOff val="35000"/>
                  </a:schemeClr>
                </a:solidFill>
              </a:rPr>
              <a:t>15</a:t>
            </a:fld>
            <a:endParaRPr lang="de-DE" dirty="0">
              <a:solidFill>
                <a:schemeClr val="tx1">
                  <a:lumMod val="65000"/>
                  <a:lumOff val="35000"/>
                </a:schemeClr>
              </a:solidFill>
            </a:endParaRPr>
          </a:p>
        </p:txBody>
      </p:sp>
    </p:spTree>
    <p:extLst>
      <p:ext uri="{BB962C8B-B14F-4D97-AF65-F5344CB8AC3E}">
        <p14:creationId xmlns:p14="http://schemas.microsoft.com/office/powerpoint/2010/main" val="2400202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19887" cy="5040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2" name="Rectangle 11">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449392" y="502270"/>
            <a:ext cx="5821103" cy="3971766"/>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4" name="Picture 4" descr="Afrika, Kilimandscharo, Kenia, Natur, Nationalpark">
            <a:extLst>
              <a:ext uri="{FF2B5EF4-FFF2-40B4-BE49-F238E27FC236}">
                <a16:creationId xmlns:a16="http://schemas.microsoft.com/office/drawing/2014/main" id="{E2FA84D1-30C3-D247-AE9D-BB2C1E1FC0A2}"/>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4020"/>
          <a:stretch/>
        </p:blipFill>
        <p:spPr bwMode="auto">
          <a:xfrm rot="21480000">
            <a:off x="627143" y="737348"/>
            <a:ext cx="5465601" cy="3501610"/>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4858BF55-1EAC-BD46-8F01-45279D3C4D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0254" y="74525"/>
            <a:ext cx="747667" cy="747667"/>
          </a:xfrm>
          <a:prstGeom prst="rect">
            <a:avLst/>
          </a:prstGeom>
        </p:spPr>
      </p:pic>
      <p:sp>
        <p:nvSpPr>
          <p:cNvPr id="8" name="Textfeld 7">
            <a:extLst>
              <a:ext uri="{FF2B5EF4-FFF2-40B4-BE49-F238E27FC236}">
                <a16:creationId xmlns:a16="http://schemas.microsoft.com/office/drawing/2014/main" id="{58267BDF-9CCB-2B48-B0BE-CD7211E0B562}"/>
              </a:ext>
            </a:extLst>
          </p:cNvPr>
          <p:cNvSpPr txBox="1"/>
          <p:nvPr/>
        </p:nvSpPr>
        <p:spPr>
          <a:xfrm>
            <a:off x="2451188" y="4517092"/>
            <a:ext cx="4077770" cy="523220"/>
          </a:xfrm>
          <a:prstGeom prst="rect">
            <a:avLst/>
          </a:prstGeom>
          <a:noFill/>
        </p:spPr>
        <p:txBody>
          <a:bodyPr wrap="square" rtlCol="0">
            <a:spAutoFit/>
          </a:bodyPr>
          <a:lstStyle/>
          <a:p>
            <a:r>
              <a:rPr lang="de-AT" sz="2800" i="1" dirty="0">
                <a:latin typeface="Lucida Sans" panose="020B0602030504020204" pitchFamily="34" charset="0"/>
                <a:ea typeface="Verdana" panose="020B0604030504040204" pitchFamily="34" charset="0"/>
                <a:cs typeface="Verdana" panose="020B0604030504040204" pitchFamily="34" charset="0"/>
              </a:rPr>
              <a:t>Projektland: Tansania</a:t>
            </a:r>
          </a:p>
        </p:txBody>
      </p:sp>
      <p:sp>
        <p:nvSpPr>
          <p:cNvPr id="11" name="Textfeld 10">
            <a:extLst>
              <a:ext uri="{FF2B5EF4-FFF2-40B4-BE49-F238E27FC236}">
                <a16:creationId xmlns:a16="http://schemas.microsoft.com/office/drawing/2014/main" id="{82A835A1-36C0-B847-A196-40F28364C7AE}"/>
              </a:ext>
            </a:extLst>
          </p:cNvPr>
          <p:cNvSpPr txBox="1"/>
          <p:nvPr/>
        </p:nvSpPr>
        <p:spPr>
          <a:xfrm>
            <a:off x="381858" y="66655"/>
            <a:ext cx="4682231" cy="438582"/>
          </a:xfrm>
          <a:prstGeom prst="rect">
            <a:avLst/>
          </a:prstGeom>
          <a:noFill/>
        </p:spPr>
        <p:txBody>
          <a:bodyPr wrap="square" rtlCol="0">
            <a:spAutoFit/>
          </a:bodyPr>
          <a:lstStyle/>
          <a:p>
            <a:r>
              <a:rPr lang="de-DE" sz="1200" dirty="0">
                <a:latin typeface="MV Boli" panose="02000500030200090000" pitchFamily="2" charset="0"/>
                <a:ea typeface="Verdana" panose="020B0604030504040204" pitchFamily="34" charset="0"/>
                <a:cs typeface="MV Boli" panose="02000500030200090000" pitchFamily="2" charset="0"/>
              </a:rPr>
              <a:t>„In der Fremde hört man mehr als zu Hause“ </a:t>
            </a:r>
            <a:br>
              <a:rPr lang="de-DE" sz="1050" dirty="0">
                <a:latin typeface="MV Boli" panose="02000500030200090000" pitchFamily="2" charset="0"/>
                <a:ea typeface="Verdana" panose="020B0604030504040204" pitchFamily="34" charset="0"/>
                <a:cs typeface="MV Boli" panose="02000500030200090000" pitchFamily="2" charset="0"/>
              </a:rPr>
            </a:br>
            <a:r>
              <a:rPr lang="de-DE" sz="1050" dirty="0">
                <a:latin typeface="MV Boli" panose="02000500030200090000" pitchFamily="2" charset="0"/>
                <a:ea typeface="Verdana" panose="020B0604030504040204" pitchFamily="34" charset="0"/>
                <a:cs typeface="MV Boli" panose="02000500030200090000" pitchFamily="2" charset="0"/>
              </a:rPr>
              <a:t>						</a:t>
            </a:r>
            <a:r>
              <a:rPr lang="de-DE" sz="800" dirty="0">
                <a:latin typeface="Lucida Sans" panose="020B0602030504020204" pitchFamily="34" charset="0"/>
                <a:ea typeface="Verdana" panose="020B0604030504040204" pitchFamily="34" charset="0"/>
                <a:cs typeface="Verdana" panose="020B0604030504040204" pitchFamily="34" charset="0"/>
              </a:rPr>
              <a:t>– Sprichwort aus Tansania</a:t>
            </a:r>
            <a:endParaRPr lang="de-AT" sz="1050" dirty="0">
              <a:latin typeface="Lucida Sans" panose="020B060203050402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367305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7E8F7"/>
        </a:solidFill>
        <a:effectLst/>
      </p:bgPr>
    </p:bg>
    <p:spTree>
      <p:nvGrpSpPr>
        <p:cNvPr id="1" name=""/>
        <p:cNvGrpSpPr/>
        <p:nvPr/>
      </p:nvGrpSpPr>
      <p:grpSpPr>
        <a:xfrm>
          <a:off x="0" y="0"/>
          <a:ext cx="0" cy="0"/>
          <a:chOff x="0" y="0"/>
          <a:chExt cx="0" cy="0"/>
        </a:xfrm>
      </p:grpSpPr>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0254" y="74525"/>
            <a:ext cx="747667" cy="747667"/>
          </a:xfrm>
          <a:prstGeom prst="rect">
            <a:avLst/>
          </a:prstGeom>
        </p:spPr>
      </p:pic>
      <p:sp>
        <p:nvSpPr>
          <p:cNvPr id="5" name="Textfeld 4"/>
          <p:cNvSpPr txBox="1"/>
          <p:nvPr/>
        </p:nvSpPr>
        <p:spPr>
          <a:xfrm>
            <a:off x="4562186" y="4794092"/>
            <a:ext cx="1788406" cy="246221"/>
          </a:xfrm>
          <a:prstGeom prst="rect">
            <a:avLst/>
          </a:prstGeom>
          <a:noFill/>
        </p:spPr>
        <p:txBody>
          <a:bodyPr wrap="square" rtlCol="0">
            <a:spAutoFit/>
          </a:bodyPr>
          <a:lstStyle/>
          <a:p>
            <a:r>
              <a:rPr lang="en-US" sz="500" dirty="0"/>
              <a:t>© </a:t>
            </a:r>
            <a:r>
              <a:rPr lang="en-US" sz="500" dirty="0" err="1"/>
              <a:t>Wappen</a:t>
            </a:r>
            <a:r>
              <a:rPr lang="en-US" sz="500" dirty="0"/>
              <a:t>: Von </a:t>
            </a:r>
            <a:r>
              <a:rPr lang="en-US" sz="500" dirty="0" err="1"/>
              <a:t>FischX</a:t>
            </a:r>
            <a:r>
              <a:rPr lang="en-US" sz="500" dirty="0"/>
              <a:t> - </a:t>
            </a:r>
            <a:r>
              <a:rPr lang="en-US" sz="500" dirty="0" err="1"/>
              <a:t>Eigenes</a:t>
            </a:r>
            <a:r>
              <a:rPr lang="en-US" sz="500" dirty="0"/>
              <a:t> </a:t>
            </a:r>
            <a:r>
              <a:rPr lang="en-US" sz="500" dirty="0" err="1"/>
              <a:t>Werk</a:t>
            </a:r>
            <a:r>
              <a:rPr lang="en-US" sz="500" dirty="0"/>
              <a:t>, CC BY-SA 3.0, </a:t>
            </a:r>
            <a:r>
              <a:rPr lang="en-US" sz="500" dirty="0">
                <a:hlinkClick r:id="rId4"/>
              </a:rPr>
              <a:t>https://commons.wikimedia.org/w/index.php?curid=3879550</a:t>
            </a:r>
            <a:r>
              <a:rPr lang="en-US" sz="500" dirty="0"/>
              <a:t> </a:t>
            </a:r>
            <a:endParaRPr lang="de-DE" sz="400" dirty="0"/>
          </a:p>
        </p:txBody>
      </p:sp>
      <p:sp>
        <p:nvSpPr>
          <p:cNvPr id="9" name="Slide Number Placeholder 5"/>
          <p:cNvSpPr>
            <a:spLocks noGrp="1"/>
          </p:cNvSpPr>
          <p:nvPr>
            <p:ph type="sldNum" sz="quarter" idx="12"/>
          </p:nvPr>
        </p:nvSpPr>
        <p:spPr>
          <a:xfrm>
            <a:off x="5057896" y="4830659"/>
            <a:ext cx="1511975" cy="268350"/>
          </a:xfrm>
        </p:spPr>
        <p:txBody>
          <a:bodyPr/>
          <a:lstStyle/>
          <a:p>
            <a:fld id="{9032BFEC-FB91-42E2-B40F-14DBE4F19526}" type="slidenum">
              <a:rPr lang="de-DE" smtClean="0">
                <a:solidFill>
                  <a:schemeClr val="tx1">
                    <a:lumMod val="65000"/>
                    <a:lumOff val="35000"/>
                  </a:schemeClr>
                </a:solidFill>
              </a:rPr>
              <a:t>3</a:t>
            </a:fld>
            <a:endParaRPr lang="de-DE" dirty="0">
              <a:solidFill>
                <a:schemeClr val="tx1">
                  <a:lumMod val="65000"/>
                  <a:lumOff val="35000"/>
                </a:schemeClr>
              </a:solidFill>
            </a:endParaRPr>
          </a:p>
        </p:txBody>
      </p:sp>
      <p:pic>
        <p:nvPicPr>
          <p:cNvPr id="6" name="Grafik 5"/>
          <p:cNvPicPr>
            <a:picLocks noChangeAspect="1"/>
          </p:cNvPicPr>
          <p:nvPr/>
        </p:nvPicPr>
        <p:blipFill>
          <a:blip r:embed="rId5"/>
          <a:stretch>
            <a:fillRect/>
          </a:stretch>
        </p:blipFill>
        <p:spPr>
          <a:xfrm>
            <a:off x="0" y="-11835"/>
            <a:ext cx="4636088" cy="5052148"/>
          </a:xfrm>
          <a:prstGeom prst="rect">
            <a:avLst/>
          </a:prstGeom>
        </p:spPr>
      </p:pic>
      <p:sp>
        <p:nvSpPr>
          <p:cNvPr id="7" name="Textfeld 6"/>
          <p:cNvSpPr txBox="1"/>
          <p:nvPr/>
        </p:nvSpPr>
        <p:spPr>
          <a:xfrm>
            <a:off x="-64527" y="4553660"/>
            <a:ext cx="1403743" cy="276999"/>
          </a:xfrm>
          <a:prstGeom prst="rect">
            <a:avLst/>
          </a:prstGeom>
          <a:noFill/>
        </p:spPr>
        <p:txBody>
          <a:bodyPr wrap="square" rtlCol="0">
            <a:spAutoFit/>
          </a:bodyPr>
          <a:lstStyle/>
          <a:p>
            <a:r>
              <a:rPr lang="de-DE" sz="600" dirty="0"/>
              <a:t>©https://www.goruma.de/laender/afrika/tansania/landkarte-geografie</a:t>
            </a:r>
          </a:p>
        </p:txBody>
      </p:sp>
      <p:pic>
        <p:nvPicPr>
          <p:cNvPr id="3076" name="Picture 4" descr="Coat of arms of tanzania.sv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76019" y="1700522"/>
            <a:ext cx="1793852" cy="2078627"/>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p:cNvSpPr txBox="1"/>
          <p:nvPr/>
        </p:nvSpPr>
        <p:spPr>
          <a:xfrm>
            <a:off x="4900699" y="1028779"/>
            <a:ext cx="1544492" cy="400110"/>
          </a:xfrm>
          <a:prstGeom prst="rect">
            <a:avLst/>
          </a:prstGeom>
          <a:noFill/>
        </p:spPr>
        <p:txBody>
          <a:bodyPr wrap="square" rtlCol="0">
            <a:spAutoFit/>
          </a:bodyPr>
          <a:lstStyle/>
          <a:p>
            <a:pPr algn="ctr"/>
            <a:r>
              <a:rPr lang="de-AT" sz="2000" dirty="0">
                <a:latin typeface="Lucida Sans" panose="020B0602030504020204" pitchFamily="34" charset="0"/>
                <a:ea typeface="Verdana" panose="020B0604030504040204" pitchFamily="34" charset="0"/>
                <a:cs typeface="Verdana" panose="020B0604030504040204" pitchFamily="34" charset="0"/>
              </a:rPr>
              <a:t>Tansania</a:t>
            </a:r>
          </a:p>
        </p:txBody>
      </p:sp>
      <p:pic>
        <p:nvPicPr>
          <p:cNvPr id="12" name="Grafik 11"/>
          <p:cNvPicPr>
            <a:picLocks noChangeAspect="1"/>
          </p:cNvPicPr>
          <p:nvPr/>
        </p:nvPicPr>
        <p:blipFill>
          <a:blip r:embed="rId7"/>
          <a:stretch>
            <a:fillRect/>
          </a:stretch>
        </p:blipFill>
        <p:spPr>
          <a:xfrm>
            <a:off x="5178167" y="3893957"/>
            <a:ext cx="989555" cy="659703"/>
          </a:xfrm>
          <a:prstGeom prst="rect">
            <a:avLst/>
          </a:prstGeom>
        </p:spPr>
      </p:pic>
    </p:spTree>
    <p:extLst>
      <p:ext uri="{BB962C8B-B14F-4D97-AF65-F5344CB8AC3E}">
        <p14:creationId xmlns:p14="http://schemas.microsoft.com/office/powerpoint/2010/main" val="2698687761"/>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19887" cy="5040312"/>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F3A8D832-5888-0D4C-88BA-BB89E6A654C3}"/>
              </a:ext>
            </a:extLst>
          </p:cNvPr>
          <p:cNvSpPr>
            <a:spLocks noGrp="1"/>
          </p:cNvSpPr>
          <p:nvPr>
            <p:ph type="title"/>
          </p:nvPr>
        </p:nvSpPr>
        <p:spPr>
          <a:xfrm>
            <a:off x="461992" y="3432217"/>
            <a:ext cx="2420209" cy="1418597"/>
          </a:xfrm>
        </p:spPr>
        <p:txBody>
          <a:bodyPr anchor="t">
            <a:noAutofit/>
          </a:bodyPr>
          <a:lstStyle/>
          <a:p>
            <a:r>
              <a:rPr lang="de-AT" sz="2400" b="1" i="1" dirty="0">
                <a:solidFill>
                  <a:schemeClr val="bg1"/>
                </a:solidFill>
                <a:latin typeface="Lucida Sans" panose="020B0602030504020204" pitchFamily="34" charset="0"/>
                <a:ea typeface="Verdana" panose="020B0604030504040204" pitchFamily="34" charset="0"/>
                <a:cs typeface="Verdana" panose="020B0604030504040204" pitchFamily="34" charset="0"/>
              </a:rPr>
              <a:t>Tansania</a:t>
            </a:r>
            <a:r>
              <a:rPr lang="de-AT" sz="2400" b="1" dirty="0">
                <a:solidFill>
                  <a:schemeClr val="bg1"/>
                </a:solidFill>
                <a:latin typeface="Lucida Sans" panose="020B0602030504020204" pitchFamily="34" charset="0"/>
                <a:ea typeface="Verdana" panose="020B0604030504040204" pitchFamily="34" charset="0"/>
                <a:cs typeface="Verdana" panose="020B0604030504040204" pitchFamily="34" charset="0"/>
              </a:rPr>
              <a:t> </a:t>
            </a:r>
            <a:br>
              <a:rPr lang="de-AT" sz="1600" b="1" dirty="0">
                <a:solidFill>
                  <a:schemeClr val="bg1"/>
                </a:solidFill>
                <a:latin typeface="Lucida Sans" panose="020B0602030504020204" pitchFamily="34" charset="0"/>
                <a:ea typeface="Verdana" panose="020B0604030504040204" pitchFamily="34" charset="0"/>
                <a:cs typeface="Verdana" panose="020B0604030504040204" pitchFamily="34" charset="0"/>
              </a:rPr>
            </a:br>
            <a:br>
              <a:rPr lang="de-AT" sz="1600" b="1" dirty="0">
                <a:solidFill>
                  <a:schemeClr val="bg1"/>
                </a:solidFill>
                <a:latin typeface="Lucida Sans" panose="020B0602030504020204" pitchFamily="34" charset="0"/>
                <a:ea typeface="Verdana" panose="020B0604030504040204" pitchFamily="34" charset="0"/>
                <a:cs typeface="Verdana" panose="020B0604030504040204" pitchFamily="34" charset="0"/>
              </a:rPr>
            </a:br>
            <a:r>
              <a:rPr lang="de-AT" sz="1600" b="1" dirty="0">
                <a:solidFill>
                  <a:schemeClr val="bg1"/>
                </a:solidFill>
                <a:latin typeface="Lucida Sans" panose="020B0602030504020204" pitchFamily="34" charset="0"/>
                <a:ea typeface="Verdana" panose="020B0604030504040204" pitchFamily="34" charset="0"/>
                <a:cs typeface="Verdana" panose="020B0604030504040204" pitchFamily="34" charset="0"/>
              </a:rPr>
              <a:t>… </a:t>
            </a:r>
            <a:r>
              <a:rPr lang="de-AT" sz="1600" dirty="0">
                <a:solidFill>
                  <a:schemeClr val="bg1"/>
                </a:solidFill>
                <a:latin typeface="Lucida Sans" panose="020B0602030504020204" pitchFamily="34" charset="0"/>
                <a:ea typeface="Verdana" panose="020B0604030504040204" pitchFamily="34" charset="0"/>
                <a:cs typeface="Verdana" panose="020B0604030504040204" pitchFamily="34" charset="0"/>
              </a:rPr>
              <a:t>und seine vielfältige Landschaft</a:t>
            </a:r>
            <a:br>
              <a:rPr lang="de-AT" sz="1600" dirty="0">
                <a:solidFill>
                  <a:schemeClr val="bg1"/>
                </a:solidFill>
                <a:latin typeface="Lucida Sans" panose="020B0602030504020204" pitchFamily="34" charset="0"/>
                <a:ea typeface="Verdana" panose="020B0604030504040204" pitchFamily="34" charset="0"/>
                <a:cs typeface="Verdana" panose="020B0604030504040204" pitchFamily="34" charset="0"/>
              </a:rPr>
            </a:br>
            <a:endParaRPr lang="de-DE" sz="1600" dirty="0">
              <a:solidFill>
                <a:schemeClr val="bg1"/>
              </a:solidFill>
            </a:endParaRPr>
          </a:p>
        </p:txBody>
      </p:sp>
      <p:pic>
        <p:nvPicPr>
          <p:cNvPr id="7" name="Picture 6" descr="Zebra, Afrika, Tierwelt, Safari, Natur, Wild, Savanne">
            <a:extLst>
              <a:ext uri="{FF2B5EF4-FFF2-40B4-BE49-F238E27FC236}">
                <a16:creationId xmlns:a16="http://schemas.microsoft.com/office/drawing/2014/main" id="{7B1DB009-B157-C747-A2D6-DC8DE02CCCE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301" r="23801" b="2"/>
          <a:stretch/>
        </p:blipFill>
        <p:spPr bwMode="auto">
          <a:xfrm>
            <a:off x="20" y="10"/>
            <a:ext cx="2204943" cy="2869904"/>
          </a:xfrm>
          <a:custGeom>
            <a:avLst/>
            <a:gdLst/>
            <a:ahLst/>
            <a:cxnLst/>
            <a:rect l="l" t="t" r="r" b="b"/>
            <a:pathLst>
              <a:path w="4000500" h="3413410">
                <a:moveTo>
                  <a:pt x="0" y="0"/>
                </a:moveTo>
                <a:lnTo>
                  <a:pt x="4000500" y="0"/>
                </a:lnTo>
                <a:lnTo>
                  <a:pt x="4000500" y="3330603"/>
                </a:lnTo>
                <a:lnTo>
                  <a:pt x="416174" y="3413410"/>
                </a:lnTo>
                <a:lnTo>
                  <a:pt x="0" y="3408169"/>
                </a:lnTo>
                <a:close/>
              </a:path>
            </a:pathLst>
          </a:custGeom>
          <a:noFill/>
          <a:extLst>
            <a:ext uri="{909E8E84-426E-40DD-AFC4-6F175D3DCCD1}">
              <a14:hiddenFill xmlns:a14="http://schemas.microsoft.com/office/drawing/2010/main">
                <a:solidFill>
                  <a:srgbClr val="FFFFFF"/>
                </a:solidFill>
              </a14:hiddenFill>
            </a:ext>
          </a:extLst>
        </p:spPr>
      </p:pic>
      <p:pic>
        <p:nvPicPr>
          <p:cNvPr id="6" name="Picture 2" descr="Kilimandscharo, Tansania, Afrika, Berg, Kilimanjaro">
            <a:extLst>
              <a:ext uri="{FF2B5EF4-FFF2-40B4-BE49-F238E27FC236}">
                <a16:creationId xmlns:a16="http://schemas.microsoft.com/office/drawing/2014/main" id="{7A20E0F6-2EF3-5D4B-ADA1-2250BE362D6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694" r="18465" b="3"/>
          <a:stretch/>
        </p:blipFill>
        <p:spPr bwMode="auto">
          <a:xfrm>
            <a:off x="2309962" y="10"/>
            <a:ext cx="2099964" cy="2869904"/>
          </a:xfrm>
          <a:custGeom>
            <a:avLst/>
            <a:gdLst/>
            <a:ahLst/>
            <a:cxnLst/>
            <a:rect l="l" t="t" r="r" b="b"/>
            <a:pathLst>
              <a:path w="3809998" h="3361533">
                <a:moveTo>
                  <a:pt x="0" y="0"/>
                </a:moveTo>
                <a:lnTo>
                  <a:pt x="3809998" y="0"/>
                </a:lnTo>
                <a:lnTo>
                  <a:pt x="3809998" y="3353206"/>
                </a:lnTo>
                <a:lnTo>
                  <a:pt x="1781628" y="3181423"/>
                </a:lnTo>
                <a:lnTo>
                  <a:pt x="0" y="3361533"/>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Viktoriasee, Strand, Afrika, Uganda, Landschaft, See">
            <a:extLst>
              <a:ext uri="{FF2B5EF4-FFF2-40B4-BE49-F238E27FC236}">
                <a16:creationId xmlns:a16="http://schemas.microsoft.com/office/drawing/2014/main" id="{308E4E9E-0C6B-554D-B1E5-E0F3741F03F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4029" r="6198" b="-1"/>
          <a:stretch/>
        </p:blipFill>
        <p:spPr bwMode="auto">
          <a:xfrm>
            <a:off x="4514924" y="10"/>
            <a:ext cx="2204963" cy="2945984"/>
          </a:xfrm>
          <a:custGeom>
            <a:avLst/>
            <a:gdLst/>
            <a:ahLst/>
            <a:cxnLst/>
            <a:rect l="l" t="t" r="r" b="b"/>
            <a:pathLst>
              <a:path w="4000500" h="3403026">
                <a:moveTo>
                  <a:pt x="0" y="0"/>
                </a:moveTo>
                <a:lnTo>
                  <a:pt x="4000500" y="0"/>
                </a:lnTo>
                <a:lnTo>
                  <a:pt x="4000500" y="3403026"/>
                </a:lnTo>
                <a:lnTo>
                  <a:pt x="9072" y="3370108"/>
                </a:lnTo>
                <a:lnTo>
                  <a:pt x="0" y="3369340"/>
                </a:lnTo>
                <a:close/>
              </a:path>
            </a:pathLst>
          </a:cu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593645"/>
            <a:ext cx="6719887" cy="556484"/>
            <a:chOff x="0" y="2959818"/>
            <a:chExt cx="12192000" cy="757168"/>
          </a:xfrm>
        </p:grpSpPr>
        <p:sp>
          <p:nvSpPr>
            <p:cNvPr id="26" name="Freeform: Shape 25">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6">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Inhaltsplatzhalter 2">
            <a:extLst>
              <a:ext uri="{FF2B5EF4-FFF2-40B4-BE49-F238E27FC236}">
                <a16:creationId xmlns:a16="http://schemas.microsoft.com/office/drawing/2014/main" id="{73D37F70-67F5-B144-A97C-2720597D56A5}"/>
              </a:ext>
            </a:extLst>
          </p:cNvPr>
          <p:cNvSpPr>
            <a:spLocks noGrp="1"/>
          </p:cNvSpPr>
          <p:nvPr>
            <p:ph idx="1"/>
          </p:nvPr>
        </p:nvSpPr>
        <p:spPr>
          <a:xfrm>
            <a:off x="3121948" y="3502985"/>
            <a:ext cx="3137697" cy="1418597"/>
          </a:xfrm>
        </p:spPr>
        <p:txBody>
          <a:bodyPr>
            <a:normAutofit/>
          </a:bodyPr>
          <a:lstStyle/>
          <a:p>
            <a:pPr marL="0" indent="0">
              <a:buNone/>
            </a:pPr>
            <a:r>
              <a:rPr lang="de-AT" sz="1400" dirty="0">
                <a:solidFill>
                  <a:schemeClr val="bg1"/>
                </a:solidFill>
                <a:latin typeface="Lucida Sans" panose="020B0602030504020204" pitchFamily="34" charset="0"/>
                <a:ea typeface="Verdana" panose="020B0604030504040204" pitchFamily="34" charset="0"/>
                <a:cs typeface="Verdana" panose="020B0604030504040204" pitchFamily="34" charset="0"/>
              </a:rPr>
              <a:t>Von der Ostküste mit tropischen Klima über trockene Savannen bis hin zu riesigen Seen und dem </a:t>
            </a:r>
            <a:br>
              <a:rPr lang="de-AT" sz="1400" dirty="0">
                <a:solidFill>
                  <a:schemeClr val="bg1"/>
                </a:solidFill>
                <a:latin typeface="Lucida Sans" panose="020B0602030504020204" pitchFamily="34" charset="0"/>
                <a:ea typeface="Verdana" panose="020B0604030504040204" pitchFamily="34" charset="0"/>
                <a:cs typeface="Verdana" panose="020B0604030504040204" pitchFamily="34" charset="0"/>
              </a:rPr>
            </a:br>
            <a:r>
              <a:rPr lang="de-AT" sz="1400" dirty="0">
                <a:solidFill>
                  <a:schemeClr val="bg1"/>
                </a:solidFill>
                <a:latin typeface="Lucida Sans" panose="020B0602030504020204" pitchFamily="34" charset="0"/>
                <a:ea typeface="Verdana" panose="020B0604030504040204" pitchFamily="34" charset="0"/>
                <a:cs typeface="Verdana" panose="020B0604030504040204" pitchFamily="34" charset="0"/>
              </a:rPr>
              <a:t>höchsten Berg Afrikas, der </a:t>
            </a:r>
            <a:r>
              <a:rPr lang="de-AT" sz="1400" dirty="0" err="1">
                <a:solidFill>
                  <a:schemeClr val="bg1"/>
                </a:solidFill>
                <a:latin typeface="Lucida Sans" panose="020B0602030504020204" pitchFamily="34" charset="0"/>
                <a:ea typeface="Verdana" panose="020B0604030504040204" pitchFamily="34" charset="0"/>
                <a:cs typeface="Verdana" panose="020B0604030504040204" pitchFamily="34" charset="0"/>
              </a:rPr>
              <a:t>Kibo</a:t>
            </a:r>
            <a:r>
              <a:rPr lang="de-AT" sz="1400" dirty="0">
                <a:solidFill>
                  <a:schemeClr val="bg1"/>
                </a:solidFill>
                <a:latin typeface="Lucida Sans" panose="020B0602030504020204" pitchFamily="34" charset="0"/>
                <a:ea typeface="Verdana" panose="020B0604030504040204" pitchFamily="34" charset="0"/>
                <a:cs typeface="Verdana" panose="020B0604030504040204" pitchFamily="34" charset="0"/>
              </a:rPr>
              <a:t> (5895 m)</a:t>
            </a:r>
          </a:p>
          <a:p>
            <a:endParaRPr lang="de-DE" sz="1500" dirty="0">
              <a:solidFill>
                <a:schemeClr val="bg1">
                  <a:alpha val="80000"/>
                </a:schemeClr>
              </a:solidFill>
            </a:endParaRPr>
          </a:p>
        </p:txBody>
      </p:sp>
      <p:pic>
        <p:nvPicPr>
          <p:cNvPr id="4" name="Grafik 3">
            <a:extLst>
              <a:ext uri="{FF2B5EF4-FFF2-40B4-BE49-F238E27FC236}">
                <a16:creationId xmlns:a16="http://schemas.microsoft.com/office/drawing/2014/main" id="{18DE7889-529B-DB4C-93E8-0D2E5A622B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0254" y="74525"/>
            <a:ext cx="747667" cy="747667"/>
          </a:xfrm>
          <a:prstGeom prst="rect">
            <a:avLst/>
          </a:prstGeom>
        </p:spPr>
      </p:pic>
    </p:spTree>
    <p:extLst>
      <p:ext uri="{BB962C8B-B14F-4D97-AF65-F5344CB8AC3E}">
        <p14:creationId xmlns:p14="http://schemas.microsoft.com/office/powerpoint/2010/main" val="871943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71B48A-F8F5-1142-85D2-4D31EB67D26C}"/>
              </a:ext>
            </a:extLst>
          </p:cNvPr>
          <p:cNvSpPr>
            <a:spLocks noGrp="1"/>
          </p:cNvSpPr>
          <p:nvPr>
            <p:ph type="title"/>
          </p:nvPr>
        </p:nvSpPr>
        <p:spPr>
          <a:xfrm>
            <a:off x="265120" y="2758170"/>
            <a:ext cx="1813845" cy="1802611"/>
          </a:xfrm>
        </p:spPr>
        <p:txBody>
          <a:bodyPr anchor="ctr">
            <a:normAutofit/>
          </a:bodyPr>
          <a:lstStyle/>
          <a:p>
            <a:r>
              <a:rPr lang="de-AT" sz="2600" b="1" i="1" dirty="0">
                <a:latin typeface="Lucida Sans" panose="020B0602030504020204" pitchFamily="34" charset="0"/>
                <a:ea typeface="Verdana" panose="020B0604030504040204" pitchFamily="34" charset="0"/>
                <a:cs typeface="Verdana" panose="020B0604030504040204" pitchFamily="34" charset="0"/>
              </a:rPr>
              <a:t>Tansania</a:t>
            </a:r>
            <a:r>
              <a:rPr lang="de-AT" sz="2600" dirty="0">
                <a:latin typeface="Lucida Sans" panose="020B0602030504020204" pitchFamily="34" charset="0"/>
                <a:ea typeface="Verdana" panose="020B0604030504040204" pitchFamily="34" charset="0"/>
                <a:cs typeface="Verdana" panose="020B0604030504040204" pitchFamily="34" charset="0"/>
              </a:rPr>
              <a:t> </a:t>
            </a:r>
            <a:br>
              <a:rPr lang="de-AT" sz="2300" dirty="0">
                <a:latin typeface="Lucida Sans" panose="020B0602030504020204" pitchFamily="34" charset="0"/>
                <a:ea typeface="Verdana" panose="020B0604030504040204" pitchFamily="34" charset="0"/>
                <a:cs typeface="Verdana" panose="020B0604030504040204" pitchFamily="34" charset="0"/>
              </a:rPr>
            </a:br>
            <a:r>
              <a:rPr lang="de-AT" sz="1600" dirty="0">
                <a:latin typeface="Lucida Sans" panose="020B0602030504020204" pitchFamily="34" charset="0"/>
                <a:ea typeface="Verdana" panose="020B0604030504040204" pitchFamily="34" charset="0"/>
                <a:cs typeface="Verdana" panose="020B0604030504040204" pitchFamily="34" charset="0"/>
              </a:rPr>
              <a:t>und sein Klima</a:t>
            </a:r>
            <a:br>
              <a:rPr lang="de-AT" sz="2300" dirty="0">
                <a:latin typeface="Lucida Sans" panose="020B0602030504020204" pitchFamily="34" charset="0"/>
                <a:ea typeface="Verdana" panose="020B0604030504040204" pitchFamily="34" charset="0"/>
                <a:cs typeface="Verdana" panose="020B0604030504040204" pitchFamily="34" charset="0"/>
              </a:rPr>
            </a:br>
            <a:endParaRPr lang="de-DE" sz="2300" dirty="0"/>
          </a:p>
        </p:txBody>
      </p:sp>
      <p:pic>
        <p:nvPicPr>
          <p:cNvPr id="5" name="Grafik 4">
            <a:extLst>
              <a:ext uri="{FF2B5EF4-FFF2-40B4-BE49-F238E27FC236}">
                <a16:creationId xmlns:a16="http://schemas.microsoft.com/office/drawing/2014/main" id="{2DC7D0D4-D2ED-C349-A5CB-6F687783303B}"/>
              </a:ext>
            </a:extLst>
          </p:cNvPr>
          <p:cNvPicPr>
            <a:picLocks noChangeAspect="1"/>
          </p:cNvPicPr>
          <p:nvPr/>
        </p:nvPicPr>
        <p:blipFill rotWithShape="1">
          <a:blip r:embed="rId3"/>
          <a:srcRect t="25065" r="2" b="2789"/>
          <a:stretch/>
        </p:blipFill>
        <p:spPr>
          <a:xfrm>
            <a:off x="20" y="10"/>
            <a:ext cx="6719867" cy="272711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Inhaltsplatzhalter 2">
            <a:extLst>
              <a:ext uri="{FF2B5EF4-FFF2-40B4-BE49-F238E27FC236}">
                <a16:creationId xmlns:a16="http://schemas.microsoft.com/office/drawing/2014/main" id="{9D943830-CC33-F04A-8092-C650099ACAE8}"/>
              </a:ext>
            </a:extLst>
          </p:cNvPr>
          <p:cNvSpPr>
            <a:spLocks noGrp="1"/>
          </p:cNvSpPr>
          <p:nvPr>
            <p:ph idx="1"/>
          </p:nvPr>
        </p:nvSpPr>
        <p:spPr>
          <a:xfrm>
            <a:off x="2328140" y="2758171"/>
            <a:ext cx="4125749" cy="1802611"/>
          </a:xfrm>
        </p:spPr>
        <p:txBody>
          <a:bodyPr anchor="ctr">
            <a:normAutofit/>
          </a:bodyPr>
          <a:lstStyle/>
          <a:p>
            <a:pPr defTabSz="216000"/>
            <a:r>
              <a:rPr lang="de-AT" sz="1200" dirty="0">
                <a:latin typeface="Lucida Sans" panose="020B0602030504020204" pitchFamily="34" charset="0"/>
                <a:ea typeface="Verdana" panose="020B0604030504040204" pitchFamily="34" charset="0"/>
                <a:cs typeface="Verdana" panose="020B0604030504040204" pitchFamily="34" charset="0"/>
              </a:rPr>
              <a:t>Extreme Starkregenfälle und Dürren nehmen zu</a:t>
            </a:r>
          </a:p>
          <a:p>
            <a:pPr defTabSz="216000"/>
            <a:r>
              <a:rPr lang="de-AT" sz="1200" dirty="0">
                <a:latin typeface="Lucida Sans" panose="020B0602030504020204" pitchFamily="34" charset="0"/>
                <a:ea typeface="Verdana" panose="020B0604030504040204" pitchFamily="34" charset="0"/>
                <a:cs typeface="Verdana" panose="020B0604030504040204" pitchFamily="34" charset="0"/>
              </a:rPr>
              <a:t>In diesem Jahr fiel die große Regenzeit (April-Mai) gänzlich aus</a:t>
            </a:r>
          </a:p>
          <a:p>
            <a:pPr defTabSz="216000"/>
            <a:r>
              <a:rPr lang="de-AT" sz="1200" dirty="0">
                <a:latin typeface="Lucida Sans" panose="020B0602030504020204" pitchFamily="34" charset="0"/>
                <a:ea typeface="Verdana" panose="020B0604030504040204" pitchFamily="34" charset="0"/>
                <a:cs typeface="Verdana" panose="020B0604030504040204" pitchFamily="34" charset="0"/>
              </a:rPr>
              <a:t>Bauern sind aufgrund Ernteausfälle besonders bedroht</a:t>
            </a:r>
          </a:p>
          <a:p>
            <a:pPr defTabSz="216000"/>
            <a:r>
              <a:rPr lang="de-AT" sz="1200" dirty="0">
                <a:latin typeface="Lucida Sans" panose="020B0602030504020204" pitchFamily="34" charset="0"/>
                <a:ea typeface="Verdana" panose="020B0604030504040204" pitchFamily="34" charset="0"/>
                <a:cs typeface="Verdana" panose="020B0604030504040204" pitchFamily="34" charset="0"/>
              </a:rPr>
              <a:t>Drohende Hungersnot in vielen Gebieten</a:t>
            </a:r>
          </a:p>
          <a:p>
            <a:endParaRPr lang="de-DE" sz="1200" dirty="0"/>
          </a:p>
        </p:txBody>
      </p:sp>
      <p:pic>
        <p:nvPicPr>
          <p:cNvPr id="4" name="Grafik 3">
            <a:extLst>
              <a:ext uri="{FF2B5EF4-FFF2-40B4-BE49-F238E27FC236}">
                <a16:creationId xmlns:a16="http://schemas.microsoft.com/office/drawing/2014/main" id="{4D9804B0-C07F-1C4C-A93B-7A3178C612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0254" y="74525"/>
            <a:ext cx="747667" cy="747667"/>
          </a:xfrm>
          <a:prstGeom prst="rect">
            <a:avLst/>
          </a:prstGeom>
        </p:spPr>
      </p:pic>
    </p:spTree>
    <p:extLst>
      <p:ext uri="{BB962C8B-B14F-4D97-AF65-F5344CB8AC3E}">
        <p14:creationId xmlns:p14="http://schemas.microsoft.com/office/powerpoint/2010/main" val="2012204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Kostenlose Fotos zum Thema Afrika">
            <a:extLst>
              <a:ext uri="{FF2B5EF4-FFF2-40B4-BE49-F238E27FC236}">
                <a16:creationId xmlns:a16="http://schemas.microsoft.com/office/drawing/2014/main" id="{1C5E3ED0-A00A-E543-97B6-D57628EC47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98" t="9091" r="-1" b="-1"/>
          <a:stretch/>
        </p:blipFill>
        <p:spPr bwMode="auto">
          <a:xfrm>
            <a:off x="20" y="10"/>
            <a:ext cx="6719867" cy="5040302"/>
          </a:xfrm>
          <a:prstGeom prst="rect">
            <a:avLst/>
          </a:prstGeom>
          <a:noFill/>
          <a:extLst>
            <a:ext uri="{909E8E84-426E-40DD-AFC4-6F175D3DCCD1}">
              <a14:hiddenFill xmlns:a14="http://schemas.microsoft.com/office/drawing/2010/main">
                <a:solidFill>
                  <a:srgbClr val="FFFFFF"/>
                </a:solidFill>
              </a14:hiddenFill>
            </a:ext>
          </a:extLst>
        </p:spPr>
      </p:pic>
      <p:sp>
        <p:nvSpPr>
          <p:cNvPr id="18" name="Freeform: Shape 17">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28243" y="-1475"/>
            <a:ext cx="3091644" cy="4292333"/>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20487" y="-1"/>
            <a:ext cx="2999400" cy="4156118"/>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B58CC75-0F63-6441-9EF8-6C8062826D5A}"/>
              </a:ext>
            </a:extLst>
          </p:cNvPr>
          <p:cNvSpPr>
            <a:spLocks noGrp="1"/>
          </p:cNvSpPr>
          <p:nvPr>
            <p:ph type="title"/>
          </p:nvPr>
        </p:nvSpPr>
        <p:spPr>
          <a:xfrm>
            <a:off x="4239221" y="465217"/>
            <a:ext cx="2239215" cy="766857"/>
          </a:xfrm>
        </p:spPr>
        <p:txBody>
          <a:bodyPr>
            <a:normAutofit fontScale="90000"/>
          </a:bodyPr>
          <a:lstStyle/>
          <a:p>
            <a:r>
              <a:rPr lang="de-AT" sz="2400" b="1" i="1" dirty="0">
                <a:latin typeface="Lucida Sans" panose="020B0602030504020204" pitchFamily="34" charset="0"/>
                <a:ea typeface="Verdana" panose="020B0604030504040204" pitchFamily="34" charset="0"/>
                <a:cs typeface="Verdana" panose="020B0604030504040204" pitchFamily="34" charset="0"/>
              </a:rPr>
              <a:t>Tansania</a:t>
            </a:r>
            <a:r>
              <a:rPr lang="de-AT" sz="2400" b="1" dirty="0">
                <a:latin typeface="Lucida Sans" panose="020B0602030504020204" pitchFamily="34" charset="0"/>
                <a:ea typeface="Verdana" panose="020B0604030504040204" pitchFamily="34" charset="0"/>
                <a:cs typeface="Verdana" panose="020B0604030504040204" pitchFamily="34" charset="0"/>
              </a:rPr>
              <a:t> </a:t>
            </a:r>
            <a:br>
              <a:rPr lang="de-AT" sz="2400" b="1" dirty="0">
                <a:latin typeface="Lucida Sans" panose="020B0602030504020204" pitchFamily="34" charset="0"/>
                <a:ea typeface="Verdana" panose="020B0604030504040204" pitchFamily="34" charset="0"/>
                <a:cs typeface="Verdana" panose="020B0604030504040204" pitchFamily="34" charset="0"/>
              </a:rPr>
            </a:br>
            <a:r>
              <a:rPr lang="de-AT" sz="2400" b="1" dirty="0">
                <a:latin typeface="Lucida Sans" panose="020B0602030504020204" pitchFamily="34" charset="0"/>
                <a:ea typeface="Verdana" panose="020B0604030504040204" pitchFamily="34" charset="0"/>
                <a:cs typeface="Verdana" panose="020B0604030504040204" pitchFamily="34" charset="0"/>
              </a:rPr>
              <a:t> </a:t>
            </a:r>
            <a:r>
              <a:rPr lang="de-AT" sz="1600" dirty="0">
                <a:latin typeface="Lucida Sans" panose="020B0602030504020204" pitchFamily="34" charset="0"/>
                <a:ea typeface="Verdana" panose="020B0604030504040204" pitchFamily="34" charset="0"/>
                <a:cs typeface="Verdana" panose="020B0604030504040204" pitchFamily="34" charset="0"/>
              </a:rPr>
              <a:t>und seine Geschichte</a:t>
            </a:r>
            <a:br>
              <a:rPr lang="de-AT" sz="1600" dirty="0">
                <a:latin typeface="Lucida Sans" panose="020B0602030504020204" pitchFamily="34" charset="0"/>
                <a:ea typeface="Verdana" panose="020B0604030504040204" pitchFamily="34" charset="0"/>
                <a:cs typeface="Verdana" panose="020B0604030504040204" pitchFamily="34" charset="0"/>
              </a:rPr>
            </a:br>
            <a:endParaRPr lang="de-DE" sz="1600" dirty="0"/>
          </a:p>
        </p:txBody>
      </p:sp>
      <p:sp>
        <p:nvSpPr>
          <p:cNvPr id="3" name="Inhaltsplatzhalter 2">
            <a:extLst>
              <a:ext uri="{FF2B5EF4-FFF2-40B4-BE49-F238E27FC236}">
                <a16:creationId xmlns:a16="http://schemas.microsoft.com/office/drawing/2014/main" id="{5A3EB620-470E-8B4E-9B90-F9D95B35782E}"/>
              </a:ext>
            </a:extLst>
          </p:cNvPr>
          <p:cNvSpPr>
            <a:spLocks noGrp="1"/>
          </p:cNvSpPr>
          <p:nvPr>
            <p:ph idx="1"/>
          </p:nvPr>
        </p:nvSpPr>
        <p:spPr>
          <a:xfrm>
            <a:off x="3997791" y="1101561"/>
            <a:ext cx="2722077" cy="2286189"/>
          </a:xfrm>
        </p:spPr>
        <p:txBody>
          <a:bodyPr anchor="t">
            <a:normAutofit lnSpcReduction="10000"/>
          </a:bodyPr>
          <a:lstStyle/>
          <a:p>
            <a:endParaRPr lang="de-AT" sz="1000" dirty="0">
              <a:latin typeface="Lucida Sans" panose="020B0602030504020204" pitchFamily="34" charset="0"/>
              <a:ea typeface="Verdana" panose="020B0604030504040204" pitchFamily="34" charset="0"/>
              <a:cs typeface="Verdana" panose="020B0604030504040204" pitchFamily="34" charset="0"/>
            </a:endParaRPr>
          </a:p>
          <a:p>
            <a:pPr marL="234900" indent="-171450">
              <a:spcAft>
                <a:spcPts val="600"/>
              </a:spcAft>
            </a:pPr>
            <a:r>
              <a:rPr lang="de-AT" sz="1400" dirty="0">
                <a:latin typeface="Lucida Sans" panose="020B0602030504020204" pitchFamily="34" charset="0"/>
                <a:ea typeface="Verdana" panose="020B0604030504040204" pitchFamily="34" charset="0"/>
                <a:cs typeface="Verdana" panose="020B0604030504040204" pitchFamily="34" charset="0"/>
              </a:rPr>
              <a:t>Seit Beginn der Zeitrechnung vom Fern-handel geprägt</a:t>
            </a:r>
          </a:p>
          <a:p>
            <a:pPr marL="234900" indent="-171450">
              <a:spcAft>
                <a:spcPts val="600"/>
              </a:spcAft>
            </a:pPr>
            <a:r>
              <a:rPr lang="de-AT" sz="1400" dirty="0">
                <a:latin typeface="Lucida Sans" panose="020B0602030504020204" pitchFamily="34" charset="0"/>
                <a:ea typeface="Verdana" panose="020B0604030504040204" pitchFamily="34" charset="0"/>
                <a:cs typeface="Verdana" panose="020B0604030504040204" pitchFamily="34" charset="0"/>
              </a:rPr>
              <a:t>Seit 19. Jh. deutsche Kolonie</a:t>
            </a:r>
          </a:p>
          <a:p>
            <a:pPr marL="234900" indent="-171450">
              <a:spcAft>
                <a:spcPts val="600"/>
              </a:spcAft>
            </a:pPr>
            <a:r>
              <a:rPr lang="de-AT" sz="1400" dirty="0">
                <a:latin typeface="Lucida Sans" panose="020B0602030504020204" pitchFamily="34" charset="0"/>
                <a:ea typeface="Verdana" panose="020B0604030504040204" pitchFamily="34" charset="0"/>
                <a:cs typeface="Verdana" panose="020B0604030504040204" pitchFamily="34" charset="0"/>
              </a:rPr>
              <a:t>Nach 2. Weltkrieg britische Kolonie</a:t>
            </a:r>
          </a:p>
          <a:p>
            <a:pPr marL="234900" indent="-171450">
              <a:spcAft>
                <a:spcPts val="600"/>
              </a:spcAft>
            </a:pPr>
            <a:r>
              <a:rPr lang="de-AT" sz="1400" dirty="0">
                <a:latin typeface="Lucida Sans" panose="020B0602030504020204" pitchFamily="34" charset="0"/>
                <a:ea typeface="Verdana" panose="020B0604030504040204" pitchFamily="34" charset="0"/>
                <a:cs typeface="Verdana" panose="020B0604030504040204" pitchFamily="34" charset="0"/>
              </a:rPr>
              <a:t>Ab 1961 unabhängig</a:t>
            </a:r>
          </a:p>
        </p:txBody>
      </p:sp>
      <p:pic>
        <p:nvPicPr>
          <p:cNvPr id="5" name="Grafik 4">
            <a:extLst>
              <a:ext uri="{FF2B5EF4-FFF2-40B4-BE49-F238E27FC236}">
                <a16:creationId xmlns:a16="http://schemas.microsoft.com/office/drawing/2014/main" id="{75FFA1EE-19CB-6744-B5F7-A70F0EB474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467" y="91384"/>
            <a:ext cx="747667" cy="747667"/>
          </a:xfrm>
          <a:prstGeom prst="rect">
            <a:avLst/>
          </a:prstGeom>
        </p:spPr>
      </p:pic>
    </p:spTree>
    <p:extLst>
      <p:ext uri="{BB962C8B-B14F-4D97-AF65-F5344CB8AC3E}">
        <p14:creationId xmlns:p14="http://schemas.microsoft.com/office/powerpoint/2010/main" val="1313396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C3EE45C-80D3-CD4D-87C5-9E2D31D701CB}"/>
              </a:ext>
            </a:extLst>
          </p:cNvPr>
          <p:cNvPicPr>
            <a:picLocks noChangeAspect="1"/>
          </p:cNvPicPr>
          <p:nvPr/>
        </p:nvPicPr>
        <p:blipFill rotWithShape="1">
          <a:blip r:embed="rId3"/>
          <a:srcRect r="-4" b="4981"/>
          <a:stretch/>
        </p:blipFill>
        <p:spPr>
          <a:xfrm>
            <a:off x="3315357" y="10"/>
            <a:ext cx="3404531" cy="2159249"/>
          </a:xfrm>
          <a:prstGeom prst="rect">
            <a:avLst/>
          </a:prstGeom>
        </p:spPr>
      </p:pic>
      <p:pic>
        <p:nvPicPr>
          <p:cNvPr id="8" name="Grafik 7">
            <a:extLst>
              <a:ext uri="{FF2B5EF4-FFF2-40B4-BE49-F238E27FC236}">
                <a16:creationId xmlns:a16="http://schemas.microsoft.com/office/drawing/2014/main" id="{2A4E221B-813E-1D46-9FDE-82DC57E59E43}"/>
              </a:ext>
            </a:extLst>
          </p:cNvPr>
          <p:cNvPicPr>
            <a:picLocks noChangeAspect="1"/>
          </p:cNvPicPr>
          <p:nvPr/>
        </p:nvPicPr>
        <p:blipFill rotWithShape="1">
          <a:blip r:embed="rId4"/>
          <a:srcRect r="-4" b="1967"/>
          <a:stretch/>
        </p:blipFill>
        <p:spPr>
          <a:xfrm>
            <a:off x="2316927" y="2159259"/>
            <a:ext cx="4402959" cy="2881053"/>
          </a:xfrm>
          <a:prstGeom prst="rect">
            <a:avLst/>
          </a:prstGeom>
        </p:spPr>
      </p:pic>
      <p:sp>
        <p:nvSpPr>
          <p:cNvPr id="36" name="Freeform: Shape 35">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351"/>
            <a:ext cx="4332100" cy="5040663"/>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37">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351"/>
            <a:ext cx="4095854" cy="5040663"/>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0E4A4C00-FD35-034E-A81A-EA3D972F419D}"/>
              </a:ext>
            </a:extLst>
          </p:cNvPr>
          <p:cNvSpPr>
            <a:spLocks noGrp="1"/>
          </p:cNvSpPr>
          <p:nvPr>
            <p:ph type="title"/>
          </p:nvPr>
        </p:nvSpPr>
        <p:spPr>
          <a:xfrm>
            <a:off x="443512" y="268349"/>
            <a:ext cx="2902557" cy="974228"/>
          </a:xfrm>
        </p:spPr>
        <p:txBody>
          <a:bodyPr>
            <a:normAutofit/>
          </a:bodyPr>
          <a:lstStyle/>
          <a:p>
            <a:r>
              <a:rPr lang="de-AT" sz="3000" b="1" i="1">
                <a:latin typeface="Lucida Sans" panose="020B0602030504020204" pitchFamily="34" charset="0"/>
                <a:ea typeface="Verdana" panose="020B0604030504040204" pitchFamily="34" charset="0"/>
                <a:cs typeface="Verdana" panose="020B0604030504040204" pitchFamily="34" charset="0"/>
              </a:rPr>
              <a:t>Tansania</a:t>
            </a:r>
            <a:r>
              <a:rPr lang="de-AT" sz="3000">
                <a:latin typeface="Lucida Sans" panose="020B0602030504020204" pitchFamily="34" charset="0"/>
                <a:ea typeface="Verdana" panose="020B0604030504040204" pitchFamily="34" charset="0"/>
                <a:cs typeface="Verdana" panose="020B0604030504040204" pitchFamily="34" charset="0"/>
              </a:rPr>
              <a:t> in Zahlen</a:t>
            </a:r>
          </a:p>
        </p:txBody>
      </p:sp>
      <p:sp>
        <p:nvSpPr>
          <p:cNvPr id="3" name="Inhaltsplatzhalter 2">
            <a:extLst>
              <a:ext uri="{FF2B5EF4-FFF2-40B4-BE49-F238E27FC236}">
                <a16:creationId xmlns:a16="http://schemas.microsoft.com/office/drawing/2014/main" id="{58EC4832-70CD-3146-9EDE-D1E54DC44F4E}"/>
              </a:ext>
            </a:extLst>
          </p:cNvPr>
          <p:cNvSpPr>
            <a:spLocks noGrp="1"/>
          </p:cNvSpPr>
          <p:nvPr>
            <p:ph idx="1"/>
          </p:nvPr>
        </p:nvSpPr>
        <p:spPr>
          <a:xfrm>
            <a:off x="443512" y="1486518"/>
            <a:ext cx="2172443" cy="3053263"/>
          </a:xfrm>
        </p:spPr>
        <p:txBody>
          <a:bodyPr>
            <a:normAutofit/>
          </a:bodyPr>
          <a:lstStyle/>
          <a:p>
            <a:r>
              <a:rPr lang="de-AT" sz="1200" dirty="0">
                <a:latin typeface="Lucida Sans" panose="020B0602030504020204" pitchFamily="34" charset="0"/>
                <a:ea typeface="Verdana" panose="020B0604030504040204" pitchFamily="34" charset="0"/>
                <a:cs typeface="Verdana" panose="020B0604030504040204" pitchFamily="34" charset="0"/>
              </a:rPr>
              <a:t>Einwohner: 59 Mio.</a:t>
            </a:r>
          </a:p>
          <a:p>
            <a:r>
              <a:rPr lang="de-AT" sz="1200" dirty="0">
                <a:latin typeface="Lucida Sans" panose="020B0602030504020204" pitchFamily="34" charset="0"/>
                <a:ea typeface="Verdana" panose="020B0604030504040204" pitchFamily="34" charset="0"/>
                <a:cs typeface="Verdana" panose="020B0604030504040204" pitchFamily="34" charset="0"/>
              </a:rPr>
              <a:t>Bevölkerungsdicht: </a:t>
            </a:r>
            <a:br>
              <a:rPr lang="de-AT" sz="1200" dirty="0">
                <a:latin typeface="Lucida Sans" panose="020B0602030504020204" pitchFamily="34" charset="0"/>
                <a:ea typeface="Verdana" panose="020B0604030504040204" pitchFamily="34" charset="0"/>
                <a:cs typeface="Verdana" panose="020B0604030504040204" pitchFamily="34" charset="0"/>
              </a:rPr>
            </a:br>
            <a:r>
              <a:rPr lang="de-AT" sz="1200" dirty="0">
                <a:latin typeface="Lucida Sans" panose="020B0602030504020204" pitchFamily="34" charset="0"/>
                <a:ea typeface="Verdana" panose="020B0604030504040204" pitchFamily="34" charset="0"/>
                <a:cs typeface="Verdana" panose="020B0604030504040204" pitchFamily="34" charset="0"/>
              </a:rPr>
              <a:t>64 Einwohner pro km</a:t>
            </a:r>
            <a:r>
              <a:rPr lang="de-AT" sz="1200" baseline="30000" dirty="0">
                <a:latin typeface="Lucida Sans" panose="020B0602030504020204" pitchFamily="34" charset="0"/>
                <a:ea typeface="Verdana" panose="020B0604030504040204" pitchFamily="34" charset="0"/>
                <a:cs typeface="Verdana" panose="020B0604030504040204" pitchFamily="34" charset="0"/>
              </a:rPr>
              <a:t>2</a:t>
            </a:r>
          </a:p>
          <a:p>
            <a:r>
              <a:rPr lang="de-AT" sz="1200" dirty="0">
                <a:latin typeface="Lucida Sans" panose="020B0602030504020204" pitchFamily="34" charset="0"/>
                <a:ea typeface="Verdana" panose="020B0604030504040204" pitchFamily="34" charset="0"/>
                <a:cs typeface="Verdana" panose="020B0604030504040204" pitchFamily="34" charset="0"/>
              </a:rPr>
              <a:t>Bevölkerung: </a:t>
            </a:r>
            <a:r>
              <a:rPr lang="de-DE" sz="1200" dirty="0">
                <a:latin typeface="Lucida Sans" panose="020B0602030504020204" pitchFamily="34" charset="0"/>
                <a:ea typeface="Verdana" panose="020B0604030504040204" pitchFamily="34" charset="0"/>
                <a:cs typeface="Verdana" panose="020B0604030504040204" pitchFamily="34" charset="0"/>
              </a:rPr>
              <a:t>44% sind jünger als 15 Jahre </a:t>
            </a:r>
            <a:endParaRPr lang="de-AT" sz="1200" dirty="0">
              <a:latin typeface="Lucida Sans" panose="020B0602030504020204" pitchFamily="34" charset="0"/>
              <a:ea typeface="Verdana" panose="020B0604030504040204" pitchFamily="34" charset="0"/>
              <a:cs typeface="Verdana" panose="020B0604030504040204" pitchFamily="34" charset="0"/>
            </a:endParaRPr>
          </a:p>
          <a:p>
            <a:r>
              <a:rPr lang="de-AT" sz="1200" dirty="0">
                <a:latin typeface="Lucida Sans" panose="020B0602030504020204" pitchFamily="34" charset="0"/>
                <a:ea typeface="Verdana" panose="020B0604030504040204" pitchFamily="34" charset="0"/>
                <a:cs typeface="Verdana" panose="020B0604030504040204" pitchFamily="34" charset="0"/>
              </a:rPr>
              <a:t>Lebenserwartung:</a:t>
            </a:r>
            <a:br>
              <a:rPr lang="de-AT" sz="1200" dirty="0">
                <a:latin typeface="Lucida Sans" panose="020B0602030504020204" pitchFamily="34" charset="0"/>
                <a:ea typeface="Verdana" panose="020B0604030504040204" pitchFamily="34" charset="0"/>
                <a:cs typeface="Verdana" panose="020B0604030504040204" pitchFamily="34" charset="0"/>
              </a:rPr>
            </a:br>
            <a:r>
              <a:rPr lang="de-AT" sz="1200" dirty="0">
                <a:latin typeface="Lucida Sans" panose="020B0602030504020204" pitchFamily="34" charset="0"/>
                <a:ea typeface="Verdana" panose="020B0604030504040204" pitchFamily="34" charset="0"/>
                <a:cs typeface="Verdana" panose="020B0604030504040204" pitchFamily="34" charset="0"/>
              </a:rPr>
              <a:t>♀ 67 / ♂ 63 Jahre</a:t>
            </a:r>
          </a:p>
          <a:p>
            <a:r>
              <a:rPr lang="de-AT" sz="1200" dirty="0">
                <a:latin typeface="Lucida Sans" panose="020B0602030504020204" pitchFamily="34" charset="0"/>
                <a:ea typeface="Verdana" panose="020B0604030504040204" pitchFamily="34" charset="0"/>
                <a:cs typeface="Verdana" panose="020B0604030504040204" pitchFamily="34" charset="0"/>
              </a:rPr>
              <a:t>Gesundheit: 4 Ärzte pro </a:t>
            </a:r>
            <a:br>
              <a:rPr lang="de-AT" sz="1200" dirty="0">
                <a:latin typeface="Lucida Sans" panose="020B0602030504020204" pitchFamily="34" charset="0"/>
                <a:ea typeface="Verdana" panose="020B0604030504040204" pitchFamily="34" charset="0"/>
                <a:cs typeface="Verdana" panose="020B0604030504040204" pitchFamily="34" charset="0"/>
              </a:rPr>
            </a:br>
            <a:r>
              <a:rPr lang="de-AT" sz="1200" dirty="0">
                <a:latin typeface="Lucida Sans" panose="020B0602030504020204" pitchFamily="34" charset="0"/>
                <a:ea typeface="Verdana" panose="020B0604030504040204" pitchFamily="34" charset="0"/>
                <a:cs typeface="Verdana" panose="020B0604030504040204" pitchFamily="34" charset="0"/>
              </a:rPr>
              <a:t>100.000 Einwohner</a:t>
            </a:r>
          </a:p>
          <a:p>
            <a:r>
              <a:rPr lang="de-AT" sz="1200" dirty="0">
                <a:latin typeface="Lucida Sans" panose="020B0602030504020204" pitchFamily="34" charset="0"/>
                <a:ea typeface="Verdana" panose="020B0604030504040204" pitchFamily="34" charset="0"/>
                <a:cs typeface="Verdana" panose="020B0604030504040204" pitchFamily="34" charset="0"/>
              </a:rPr>
              <a:t>HDI (Human-Development-Index): Rang 163 (von 188 Staaten)</a:t>
            </a:r>
            <a:endParaRPr lang="de-DE" sz="1200" dirty="0">
              <a:latin typeface="Lucida Sans" panose="020B0602030504020204" pitchFamily="34" charset="0"/>
              <a:ea typeface="Verdana" panose="020B0604030504040204" pitchFamily="34" charset="0"/>
              <a:cs typeface="Verdana" panose="020B0604030504040204" pitchFamily="34" charset="0"/>
            </a:endParaRPr>
          </a:p>
        </p:txBody>
      </p:sp>
      <p:pic>
        <p:nvPicPr>
          <p:cNvPr id="7" name="Grafik 6">
            <a:extLst>
              <a:ext uri="{FF2B5EF4-FFF2-40B4-BE49-F238E27FC236}">
                <a16:creationId xmlns:a16="http://schemas.microsoft.com/office/drawing/2014/main" id="{04486DA6-CC65-6E4A-BE0C-3B8E38021A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0254" y="74525"/>
            <a:ext cx="747667" cy="747667"/>
          </a:xfrm>
          <a:prstGeom prst="rect">
            <a:avLst/>
          </a:prstGeom>
        </p:spPr>
      </p:pic>
    </p:spTree>
    <p:extLst>
      <p:ext uri="{BB962C8B-B14F-4D97-AF65-F5344CB8AC3E}">
        <p14:creationId xmlns:p14="http://schemas.microsoft.com/office/powerpoint/2010/main" val="646594182"/>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7FA30AC6-4500-B148-8330-77E1A3C6D648}"/>
              </a:ext>
            </a:extLst>
          </p:cNvPr>
          <p:cNvPicPr>
            <a:picLocks noChangeAspect="1"/>
          </p:cNvPicPr>
          <p:nvPr/>
        </p:nvPicPr>
        <p:blipFill rotWithShape="1">
          <a:blip r:embed="rId3"/>
          <a:srcRect t="9091" r="19096" b="-1"/>
          <a:stretch/>
        </p:blipFill>
        <p:spPr>
          <a:xfrm>
            <a:off x="20" y="10"/>
            <a:ext cx="6719867" cy="5040302"/>
          </a:xfrm>
          <a:prstGeom prst="rect">
            <a:avLst/>
          </a:prstGeom>
        </p:spPr>
      </p:pic>
      <p:sp>
        <p:nvSpPr>
          <p:cNvPr id="16" name="Rectangle 15">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85680" y="236049"/>
            <a:ext cx="2387846" cy="433383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8FD37A3-02E7-594B-8A19-CF670D884DC4}"/>
              </a:ext>
            </a:extLst>
          </p:cNvPr>
          <p:cNvSpPr>
            <a:spLocks noGrp="1"/>
          </p:cNvSpPr>
          <p:nvPr>
            <p:ph type="title"/>
          </p:nvPr>
        </p:nvSpPr>
        <p:spPr>
          <a:xfrm>
            <a:off x="327839" y="470563"/>
            <a:ext cx="2071988" cy="988495"/>
          </a:xfrm>
        </p:spPr>
        <p:txBody>
          <a:bodyPr>
            <a:normAutofit fontScale="90000"/>
          </a:bodyPr>
          <a:lstStyle/>
          <a:p>
            <a:r>
              <a:rPr lang="de-AT" sz="2600" b="1" i="1" dirty="0">
                <a:latin typeface="Lucida Sans" panose="020B0602030504020204" pitchFamily="34" charset="0"/>
                <a:ea typeface="Verdana" panose="020B0604030504040204" pitchFamily="34" charset="0"/>
                <a:cs typeface="Verdana" panose="020B0604030504040204" pitchFamily="34" charset="0"/>
              </a:rPr>
              <a:t>Tansania</a:t>
            </a:r>
            <a:r>
              <a:rPr lang="de-AT" sz="2000" dirty="0">
                <a:latin typeface="Lucida Sans" panose="020B0602030504020204" pitchFamily="34" charset="0"/>
                <a:ea typeface="Verdana" panose="020B0604030504040204" pitchFamily="34" charset="0"/>
                <a:cs typeface="Verdana" panose="020B0604030504040204" pitchFamily="34" charset="0"/>
              </a:rPr>
              <a:t> und seine Religionen</a:t>
            </a:r>
          </a:p>
        </p:txBody>
      </p:sp>
      <p:sp>
        <p:nvSpPr>
          <p:cNvPr id="3" name="Inhaltsplatzhalter 2">
            <a:extLst>
              <a:ext uri="{FF2B5EF4-FFF2-40B4-BE49-F238E27FC236}">
                <a16:creationId xmlns:a16="http://schemas.microsoft.com/office/drawing/2014/main" id="{E7857815-DE6D-464C-9A4D-E51A4DC860AE}"/>
              </a:ext>
            </a:extLst>
          </p:cNvPr>
          <p:cNvSpPr>
            <a:spLocks noGrp="1"/>
          </p:cNvSpPr>
          <p:nvPr>
            <p:ph idx="1"/>
          </p:nvPr>
        </p:nvSpPr>
        <p:spPr>
          <a:xfrm>
            <a:off x="327456" y="1559397"/>
            <a:ext cx="2075066" cy="2772988"/>
          </a:xfrm>
        </p:spPr>
        <p:txBody>
          <a:bodyPr>
            <a:normAutofit/>
          </a:bodyPr>
          <a:lstStyle/>
          <a:p>
            <a:r>
              <a:rPr lang="de-DE" sz="1200" dirty="0"/>
              <a:t>Religionsfreiheit</a:t>
            </a:r>
          </a:p>
          <a:p>
            <a:r>
              <a:rPr lang="de-DE" sz="1200" dirty="0"/>
              <a:t>Spannungen auf Sansibar</a:t>
            </a:r>
          </a:p>
        </p:txBody>
      </p:sp>
      <p:pic>
        <p:nvPicPr>
          <p:cNvPr id="10" name="Grafik 9">
            <a:extLst>
              <a:ext uri="{FF2B5EF4-FFF2-40B4-BE49-F238E27FC236}">
                <a16:creationId xmlns:a16="http://schemas.microsoft.com/office/drawing/2014/main" id="{F5968A24-9418-A141-A7F1-85DA3F025D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0254" y="74525"/>
            <a:ext cx="747667" cy="747667"/>
          </a:xfrm>
          <a:prstGeom prst="rect">
            <a:avLst/>
          </a:prstGeom>
        </p:spPr>
      </p:pic>
      <p:graphicFrame>
        <p:nvGraphicFramePr>
          <p:cNvPr id="13" name="Diagramm 12">
            <a:extLst>
              <a:ext uri="{FF2B5EF4-FFF2-40B4-BE49-F238E27FC236}">
                <a16:creationId xmlns:a16="http://schemas.microsoft.com/office/drawing/2014/main" id="{7BFE6C4B-0E39-6C47-A6E8-1ED1726C8030}"/>
              </a:ext>
            </a:extLst>
          </p:cNvPr>
          <p:cNvGraphicFramePr>
            <a:graphicFrameLocks/>
          </p:cNvGraphicFramePr>
          <p:nvPr>
            <p:extLst>
              <p:ext uri="{D42A27DB-BD31-4B8C-83A1-F6EECF244321}">
                <p14:modId xmlns:p14="http://schemas.microsoft.com/office/powerpoint/2010/main" val="1586467684"/>
              </p:ext>
            </p:extLst>
          </p:nvPr>
        </p:nvGraphicFramePr>
        <p:xfrm>
          <a:off x="26922" y="2096793"/>
          <a:ext cx="2705361" cy="281093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619513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135007" y="998318"/>
            <a:ext cx="6922168" cy="4138880"/>
          </a:xfrm>
          <a:prstGeom prst="rect">
            <a:avLst/>
          </a:prstGeom>
          <a:effectLst>
            <a:softEdge rad="63500"/>
          </a:effectLst>
        </p:spPr>
      </p:pic>
      <p:sp>
        <p:nvSpPr>
          <p:cNvPr id="9" name="Textfeld 8"/>
          <p:cNvSpPr txBox="1"/>
          <p:nvPr/>
        </p:nvSpPr>
        <p:spPr>
          <a:xfrm>
            <a:off x="-135007" y="74525"/>
            <a:ext cx="6922168" cy="2287675"/>
          </a:xfrm>
          <a:prstGeom prst="rect">
            <a:avLst/>
          </a:prstGeom>
          <a:solidFill>
            <a:schemeClr val="bg1">
              <a:alpha val="91000"/>
            </a:schemeClr>
          </a:solidFill>
          <a:effectLst>
            <a:softEdge rad="50800"/>
          </a:effectLst>
        </p:spPr>
        <p:txBody>
          <a:bodyPr wrap="square" lIns="252000" tIns="252000" rIns="144000" bIns="216000" rtlCol="0" anchor="ctr" anchorCtr="0">
            <a:noAutofit/>
          </a:bodyPr>
          <a:lstStyle/>
          <a:p>
            <a:pPr>
              <a:lnSpc>
                <a:spcPts val="2000"/>
              </a:lnSpc>
              <a:spcAft>
                <a:spcPts val="1200"/>
              </a:spcAft>
            </a:pPr>
            <a:r>
              <a:rPr lang="de-AT" sz="2600" b="1" i="1" dirty="0">
                <a:latin typeface="Lucida Sans" panose="020B0602030504020204" pitchFamily="34" charset="0"/>
                <a:ea typeface="Verdana" panose="020B0604030504040204" pitchFamily="34" charset="0"/>
                <a:cs typeface="Verdana" panose="020B0604030504040204" pitchFamily="34" charset="0"/>
              </a:rPr>
              <a:t>Tansania</a:t>
            </a:r>
            <a:r>
              <a:rPr lang="de-AT" sz="2600" b="1" dirty="0">
                <a:latin typeface="Lucida Sans" panose="020B0602030504020204" pitchFamily="34" charset="0"/>
                <a:ea typeface="Verdana" panose="020B0604030504040204" pitchFamily="34" charset="0"/>
                <a:cs typeface="Verdana" panose="020B0604030504040204" pitchFamily="34" charset="0"/>
              </a:rPr>
              <a:t> </a:t>
            </a:r>
            <a:r>
              <a:rPr lang="de-AT" sz="1600" dirty="0">
                <a:latin typeface="Lucida Sans" panose="020B0602030504020204" pitchFamily="34" charset="0"/>
                <a:ea typeface="Verdana" panose="020B0604030504040204" pitchFamily="34" charset="0"/>
                <a:cs typeface="Verdana" panose="020B0604030504040204" pitchFamily="34" charset="0"/>
              </a:rPr>
              <a:t>und seine Wirtschaft</a:t>
            </a:r>
          </a:p>
          <a:p>
            <a:pPr>
              <a:lnSpc>
                <a:spcPts val="2000"/>
              </a:lnSpc>
            </a:pPr>
            <a:r>
              <a:rPr lang="de-AT" sz="1200" dirty="0">
                <a:latin typeface="Lucida Sans" panose="020B0602030504020204" pitchFamily="34" charset="0"/>
                <a:ea typeface="Verdana" panose="020B0604030504040204" pitchFamily="34" charset="0"/>
                <a:cs typeface="Verdana" panose="020B0604030504040204" pitchFamily="34" charset="0"/>
              </a:rPr>
              <a:t>Währung			Tansanische Schilling (</a:t>
            </a:r>
            <a:r>
              <a:rPr lang="de-DE" sz="1200" dirty="0"/>
              <a:t>1 € = 2.455 Schilling</a:t>
            </a:r>
            <a:r>
              <a:rPr lang="de-AT" sz="1200" dirty="0">
                <a:latin typeface="Lucida Sans" panose="020B0602030504020204" pitchFamily="34" charset="0"/>
                <a:ea typeface="Verdana" panose="020B0604030504040204" pitchFamily="34" charset="0"/>
                <a:cs typeface="Verdana" panose="020B0604030504040204" pitchFamily="34" charset="0"/>
              </a:rPr>
              <a:t>)</a:t>
            </a:r>
          </a:p>
          <a:p>
            <a:pPr>
              <a:lnSpc>
                <a:spcPts val="2000"/>
              </a:lnSpc>
            </a:pPr>
            <a:r>
              <a:rPr lang="de-AT" sz="1200" dirty="0">
                <a:latin typeface="Lucida Sans" panose="020B0602030504020204" pitchFamily="34" charset="0"/>
                <a:ea typeface="Verdana" panose="020B0604030504040204" pitchFamily="34" charset="0"/>
                <a:cs typeface="Verdana" panose="020B0604030504040204" pitchFamily="34" charset="0"/>
              </a:rPr>
              <a:t>BIP (pro Kopf)		914 € (</a:t>
            </a:r>
            <a:r>
              <a:rPr lang="de-AT" sz="1200" dirty="0">
                <a:ea typeface="Verdana" panose="020B0604030504040204" pitchFamily="34" charset="0"/>
                <a:cs typeface="Verdana" panose="020B0604030504040204" pitchFamily="34" charset="0"/>
              </a:rPr>
              <a:t>Österreich: 45.000 €</a:t>
            </a:r>
            <a:r>
              <a:rPr lang="de-AT" sz="1200" dirty="0">
                <a:latin typeface="Lucida Sans" panose="020B0602030504020204" pitchFamily="34" charset="0"/>
                <a:ea typeface="Verdana" panose="020B0604030504040204" pitchFamily="34" charset="0"/>
                <a:cs typeface="Verdana" panose="020B0604030504040204" pitchFamily="34" charset="0"/>
              </a:rPr>
              <a:t>)</a:t>
            </a:r>
          </a:p>
          <a:p>
            <a:pPr>
              <a:lnSpc>
                <a:spcPts val="2000"/>
              </a:lnSpc>
            </a:pPr>
            <a:r>
              <a:rPr lang="de-AT" sz="1200" dirty="0">
                <a:latin typeface="Lucida Sans" panose="020B0602030504020204" pitchFamily="34" charset="0"/>
                <a:ea typeface="Verdana" panose="020B0604030504040204" pitchFamily="34" charset="0"/>
                <a:cs typeface="Verdana" panose="020B0604030504040204" pitchFamily="34" charset="0"/>
              </a:rPr>
              <a:t>Handelspartner		Indien, VAE, China, Schweiz, u.a.</a:t>
            </a:r>
          </a:p>
          <a:p>
            <a:pPr marL="1795463" indent="-1795463">
              <a:lnSpc>
                <a:spcPts val="2000"/>
              </a:lnSpc>
            </a:pPr>
            <a:r>
              <a:rPr lang="de-AT" sz="1200" dirty="0">
                <a:latin typeface="Lucida Sans" panose="020B0602030504020204" pitchFamily="34" charset="0"/>
                <a:ea typeface="Verdana" panose="020B0604030504040204" pitchFamily="34" charset="0"/>
                <a:cs typeface="Verdana" panose="020B0604030504040204" pitchFamily="34" charset="0"/>
              </a:rPr>
              <a:t>Exportprodukte		Gold, Nüsse (Kokos, Paranuss, </a:t>
            </a:r>
            <a:r>
              <a:rPr lang="de-AT" sz="1200" dirty="0" err="1">
                <a:latin typeface="Lucida Sans" panose="020B0602030504020204" pitchFamily="34" charset="0"/>
                <a:ea typeface="Verdana" panose="020B0604030504040204" pitchFamily="34" charset="0"/>
                <a:cs typeface="Verdana" panose="020B0604030504040204" pitchFamily="34" charset="0"/>
              </a:rPr>
              <a:t>Cashew</a:t>
            </a:r>
            <a:r>
              <a:rPr lang="de-AT" sz="1200" dirty="0">
                <a:latin typeface="Lucida Sans" panose="020B0602030504020204" pitchFamily="34" charset="0"/>
                <a:ea typeface="Verdana" panose="020B0604030504040204" pitchFamily="34" charset="0"/>
                <a:cs typeface="Verdana" panose="020B0604030504040204" pitchFamily="34" charset="0"/>
              </a:rPr>
              <a:t>), Kupfer, Edelmetalle (wie Platin, Silber), Hülsenfrüchte</a:t>
            </a:r>
          </a:p>
          <a:p>
            <a:pPr marL="1795463" indent="-1795463">
              <a:lnSpc>
                <a:spcPts val="2000"/>
              </a:lnSpc>
            </a:pPr>
            <a:r>
              <a:rPr lang="de-AT" sz="1200" dirty="0">
                <a:latin typeface="Lucida Sans" panose="020B0602030504020204" pitchFamily="34" charset="0"/>
                <a:ea typeface="Verdana" panose="020B0604030504040204" pitchFamily="34" charset="0"/>
                <a:cs typeface="Verdana" panose="020B0604030504040204" pitchFamily="34" charset="0"/>
              </a:rPr>
              <a:t>Wichtigste Sektoren	Landwirtschaft zur Selbstversorgung, Bodenschätze, Tourismus</a:t>
            </a:r>
            <a:endParaRPr lang="de-DE" sz="1200" dirty="0">
              <a:latin typeface="Lucida Sans" panose="020B0602030504020204" pitchFamily="34" charset="0"/>
              <a:ea typeface="Verdana" panose="020B0604030504040204" pitchFamily="34" charset="0"/>
              <a:cs typeface="Verdana" panose="020B0604030504040204" pitchFamily="34" charset="0"/>
            </a:endParaRPr>
          </a:p>
        </p:txBody>
      </p:sp>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0254" y="74525"/>
            <a:ext cx="747667" cy="747667"/>
          </a:xfrm>
          <a:prstGeom prst="rect">
            <a:avLst/>
          </a:prstGeom>
        </p:spPr>
      </p:pic>
      <p:sp>
        <p:nvSpPr>
          <p:cNvPr id="6" name="Slide Number Placeholder 5"/>
          <p:cNvSpPr>
            <a:spLocks noGrp="1"/>
          </p:cNvSpPr>
          <p:nvPr>
            <p:ph type="sldNum" sz="quarter" idx="12"/>
          </p:nvPr>
        </p:nvSpPr>
        <p:spPr>
          <a:xfrm>
            <a:off x="5207913" y="4794108"/>
            <a:ext cx="1511975" cy="268350"/>
          </a:xfrm>
        </p:spPr>
        <p:txBody>
          <a:bodyPr/>
          <a:lstStyle/>
          <a:p>
            <a:fld id="{9032BFEC-FB91-42E2-B40F-14DBE4F19526}" type="slidenum">
              <a:rPr lang="de-DE" smtClean="0">
                <a:solidFill>
                  <a:schemeClr val="tx1">
                    <a:lumMod val="65000"/>
                    <a:lumOff val="35000"/>
                  </a:schemeClr>
                </a:solidFill>
              </a:rPr>
              <a:t>9</a:t>
            </a:fld>
            <a:endParaRPr lang="de-DE" dirty="0">
              <a:solidFill>
                <a:schemeClr val="tx1">
                  <a:lumMod val="65000"/>
                  <a:lumOff val="35000"/>
                </a:schemeClr>
              </a:solidFill>
            </a:endParaRPr>
          </a:p>
        </p:txBody>
      </p:sp>
    </p:spTree>
    <p:extLst>
      <p:ext uri="{BB962C8B-B14F-4D97-AF65-F5344CB8AC3E}">
        <p14:creationId xmlns:p14="http://schemas.microsoft.com/office/powerpoint/2010/main" val="850367719"/>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7D7E4BA0FCE19D4D91743095F0CFCDAA" ma:contentTypeVersion="16" ma:contentTypeDescription="Ein neues Dokument erstellen." ma:contentTypeScope="" ma:versionID="1b6512469f6523fe8f042a74cb0bcb65">
  <xsd:schema xmlns:xsd="http://www.w3.org/2001/XMLSchema" xmlns:xs="http://www.w3.org/2001/XMLSchema" xmlns:p="http://schemas.microsoft.com/office/2006/metadata/properties" xmlns:ns2="6484a52e-1134-4397-9e40-0ed8694bb458" xmlns:ns3="87f989ed-1c3e-4cf8-8b82-50bdcc012052" targetNamespace="http://schemas.microsoft.com/office/2006/metadata/properties" ma:root="true" ma:fieldsID="62e107ef71d0e9f5e6f71ccb775e693e" ns2:_="" ns3:_="">
    <xsd:import namespace="6484a52e-1134-4397-9e40-0ed8694bb458"/>
    <xsd:import namespace="87f989ed-1c3e-4cf8-8b82-50bdcc0120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AutoKeyPoints" minOccurs="0"/>
                <xsd:element ref="ns2:MediaServiceKeyPoints"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84a52e-1134-4397-9e40-0ed8694bb4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94ea0ff0-eac5-487a-bc88-b2e4f0a8fea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7f989ed-1c3e-4cf8-8b82-50bdcc012052" elementFormDefault="qualified">
    <xsd:import namespace="http://schemas.microsoft.com/office/2006/documentManagement/types"/>
    <xsd:import namespace="http://schemas.microsoft.com/office/infopath/2007/PartnerControls"/>
    <xsd:element name="SharedWithUsers" ma:index="19"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c0b5474b-f6f2-464a-8e89-71a882e85802}" ma:internalName="TaxCatchAll" ma:showField="CatchAllData" ma:web="87f989ed-1c3e-4cf8-8b82-50bdcc0120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16DFF6-BBD0-44A9-BD80-8F2986B94120}">
  <ds:schemaRefs>
    <ds:schemaRef ds:uri="http://schemas.microsoft.com/sharepoint/v3/contenttype/forms"/>
  </ds:schemaRefs>
</ds:datastoreItem>
</file>

<file path=customXml/itemProps2.xml><?xml version="1.0" encoding="utf-8"?>
<ds:datastoreItem xmlns:ds="http://schemas.openxmlformats.org/officeDocument/2006/customXml" ds:itemID="{EA308CD9-2604-43E1-8D91-C220ED2EF3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84a52e-1134-4397-9e40-0ed8694bb458"/>
    <ds:schemaRef ds:uri="87f989ed-1c3e-4cf8-8b82-50bdcc0120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2879</Words>
  <Application>Microsoft Office PowerPoint</Application>
  <PresentationFormat>Benutzerdefiniert</PresentationFormat>
  <Paragraphs>134</Paragraphs>
  <Slides>15</Slides>
  <Notes>14</Notes>
  <HiddenSlides>0</HiddenSlides>
  <MMClips>0</MMClips>
  <ScaleCrop>false</ScaleCrop>
  <HeadingPairs>
    <vt:vector size="4" baseType="variant">
      <vt:variant>
        <vt:lpstr>Design</vt:lpstr>
      </vt:variant>
      <vt:variant>
        <vt:i4>1</vt:i4>
      </vt:variant>
      <vt:variant>
        <vt:lpstr>Folientitel</vt:lpstr>
      </vt:variant>
      <vt:variant>
        <vt:i4>15</vt:i4>
      </vt:variant>
    </vt:vector>
  </HeadingPairs>
  <TitlesOfParts>
    <vt:vector size="16" baseType="lpstr">
      <vt:lpstr>Office Theme</vt:lpstr>
      <vt:lpstr>PowerPoint-Präsentation</vt:lpstr>
      <vt:lpstr>PowerPoint-Präsentation</vt:lpstr>
      <vt:lpstr>PowerPoint-Präsentation</vt:lpstr>
      <vt:lpstr>Tansania   … und seine vielfältige Landschaft </vt:lpstr>
      <vt:lpstr>Tansania  und sein Klima </vt:lpstr>
      <vt:lpstr>Tansania   und seine Geschichte </vt:lpstr>
      <vt:lpstr>Tansania in Zahlen</vt:lpstr>
      <vt:lpstr>Tansania und seine Religionen</vt:lpstr>
      <vt:lpstr>PowerPoint-Präsentation</vt:lpstr>
      <vt:lpstr>Tansania und seine Politik </vt:lpstr>
      <vt:lpstr> Tansania       und Kultur </vt:lpstr>
      <vt:lpstr> Tansania    und Gesundheit </vt:lpstr>
      <vt:lpstr>Tansania und Bildung </vt:lpstr>
      <vt:lpstr>PowerPoint-Präsentation</vt:lpstr>
      <vt:lpstr>Quellen und weitere Informationen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Klamminger Thomas</dc:creator>
  <cp:lastModifiedBy>Klamminger Thomas</cp:lastModifiedBy>
  <cp:revision>3</cp:revision>
  <dcterms:created xsi:type="dcterms:W3CDTF">2022-11-06T22:57:39Z</dcterms:created>
  <dcterms:modified xsi:type="dcterms:W3CDTF">2022-11-18T12:18:35Z</dcterms:modified>
</cp:coreProperties>
</file>