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notesMasterIdLst>
    <p:notesMasterId r:id="rId40"/>
  </p:notesMasterIdLst>
  <p:handoutMasterIdLst>
    <p:handoutMasterId r:id="rId41"/>
  </p:handoutMasterIdLst>
  <p:sldIdLst>
    <p:sldId id="257" r:id="rId2"/>
    <p:sldId id="342" r:id="rId3"/>
    <p:sldId id="280" r:id="rId4"/>
    <p:sldId id="303" r:id="rId5"/>
    <p:sldId id="308" r:id="rId6"/>
    <p:sldId id="304" r:id="rId7"/>
    <p:sldId id="306" r:id="rId8"/>
    <p:sldId id="305" r:id="rId9"/>
    <p:sldId id="290" r:id="rId10"/>
    <p:sldId id="322" r:id="rId11"/>
    <p:sldId id="325" r:id="rId12"/>
    <p:sldId id="326" r:id="rId13"/>
    <p:sldId id="320" r:id="rId14"/>
    <p:sldId id="291" r:id="rId15"/>
    <p:sldId id="332" r:id="rId16"/>
    <p:sldId id="324" r:id="rId17"/>
    <p:sldId id="314" r:id="rId18"/>
    <p:sldId id="327" r:id="rId19"/>
    <p:sldId id="330" r:id="rId20"/>
    <p:sldId id="331" r:id="rId21"/>
    <p:sldId id="312" r:id="rId22"/>
    <p:sldId id="337" r:id="rId23"/>
    <p:sldId id="335" r:id="rId24"/>
    <p:sldId id="336" r:id="rId25"/>
    <p:sldId id="316" r:id="rId26"/>
    <p:sldId id="310" r:id="rId27"/>
    <p:sldId id="317" r:id="rId28"/>
    <p:sldId id="313" r:id="rId29"/>
    <p:sldId id="315" r:id="rId30"/>
    <p:sldId id="338" r:id="rId31"/>
    <p:sldId id="339" r:id="rId32"/>
    <p:sldId id="340" r:id="rId33"/>
    <p:sldId id="345" r:id="rId34"/>
    <p:sldId id="348" r:id="rId35"/>
    <p:sldId id="344" r:id="rId36"/>
    <p:sldId id="347" r:id="rId37"/>
    <p:sldId id="302" r:id="rId38"/>
    <p:sldId id="307" r:id="rId39"/>
  </p:sldIdLst>
  <p:sldSz cx="6719888" cy="5040313"/>
  <p:notesSz cx="6794500" cy="9906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88" userDrawn="1">
          <p15:clr>
            <a:srgbClr val="A4A3A4"/>
          </p15:clr>
        </p15:guide>
        <p15:guide id="2" pos="2117" userDrawn="1">
          <p15:clr>
            <a:srgbClr val="A4A3A4"/>
          </p15:clr>
        </p15:guide>
      </p15:sldGuideLst>
    </p:ext>
    <p:ext uri="{2D200454-40CA-4A62-9FC3-DE9A4176ACB9}">
      <p15:notesGuideLst xmlns:p15="http://schemas.microsoft.com/office/powerpoint/2012/main">
        <p15:guide id="1" orient="horz" pos="3120" userDrawn="1">
          <p15:clr>
            <a:srgbClr val="A4A3A4"/>
          </p15:clr>
        </p15:guide>
        <p15:guide id="2" pos="214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EDE7"/>
    <a:srgbClr val="B6B7B8"/>
    <a:srgbClr val="CFAB8D"/>
    <a:srgbClr val="E0BEA4"/>
    <a:srgbClr val="DCC7BD"/>
    <a:srgbClr val="CDA781"/>
    <a:srgbClr val="C9A789"/>
    <a:srgbClr val="DBBFB0"/>
    <a:srgbClr val="CEAA8A"/>
    <a:srgbClr val="C9A1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37" autoAdjust="0"/>
    <p:restoredTop sz="78296" autoAdjust="0"/>
  </p:normalViewPr>
  <p:slideViewPr>
    <p:cSldViewPr snapToGrid="0">
      <p:cViewPr varScale="1">
        <p:scale>
          <a:sx n="138" d="100"/>
          <a:sy n="138" d="100"/>
        </p:scale>
        <p:origin x="2464" y="168"/>
      </p:cViewPr>
      <p:guideLst>
        <p:guide orient="horz" pos="1588"/>
        <p:guide pos="2117"/>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Lst>
  </p:outlineViewPr>
  <p:notesTextViewPr>
    <p:cViewPr>
      <p:scale>
        <a:sx n="1" d="1"/>
        <a:sy n="1" d="1"/>
      </p:scale>
      <p:origin x="0" y="0"/>
    </p:cViewPr>
  </p:notesTextViewPr>
  <p:notesViewPr>
    <p:cSldViewPr snapToGrid="0">
      <p:cViewPr>
        <p:scale>
          <a:sx n="70" d="100"/>
          <a:sy n="70" d="100"/>
        </p:scale>
        <p:origin x="3084" y="396"/>
      </p:cViewPr>
      <p:guideLst>
        <p:guide orient="horz" pos="3120"/>
        <p:guide pos="214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13" Type="http://schemas.openxmlformats.org/officeDocument/2006/relationships/slide" Target="slides/slide13.xml"/><Relationship Id="rId18" Type="http://schemas.openxmlformats.org/officeDocument/2006/relationships/slide" Target="slides/slide18.xml"/><Relationship Id="rId26" Type="http://schemas.openxmlformats.org/officeDocument/2006/relationships/slide" Target="slides/slide26.xml"/><Relationship Id="rId21" Type="http://schemas.openxmlformats.org/officeDocument/2006/relationships/slide" Target="slides/slide21.xml"/><Relationship Id="rId34" Type="http://schemas.openxmlformats.org/officeDocument/2006/relationships/slide" Target="slides/slide35.xml"/><Relationship Id="rId7" Type="http://schemas.openxmlformats.org/officeDocument/2006/relationships/slide" Target="slides/slide7.xml"/><Relationship Id="rId12" Type="http://schemas.openxmlformats.org/officeDocument/2006/relationships/slide" Target="slides/slide12.xml"/><Relationship Id="rId17" Type="http://schemas.openxmlformats.org/officeDocument/2006/relationships/slide" Target="slides/slide17.xml"/><Relationship Id="rId25" Type="http://schemas.openxmlformats.org/officeDocument/2006/relationships/slide" Target="slides/slide25.xml"/><Relationship Id="rId33" Type="http://schemas.openxmlformats.org/officeDocument/2006/relationships/slide" Target="slides/slide34.xml"/><Relationship Id="rId2" Type="http://schemas.openxmlformats.org/officeDocument/2006/relationships/slide" Target="slides/slide2.xml"/><Relationship Id="rId16" Type="http://schemas.openxmlformats.org/officeDocument/2006/relationships/slide" Target="slides/slide16.xml"/><Relationship Id="rId20" Type="http://schemas.openxmlformats.org/officeDocument/2006/relationships/slide" Target="slides/slide20.xml"/><Relationship Id="rId29" Type="http://schemas.openxmlformats.org/officeDocument/2006/relationships/slide" Target="slides/slide29.xml"/><Relationship Id="rId1" Type="http://schemas.openxmlformats.org/officeDocument/2006/relationships/slide" Target="slides/slide1.xml"/><Relationship Id="rId6" Type="http://schemas.openxmlformats.org/officeDocument/2006/relationships/slide" Target="slides/slide6.xml"/><Relationship Id="rId11" Type="http://schemas.openxmlformats.org/officeDocument/2006/relationships/slide" Target="slides/slide11.xml"/><Relationship Id="rId24" Type="http://schemas.openxmlformats.org/officeDocument/2006/relationships/slide" Target="slides/slide24.xml"/><Relationship Id="rId32" Type="http://schemas.openxmlformats.org/officeDocument/2006/relationships/slide" Target="slides/slide33.xml"/><Relationship Id="rId37" Type="http://schemas.openxmlformats.org/officeDocument/2006/relationships/slide" Target="slides/slide38.xml"/><Relationship Id="rId5" Type="http://schemas.openxmlformats.org/officeDocument/2006/relationships/slide" Target="slides/slide5.xml"/><Relationship Id="rId15" Type="http://schemas.openxmlformats.org/officeDocument/2006/relationships/slide" Target="slides/slide15.xml"/><Relationship Id="rId23" Type="http://schemas.openxmlformats.org/officeDocument/2006/relationships/slide" Target="slides/slide23.xml"/><Relationship Id="rId28" Type="http://schemas.openxmlformats.org/officeDocument/2006/relationships/slide" Target="slides/slide28.xml"/><Relationship Id="rId36" Type="http://schemas.openxmlformats.org/officeDocument/2006/relationships/slide" Target="slides/slide37.xml"/><Relationship Id="rId10" Type="http://schemas.openxmlformats.org/officeDocument/2006/relationships/slide" Target="slides/slide10.xml"/><Relationship Id="rId19" Type="http://schemas.openxmlformats.org/officeDocument/2006/relationships/slide" Target="slides/slide19.xml"/><Relationship Id="rId31" Type="http://schemas.openxmlformats.org/officeDocument/2006/relationships/slide" Target="slides/slide31.xml"/><Relationship Id="rId4" Type="http://schemas.openxmlformats.org/officeDocument/2006/relationships/slide" Target="slides/slide4.xml"/><Relationship Id="rId9" Type="http://schemas.openxmlformats.org/officeDocument/2006/relationships/slide" Target="slides/slide9.xml"/><Relationship Id="rId14" Type="http://schemas.openxmlformats.org/officeDocument/2006/relationships/slide" Target="slides/slide14.xml"/><Relationship Id="rId22" Type="http://schemas.openxmlformats.org/officeDocument/2006/relationships/slide" Target="slides/slide22.xml"/><Relationship Id="rId27" Type="http://schemas.openxmlformats.org/officeDocument/2006/relationships/slide" Target="slides/slide27.xml"/><Relationship Id="rId30" Type="http://schemas.openxmlformats.org/officeDocument/2006/relationships/slide" Target="slides/slide30.xml"/><Relationship Id="rId35" Type="http://schemas.openxmlformats.org/officeDocument/2006/relationships/slide" Target="slides/slide36.xml"/><Relationship Id="rId8" Type="http://schemas.openxmlformats.org/officeDocument/2006/relationships/slide" Target="slides/slide8.xml"/><Relationship Id="rId3"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ußzeilenplatzhalter 3"/>
          <p:cNvSpPr>
            <a:spLocks noGrp="1"/>
          </p:cNvSpPr>
          <p:nvPr>
            <p:ph type="ftr" sz="quarter" idx="2"/>
          </p:nvPr>
        </p:nvSpPr>
        <p:spPr>
          <a:xfrm>
            <a:off x="2" y="9408985"/>
            <a:ext cx="2944283" cy="497019"/>
          </a:xfrm>
          <a:prstGeom prst="rect">
            <a:avLst/>
          </a:prstGeom>
        </p:spPr>
        <p:txBody>
          <a:bodyPr vert="horz" lIns="95415" tIns="47709" rIns="95415" bIns="47709" rtlCol="0" anchor="b"/>
          <a:lstStyle>
            <a:lvl1pPr algn="l">
              <a:defRPr sz="1300"/>
            </a:lvl1pPr>
          </a:lstStyle>
          <a:p>
            <a:r>
              <a:rPr lang="de-DE"/>
              <a:t>SEI SO FREI-Adventsammlung 2018</a:t>
            </a:r>
          </a:p>
        </p:txBody>
      </p:sp>
      <p:sp>
        <p:nvSpPr>
          <p:cNvPr id="5" name="Foliennummernplatzhalter 4"/>
          <p:cNvSpPr>
            <a:spLocks noGrp="1"/>
          </p:cNvSpPr>
          <p:nvPr>
            <p:ph type="sldNum" sz="quarter" idx="3"/>
          </p:nvPr>
        </p:nvSpPr>
        <p:spPr>
          <a:xfrm>
            <a:off x="3848648" y="9408985"/>
            <a:ext cx="2944283" cy="497019"/>
          </a:xfrm>
          <a:prstGeom prst="rect">
            <a:avLst/>
          </a:prstGeom>
        </p:spPr>
        <p:txBody>
          <a:bodyPr vert="horz" lIns="95415" tIns="47709" rIns="95415" bIns="47709" rtlCol="0" anchor="b"/>
          <a:lstStyle>
            <a:lvl1pPr algn="r">
              <a:defRPr sz="1300"/>
            </a:lvl1pPr>
          </a:lstStyle>
          <a:p>
            <a:fld id="{2D25E0E4-0221-44D8-8B59-659EAA0D2865}" type="slidenum">
              <a:rPr lang="de-DE" smtClean="0"/>
              <a:t>‹Nr.›</a:t>
            </a:fld>
            <a:endParaRPr lang="de-DE"/>
          </a:p>
        </p:txBody>
      </p:sp>
    </p:spTree>
    <p:extLst>
      <p:ext uri="{BB962C8B-B14F-4D97-AF65-F5344CB8AC3E}">
        <p14:creationId xmlns:p14="http://schemas.microsoft.com/office/powerpoint/2010/main" val="251219425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Folienbildplatzhalter 3"/>
          <p:cNvSpPr>
            <a:spLocks noGrp="1" noRot="1" noChangeAspect="1"/>
          </p:cNvSpPr>
          <p:nvPr>
            <p:ph type="sldImg" idx="2"/>
          </p:nvPr>
        </p:nvSpPr>
        <p:spPr>
          <a:xfrm>
            <a:off x="411163" y="395288"/>
            <a:ext cx="6015037" cy="4513262"/>
          </a:xfrm>
          <a:prstGeom prst="rect">
            <a:avLst/>
          </a:prstGeom>
          <a:noFill/>
          <a:ln w="12700">
            <a:noFill/>
          </a:ln>
        </p:spPr>
        <p:txBody>
          <a:bodyPr vert="horz" lIns="95415" tIns="47709" rIns="95415" bIns="47709" rtlCol="0" anchor="ctr"/>
          <a:lstStyle/>
          <a:p>
            <a:endParaRPr lang="de-DE"/>
          </a:p>
        </p:txBody>
      </p:sp>
      <p:sp>
        <p:nvSpPr>
          <p:cNvPr id="6" name="Fußzeilenplatzhalter 5"/>
          <p:cNvSpPr>
            <a:spLocks noGrp="1"/>
          </p:cNvSpPr>
          <p:nvPr>
            <p:ph type="ftr" sz="quarter" idx="4"/>
          </p:nvPr>
        </p:nvSpPr>
        <p:spPr>
          <a:xfrm>
            <a:off x="5" y="9408985"/>
            <a:ext cx="3138839" cy="497019"/>
          </a:xfrm>
          <a:prstGeom prst="rect">
            <a:avLst/>
          </a:prstGeom>
        </p:spPr>
        <p:txBody>
          <a:bodyPr vert="horz" lIns="95415" tIns="47709" rIns="95415" bIns="47709" rtlCol="0" anchor="b"/>
          <a:lstStyle>
            <a:lvl1pPr algn="l">
              <a:defRPr sz="1000">
                <a:latin typeface="Arial" panose="020B0604020202020204" pitchFamily="34" charset="0"/>
                <a:cs typeface="Arial" panose="020B0604020202020204" pitchFamily="34" charset="0"/>
              </a:defRPr>
            </a:lvl1pPr>
          </a:lstStyle>
          <a:p>
            <a:r>
              <a:rPr lang="de-DE" dirty="0"/>
              <a:t>SEI SO FREI-Adventsammlung 2020</a:t>
            </a:r>
          </a:p>
        </p:txBody>
      </p:sp>
      <p:sp>
        <p:nvSpPr>
          <p:cNvPr id="7" name="Foliennummernplatzhalter 6"/>
          <p:cNvSpPr>
            <a:spLocks noGrp="1"/>
          </p:cNvSpPr>
          <p:nvPr>
            <p:ph type="sldNum" sz="quarter" idx="5"/>
          </p:nvPr>
        </p:nvSpPr>
        <p:spPr>
          <a:xfrm>
            <a:off x="3848648" y="9408985"/>
            <a:ext cx="2944283" cy="497019"/>
          </a:xfrm>
          <a:prstGeom prst="rect">
            <a:avLst/>
          </a:prstGeom>
        </p:spPr>
        <p:txBody>
          <a:bodyPr vert="horz" lIns="95415" tIns="47709" rIns="95415" bIns="47709" rtlCol="0" anchor="b"/>
          <a:lstStyle>
            <a:lvl1pPr algn="r">
              <a:defRPr sz="1000">
                <a:latin typeface="Arial" panose="020B0604020202020204" pitchFamily="34" charset="0"/>
                <a:cs typeface="Arial" panose="020B0604020202020204" pitchFamily="34" charset="0"/>
              </a:defRPr>
            </a:lvl1pPr>
          </a:lstStyle>
          <a:p>
            <a:fld id="{4F18909D-C73E-48B5-AB5A-711264532027}" type="slidenum">
              <a:rPr lang="de-DE" smtClean="0"/>
              <a:pPr/>
              <a:t>‹Nr.›</a:t>
            </a:fld>
            <a:endParaRPr lang="de-DE" dirty="0"/>
          </a:p>
        </p:txBody>
      </p:sp>
      <p:sp>
        <p:nvSpPr>
          <p:cNvPr id="2" name="Notizenplatzhalter 1"/>
          <p:cNvSpPr>
            <a:spLocks noGrp="1"/>
          </p:cNvSpPr>
          <p:nvPr>
            <p:ph type="body" sz="quarter" idx="3"/>
          </p:nvPr>
        </p:nvSpPr>
        <p:spPr>
          <a:xfrm>
            <a:off x="679450" y="7438031"/>
            <a:ext cx="5435600" cy="122972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429931450"/>
      </p:ext>
    </p:extLst>
  </p:cSld>
  <p:clrMap bg1="lt1" tx1="dk1" bg2="lt2" tx2="dk2" accent1="accent1" accent2="accent2" accent3="accent3" accent4="accent4" accent5="accent5" accent6="accent6" hlink="hlink" folHlink="folHlink"/>
  <p:hf hdr="0" dt="0"/>
  <p:notesStyle>
    <a:lvl1pPr marL="0" algn="l" defTabSz="739567"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369783" algn="l" defTabSz="739567" rtl="0" eaLnBrk="1" latinLnBrk="0" hangingPunct="1">
      <a:defRPr sz="1000" kern="1200">
        <a:solidFill>
          <a:schemeClr val="tx1"/>
        </a:solidFill>
        <a:latin typeface="Arial" panose="020B0604020202020204" pitchFamily="34" charset="0"/>
        <a:ea typeface="+mn-ea"/>
        <a:cs typeface="Arial" panose="020B0604020202020204" pitchFamily="34" charset="0"/>
      </a:defRPr>
    </a:lvl2pPr>
    <a:lvl3pPr marL="739567" algn="l" defTabSz="739567" rtl="0" eaLnBrk="1" latinLnBrk="0" hangingPunct="1">
      <a:defRPr sz="1000" kern="1200">
        <a:solidFill>
          <a:schemeClr val="tx1"/>
        </a:solidFill>
        <a:latin typeface="Arial" panose="020B0604020202020204" pitchFamily="34" charset="0"/>
        <a:ea typeface="+mn-ea"/>
        <a:cs typeface="Arial" panose="020B0604020202020204" pitchFamily="34" charset="0"/>
      </a:defRPr>
    </a:lvl3pPr>
    <a:lvl4pPr marL="1109350" algn="l" defTabSz="739567" rtl="0" eaLnBrk="1" latinLnBrk="0" hangingPunct="1">
      <a:defRPr sz="1000" kern="1200">
        <a:solidFill>
          <a:schemeClr val="tx1"/>
        </a:solidFill>
        <a:latin typeface="Arial" panose="020B0604020202020204" pitchFamily="34" charset="0"/>
        <a:ea typeface="+mn-ea"/>
        <a:cs typeface="Arial" panose="020B0604020202020204" pitchFamily="34" charset="0"/>
      </a:defRPr>
    </a:lvl4pPr>
    <a:lvl5pPr marL="1479133" algn="l" defTabSz="739567" rtl="0" eaLnBrk="1" latinLnBrk="0" hangingPunct="1">
      <a:defRPr sz="1000" kern="1200">
        <a:solidFill>
          <a:schemeClr val="tx1"/>
        </a:solidFill>
        <a:latin typeface="Arial" panose="020B0604020202020204" pitchFamily="34" charset="0"/>
        <a:ea typeface="+mn-ea"/>
        <a:cs typeface="Arial" panose="020B0604020202020204" pitchFamily="34" charset="0"/>
      </a:defRPr>
    </a:lvl5pPr>
    <a:lvl6pPr marL="1848917" algn="l" defTabSz="739567" rtl="0" eaLnBrk="1" latinLnBrk="0" hangingPunct="1">
      <a:defRPr sz="971" kern="1200">
        <a:solidFill>
          <a:schemeClr val="tx1"/>
        </a:solidFill>
        <a:latin typeface="+mn-lt"/>
        <a:ea typeface="+mn-ea"/>
        <a:cs typeface="+mn-cs"/>
      </a:defRPr>
    </a:lvl6pPr>
    <a:lvl7pPr marL="2218700" algn="l" defTabSz="739567" rtl="0" eaLnBrk="1" latinLnBrk="0" hangingPunct="1">
      <a:defRPr sz="971" kern="1200">
        <a:solidFill>
          <a:schemeClr val="tx1"/>
        </a:solidFill>
        <a:latin typeface="+mn-lt"/>
        <a:ea typeface="+mn-ea"/>
        <a:cs typeface="+mn-cs"/>
      </a:defRPr>
    </a:lvl7pPr>
    <a:lvl8pPr marL="2588484" algn="l" defTabSz="739567" rtl="0" eaLnBrk="1" latinLnBrk="0" hangingPunct="1">
      <a:defRPr sz="971" kern="1200">
        <a:solidFill>
          <a:schemeClr val="tx1"/>
        </a:solidFill>
        <a:latin typeface="+mn-lt"/>
        <a:ea typeface="+mn-ea"/>
        <a:cs typeface="+mn-cs"/>
      </a:defRPr>
    </a:lvl8pPr>
    <a:lvl9pPr marL="2958267" algn="l" defTabSz="739567" rtl="0" eaLnBrk="1" latinLnBrk="0" hangingPunct="1">
      <a:defRPr sz="971"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dka.at/" TargetMode="External"/><Relationship Id="rId2" Type="http://schemas.openxmlformats.org/officeDocument/2006/relationships/slide" Target="../slides/slide32.xml"/><Relationship Id="rId1" Type="http://schemas.openxmlformats.org/officeDocument/2006/relationships/notesMaster" Target="../notesMasters/notesMaster1.xml"/><Relationship Id="rId4" Type="http://schemas.openxmlformats.org/officeDocument/2006/relationships/hyperlink" Target="https://seisofrei.at/" TargetMode="Externa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
          <p:cNvSpPr>
            <a:spLocks noGrp="1" noChangeArrowheads="1"/>
          </p:cNvSpPr>
          <p:nvPr>
            <p:ph type="sldNum" sz="quarter"/>
          </p:nvPr>
        </p:nvSpPr>
        <p:spPr>
          <a:noFill/>
        </p:spPr>
        <p:txBody>
          <a:bodyPr/>
          <a:lstStyle/>
          <a:p>
            <a:fld id="{58C6F159-07C4-4668-BEC4-3C54C9ECE556}" type="slidenum">
              <a:rPr lang="de-AT"/>
              <a:pPr/>
              <a:t>1</a:t>
            </a:fld>
            <a:endParaRPr lang="de-AT"/>
          </a:p>
        </p:txBody>
      </p:sp>
      <p:sp>
        <p:nvSpPr>
          <p:cNvPr id="11267" name="Rectangle 1"/>
          <p:cNvSpPr>
            <a:spLocks noGrp="1" noRot="1" noChangeAspect="1" noChangeArrowheads="1" noTextEdit="1"/>
          </p:cNvSpPr>
          <p:nvPr>
            <p:ph type="sldImg"/>
          </p:nvPr>
        </p:nvSpPr>
        <p:spPr>
          <a:xfrm>
            <a:off x="377825" y="627063"/>
            <a:ext cx="6035675" cy="4529137"/>
          </a:xfrm>
          <a:solidFill>
            <a:srgbClr val="FFFFFF"/>
          </a:solidFill>
          <a:ln>
            <a:noFill/>
            <a:miter lim="800000"/>
          </a:ln>
        </p:spPr>
      </p:sp>
      <p:sp>
        <p:nvSpPr>
          <p:cNvPr id="11268" name="Rectangle 2"/>
          <p:cNvSpPr>
            <a:spLocks noGrp="1" noChangeArrowheads="1"/>
          </p:cNvSpPr>
          <p:nvPr>
            <p:ph type="body" idx="1"/>
          </p:nvPr>
        </p:nvSpPr>
        <p:spPr>
          <a:xfrm>
            <a:off x="375927" y="5765353"/>
            <a:ext cx="5388353" cy="1518036"/>
          </a:xfrm>
          <a:prstGeom prst="rect">
            <a:avLst/>
          </a:prstGeom>
          <a:noFill/>
          <a:ln/>
        </p:spPr>
        <p:txBody>
          <a:bodyPr wrap="none" anchor="t"/>
          <a:lstStyle/>
          <a:p>
            <a:pPr marL="0" marR="0" lvl="0" indent="0" algn="l" defTabSz="739567" rtl="0" eaLnBrk="1" fontAlgn="auto" latinLnBrk="0" hangingPunct="1">
              <a:lnSpc>
                <a:spcPct val="100000"/>
              </a:lnSpc>
              <a:spcBef>
                <a:spcPts val="0"/>
              </a:spcBef>
              <a:spcAft>
                <a:spcPts val="0"/>
              </a:spcAft>
              <a:buClrTx/>
              <a:buSzTx/>
              <a:buFontTx/>
              <a:buNone/>
              <a:tabLst/>
              <a:defRPr/>
            </a:pPr>
            <a:r>
              <a:rPr lang="de-DE" sz="1000" b="0" i="0" kern="1200" dirty="0">
                <a:solidFill>
                  <a:schemeClr val="tx1"/>
                </a:solidFill>
                <a:effectLst/>
                <a:latin typeface="Arial" panose="020B0604020202020204" pitchFamily="34" charset="0"/>
                <a:ea typeface="+mn-ea"/>
                <a:cs typeface="Arial" panose="020B0604020202020204" pitchFamily="34" charset="0"/>
              </a:rPr>
              <a:t>Die jährliche Adventsammlung „Stern der Hoffnung“ ist die wichtigste Basis für die</a:t>
            </a:r>
            <a:r>
              <a:rPr lang="de-DE" sz="1000" b="0" i="0" kern="1200" baseline="0" dirty="0">
                <a:solidFill>
                  <a:schemeClr val="tx1"/>
                </a:solidFill>
                <a:effectLst/>
                <a:latin typeface="Arial" panose="020B0604020202020204" pitchFamily="34" charset="0"/>
                <a:ea typeface="+mn-ea"/>
                <a:cs typeface="Arial" panose="020B0604020202020204" pitchFamily="34" charset="0"/>
              </a:rPr>
              <a:t> </a:t>
            </a:r>
            <a:r>
              <a:rPr lang="de-DE" sz="1000" b="0" i="0" kern="1200" dirty="0">
                <a:solidFill>
                  <a:schemeClr val="tx1"/>
                </a:solidFill>
                <a:effectLst/>
                <a:latin typeface="Arial" panose="020B0604020202020204" pitchFamily="34" charset="0"/>
                <a:ea typeface="+mn-ea"/>
                <a:cs typeface="Arial" panose="020B0604020202020204" pitchFamily="34" charset="0"/>
              </a:rPr>
              <a:t>Arbeit von Sei So Frei. Wir sind dankbar, dass jedes Jahr in der Vorweihnachtszeit für unsere Projekte gesammelt wird. In diesem Jahr sammeln wir für die Indigenen in </a:t>
            </a:r>
            <a:r>
              <a:rPr lang="de-DE" sz="1000" b="0" i="0" kern="1200" dirty="0" err="1">
                <a:solidFill>
                  <a:schemeClr val="tx1"/>
                </a:solidFill>
                <a:effectLst/>
                <a:latin typeface="Arial" panose="020B0604020202020204" pitchFamily="34" charset="0"/>
                <a:ea typeface="+mn-ea"/>
                <a:cs typeface="Arial" panose="020B0604020202020204" pitchFamily="34" charset="0"/>
              </a:rPr>
              <a:t>Amazonien</a:t>
            </a:r>
            <a:r>
              <a:rPr lang="de-DE" sz="1000" b="0" i="0" kern="1200" dirty="0">
                <a:solidFill>
                  <a:schemeClr val="tx1"/>
                </a:solidFill>
                <a:effectLst/>
                <a:latin typeface="Arial" panose="020B0604020202020204" pitchFamily="34" charset="0"/>
                <a:ea typeface="+mn-ea"/>
                <a:cs typeface="Arial" panose="020B0604020202020204" pitchFamily="34" charset="0"/>
              </a:rPr>
              <a:t>.</a:t>
            </a:r>
          </a:p>
          <a:p>
            <a:pPr marL="0" marR="0" lvl="0" indent="0" algn="l" defTabSz="739567" rtl="0" eaLnBrk="1" fontAlgn="auto" latinLnBrk="0" hangingPunct="1">
              <a:lnSpc>
                <a:spcPct val="100000"/>
              </a:lnSpc>
              <a:spcBef>
                <a:spcPts val="0"/>
              </a:spcBef>
              <a:spcAft>
                <a:spcPts val="0"/>
              </a:spcAft>
              <a:buClrTx/>
              <a:buSzTx/>
              <a:buFontTx/>
              <a:buNone/>
              <a:tabLst/>
              <a:defRPr/>
            </a:pPr>
            <a:endParaRPr lang="de-DE" sz="1000" b="0" i="0" kern="1200" dirty="0">
              <a:solidFill>
                <a:schemeClr val="tx1"/>
              </a:solidFill>
              <a:effectLst/>
              <a:latin typeface="Arial" panose="020B0604020202020204" pitchFamily="34" charset="0"/>
              <a:ea typeface="+mn-ea"/>
              <a:cs typeface="Arial" panose="020B0604020202020204" pitchFamily="34" charset="0"/>
            </a:endParaRPr>
          </a:p>
          <a:p>
            <a:r>
              <a:rPr lang="de-AT" sz="1000" kern="1200" dirty="0">
                <a:solidFill>
                  <a:schemeClr val="tx1"/>
                </a:solidFill>
                <a:effectLst/>
                <a:latin typeface="Arial" panose="020B0604020202020204" pitchFamily="34" charset="0"/>
                <a:ea typeface="+mn-ea"/>
                <a:cs typeface="Arial" panose="020B0604020202020204" pitchFamily="34" charset="0"/>
              </a:rPr>
              <a:t>Über 300 indigene Völker leben in Brasilien. Recht auf ihr angestammtes Land haben die wenigsten. Im Gegenteil: Im Rekordtempo wird es von Regierung und Wirtschaft ausgebeutet und zerstört. Mehr als drei Fußballfelder werden in </a:t>
            </a:r>
            <a:r>
              <a:rPr lang="de-AT" sz="1000" kern="1200" dirty="0" err="1">
                <a:solidFill>
                  <a:schemeClr val="tx1"/>
                </a:solidFill>
                <a:effectLst/>
                <a:latin typeface="Arial" panose="020B0604020202020204" pitchFamily="34" charset="0"/>
                <a:ea typeface="+mn-ea"/>
                <a:cs typeface="Arial" panose="020B0604020202020204" pitchFamily="34" charset="0"/>
              </a:rPr>
              <a:t>Amazonien</a:t>
            </a:r>
            <a:r>
              <a:rPr lang="de-AT" sz="1000" kern="1200" dirty="0">
                <a:solidFill>
                  <a:schemeClr val="tx1"/>
                </a:solidFill>
                <a:effectLst/>
                <a:latin typeface="Arial" panose="020B0604020202020204" pitchFamily="34" charset="0"/>
                <a:ea typeface="+mn-ea"/>
                <a:cs typeface="Arial" panose="020B0604020202020204" pitchFamily="34" charset="0"/>
              </a:rPr>
              <a:t> abgeholzt. Pro Minute. Die dort lebenden Indigenen sind eng mit ihrem Land verbunden. Trotzdem werden sie bedroht, vertrieben und verfolgt. Wer nicht geht, riskiert sogar sein Leben: Immer wieder werden Indigene brutal ermordet. Die Indigenen sind die Beschützer des Waldes, der Flüsse und des Klimas. Wird der Regenwald in </a:t>
            </a:r>
            <a:r>
              <a:rPr lang="de-AT" sz="1000" kern="1200" dirty="0" err="1">
                <a:solidFill>
                  <a:schemeClr val="tx1"/>
                </a:solidFill>
                <a:effectLst/>
                <a:latin typeface="Arial" panose="020B0604020202020204" pitchFamily="34" charset="0"/>
                <a:ea typeface="+mn-ea"/>
                <a:cs typeface="Arial" panose="020B0604020202020204" pitchFamily="34" charset="0"/>
              </a:rPr>
              <a:t>Amazonien</a:t>
            </a:r>
            <a:r>
              <a:rPr lang="de-AT" sz="1000" kern="1200" dirty="0">
                <a:solidFill>
                  <a:schemeClr val="tx1"/>
                </a:solidFill>
                <a:effectLst/>
                <a:latin typeface="Arial" panose="020B0604020202020204" pitchFamily="34" charset="0"/>
                <a:ea typeface="+mn-ea"/>
                <a:cs typeface="Arial" panose="020B0604020202020204" pitchFamily="34" charset="0"/>
              </a:rPr>
              <a:t> gerodet, hat das auch Auswirkungen auf unser Klima. Denn </a:t>
            </a:r>
            <a:r>
              <a:rPr lang="de-AT" sz="1000" kern="1200" dirty="0" err="1">
                <a:solidFill>
                  <a:schemeClr val="tx1"/>
                </a:solidFill>
                <a:effectLst/>
                <a:latin typeface="Arial" panose="020B0604020202020204" pitchFamily="34" charset="0"/>
                <a:ea typeface="+mn-ea"/>
                <a:cs typeface="Arial" panose="020B0604020202020204" pitchFamily="34" charset="0"/>
              </a:rPr>
              <a:t>Amazonien</a:t>
            </a:r>
            <a:r>
              <a:rPr lang="de-AT" sz="1000" kern="1200" dirty="0">
                <a:solidFill>
                  <a:schemeClr val="tx1"/>
                </a:solidFill>
                <a:effectLst/>
                <a:latin typeface="Arial" panose="020B0604020202020204" pitchFamily="34" charset="0"/>
                <a:ea typeface="+mn-ea"/>
                <a:cs typeface="Arial" panose="020B0604020202020204" pitchFamily="34" charset="0"/>
              </a:rPr>
              <a:t> ist die „grüne Lunge“ unserer Erde. Bekommen die Indigenen ihr Land endlich zugesprochen, bleibt der Wald erhalten und der Klimawandel kann gebremst werden. Dafür setzten wir uns ein. Gemeinsam mit Bischof Erwin Kräutler. Für die Indigenen und ihre Mitwelt. </a:t>
            </a:r>
            <a:endParaRPr lang="de-DE" sz="1000" kern="1200" dirty="0">
              <a:solidFill>
                <a:schemeClr val="tx1"/>
              </a:solidFill>
              <a:effectLst/>
              <a:latin typeface="Arial" panose="020B0604020202020204" pitchFamily="34" charset="0"/>
              <a:ea typeface="+mn-ea"/>
              <a:cs typeface="Arial" panose="020B0604020202020204" pitchFamily="34" charset="0"/>
            </a:endParaRPr>
          </a:p>
        </p:txBody>
      </p:sp>
      <p:sp>
        <p:nvSpPr>
          <p:cNvPr id="2" name="Fußzeilenplatzhalter 1"/>
          <p:cNvSpPr>
            <a:spLocks noGrp="1"/>
          </p:cNvSpPr>
          <p:nvPr>
            <p:ph type="ftr" sz="quarter" idx="10"/>
          </p:nvPr>
        </p:nvSpPr>
        <p:spPr/>
        <p:txBody>
          <a:bodyPr/>
          <a:lstStyle/>
          <a:p>
            <a:r>
              <a:rPr lang="de-DE" dirty="0"/>
              <a:t>SEI SO FREI-Adventsammlung 2020</a:t>
            </a:r>
          </a:p>
        </p:txBody>
      </p:sp>
    </p:spTree>
    <p:extLst>
      <p:ext uri="{BB962C8B-B14F-4D97-AF65-F5344CB8AC3E}">
        <p14:creationId xmlns:p14="http://schemas.microsoft.com/office/powerpoint/2010/main" val="12054914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
          <p:cNvSpPr>
            <a:spLocks noGrp="1" noChangeArrowheads="1"/>
          </p:cNvSpPr>
          <p:nvPr>
            <p:ph type="sldNum" sz="quarter"/>
          </p:nvPr>
        </p:nvSpPr>
        <p:spPr>
          <a:noFill/>
        </p:spPr>
        <p:txBody>
          <a:bodyPr/>
          <a:lstStyle/>
          <a:p>
            <a:fld id="{58C6F159-07C4-4668-BEC4-3C54C9ECE556}" type="slidenum">
              <a:rPr lang="de-AT"/>
              <a:pPr/>
              <a:t>10</a:t>
            </a:fld>
            <a:endParaRPr lang="de-AT"/>
          </a:p>
        </p:txBody>
      </p:sp>
      <p:sp>
        <p:nvSpPr>
          <p:cNvPr id="11267" name="Rectangle 1"/>
          <p:cNvSpPr>
            <a:spLocks noGrp="1" noRot="1" noChangeAspect="1" noChangeArrowheads="1" noTextEdit="1"/>
          </p:cNvSpPr>
          <p:nvPr>
            <p:ph type="sldImg"/>
          </p:nvPr>
        </p:nvSpPr>
        <p:spPr>
          <a:xfrm>
            <a:off x="679450" y="817563"/>
            <a:ext cx="5373688" cy="4030662"/>
          </a:xfrm>
          <a:solidFill>
            <a:srgbClr val="FFFFFF"/>
          </a:solidFill>
          <a:ln>
            <a:solidFill>
              <a:srgbClr val="000000"/>
            </a:solidFill>
            <a:miter lim="800000"/>
          </a:ln>
        </p:spPr>
      </p:sp>
      <p:sp>
        <p:nvSpPr>
          <p:cNvPr id="11268" name="Rectangle 2"/>
          <p:cNvSpPr>
            <a:spLocks noGrp="1" noChangeArrowheads="1"/>
          </p:cNvSpPr>
          <p:nvPr>
            <p:ph type="body" idx="1"/>
          </p:nvPr>
        </p:nvSpPr>
        <p:spPr>
          <a:xfrm>
            <a:off x="673197" y="5107891"/>
            <a:ext cx="5388353" cy="4839635"/>
          </a:xfrm>
          <a:prstGeom prst="rect">
            <a:avLst/>
          </a:prstGeom>
          <a:noFill/>
          <a:ln/>
        </p:spPr>
        <p:txBody>
          <a:bodyPr wrap="none" anchor="t"/>
          <a:lstStyle/>
          <a:p>
            <a:pPr defTabSz="712499">
              <a:defRPr/>
            </a:pPr>
            <a:r>
              <a:rPr lang="de-AT" sz="1300" dirty="0">
                <a:latin typeface="Lucida Sans" panose="020B0602030504020204" pitchFamily="34" charset="0"/>
                <a:ea typeface="Verdana" panose="020B0604030504040204" pitchFamily="34" charset="0"/>
                <a:cs typeface="Verdana" panose="020B0604030504040204" pitchFamily="34" charset="0"/>
              </a:rPr>
              <a:t>Die aktuelle brasilianische Regierung strebt weitere</a:t>
            </a:r>
            <a:r>
              <a:rPr lang="de-AT" sz="1300" baseline="0" dirty="0">
                <a:latin typeface="Lucida Sans" panose="020B0602030504020204" pitchFamily="34" charset="0"/>
                <a:ea typeface="Verdana" panose="020B0604030504040204" pitchFamily="34" charset="0"/>
                <a:cs typeface="Verdana" panose="020B0604030504040204" pitchFamily="34" charset="0"/>
              </a:rPr>
              <a:t> wirtschaftliche Nutzungen geschützter indigener Lebensräume an. Zwar konnten die Kirchen gemeinsam mit indigenen Vertretern in den 1980er Jahren die Verankerung von Grundrechten indigener Völker im Verfassungstext bewirken, jedoch findet derzeit erneut ein Kampf um die Einhaltung der Grundrechte statt.  </a:t>
            </a:r>
            <a:endParaRPr lang="de-AT" sz="1300" dirty="0">
              <a:latin typeface="Lucida Sans" panose="020B0602030504020204" pitchFamily="34" charset="0"/>
              <a:ea typeface="Verdana" panose="020B0604030504040204" pitchFamily="34" charset="0"/>
              <a:cs typeface="Verdana" panose="020B0604030504040204" pitchFamily="34" charset="0"/>
            </a:endParaRPr>
          </a:p>
          <a:p>
            <a:pPr defTabSz="712499">
              <a:defRPr/>
            </a:pPr>
            <a:endParaRPr lang="de-AT" sz="1300" dirty="0">
              <a:latin typeface="Lucida Sans" panose="020B0602030504020204" pitchFamily="34" charset="0"/>
              <a:ea typeface="Verdana" panose="020B0604030504040204" pitchFamily="34" charset="0"/>
              <a:cs typeface="Verdana" panose="020B0604030504040204" pitchFamily="34" charset="0"/>
            </a:endParaRPr>
          </a:p>
        </p:txBody>
      </p:sp>
      <p:sp>
        <p:nvSpPr>
          <p:cNvPr id="2" name="Fußzeilenplatzhalter 1"/>
          <p:cNvSpPr>
            <a:spLocks noGrp="1"/>
          </p:cNvSpPr>
          <p:nvPr>
            <p:ph type="ftr" sz="quarter" idx="10"/>
          </p:nvPr>
        </p:nvSpPr>
        <p:spPr/>
        <p:txBody>
          <a:bodyPr/>
          <a:lstStyle/>
          <a:p>
            <a:r>
              <a:rPr lang="de-DE"/>
              <a:t>SEI SO FREI-Adventsammlung 2020</a:t>
            </a:r>
            <a:endParaRPr lang="de-DE" dirty="0"/>
          </a:p>
        </p:txBody>
      </p:sp>
    </p:spTree>
    <p:extLst>
      <p:ext uri="{BB962C8B-B14F-4D97-AF65-F5344CB8AC3E}">
        <p14:creationId xmlns:p14="http://schemas.microsoft.com/office/powerpoint/2010/main" val="9234656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
          <p:cNvSpPr>
            <a:spLocks noGrp="1" noChangeArrowheads="1"/>
          </p:cNvSpPr>
          <p:nvPr>
            <p:ph type="sldNum" sz="quarter"/>
          </p:nvPr>
        </p:nvSpPr>
        <p:spPr>
          <a:noFill/>
        </p:spPr>
        <p:txBody>
          <a:bodyPr/>
          <a:lstStyle/>
          <a:p>
            <a:fld id="{58C6F159-07C4-4668-BEC4-3C54C9ECE556}" type="slidenum">
              <a:rPr lang="de-AT"/>
              <a:pPr/>
              <a:t>11</a:t>
            </a:fld>
            <a:endParaRPr lang="de-AT"/>
          </a:p>
        </p:txBody>
      </p:sp>
      <p:sp>
        <p:nvSpPr>
          <p:cNvPr id="11267" name="Rectangle 1"/>
          <p:cNvSpPr>
            <a:spLocks noGrp="1" noRot="1" noChangeAspect="1" noChangeArrowheads="1" noTextEdit="1"/>
          </p:cNvSpPr>
          <p:nvPr>
            <p:ph type="sldImg"/>
          </p:nvPr>
        </p:nvSpPr>
        <p:spPr>
          <a:xfrm>
            <a:off x="679450" y="817563"/>
            <a:ext cx="5373688" cy="4030662"/>
          </a:xfrm>
          <a:solidFill>
            <a:srgbClr val="FFFFFF"/>
          </a:solidFill>
          <a:ln>
            <a:solidFill>
              <a:srgbClr val="000000"/>
            </a:solidFill>
            <a:miter lim="800000"/>
          </a:ln>
        </p:spPr>
      </p:sp>
      <p:sp>
        <p:nvSpPr>
          <p:cNvPr id="11268" name="Rectangle 2"/>
          <p:cNvSpPr>
            <a:spLocks noGrp="1" noChangeArrowheads="1"/>
          </p:cNvSpPr>
          <p:nvPr>
            <p:ph type="body" idx="1"/>
          </p:nvPr>
        </p:nvSpPr>
        <p:spPr>
          <a:xfrm>
            <a:off x="673197" y="5107891"/>
            <a:ext cx="5388353" cy="4839635"/>
          </a:xfrm>
          <a:prstGeom prst="rect">
            <a:avLst/>
          </a:prstGeom>
          <a:noFill/>
          <a:ln/>
        </p:spPr>
        <p:txBody>
          <a:bodyPr wrap="none" anchor="t"/>
          <a:lstStyle/>
          <a:p>
            <a:pPr defTabSz="712499">
              <a:defRPr/>
            </a:pPr>
            <a:r>
              <a:rPr lang="de-DE" sz="1300" dirty="0">
                <a:latin typeface="Lucida Sans" panose="020B0602030504020204" pitchFamily="34" charset="0"/>
                <a:ea typeface="Verdana" panose="020B0604030504040204" pitchFamily="34" charset="0"/>
                <a:cs typeface="Verdana" panose="020B0604030504040204" pitchFamily="34" charset="0"/>
              </a:rPr>
              <a:t>Verwüstung durch illegalen Bergbau in einem </a:t>
            </a:r>
            <a:r>
              <a:rPr lang="de-DE" sz="1300" dirty="0" err="1">
                <a:latin typeface="Lucida Sans" panose="020B0602030504020204" pitchFamily="34" charset="0"/>
                <a:ea typeface="Verdana" panose="020B0604030504040204" pitchFamily="34" charset="0"/>
                <a:cs typeface="Verdana" panose="020B0604030504040204" pitchFamily="34" charset="0"/>
              </a:rPr>
              <a:t>Yanomami</a:t>
            </a:r>
            <a:r>
              <a:rPr lang="de-DE" sz="1300" dirty="0">
                <a:latin typeface="Lucida Sans" panose="020B0602030504020204" pitchFamily="34" charset="0"/>
                <a:ea typeface="Verdana" panose="020B0604030504040204" pitchFamily="34" charset="0"/>
                <a:cs typeface="Verdana" panose="020B0604030504040204" pitchFamily="34" charset="0"/>
              </a:rPr>
              <a:t> Gebiet, aufgezeichnet im Mai 2020.</a:t>
            </a:r>
            <a:br>
              <a:rPr lang="de-DE" sz="1300" dirty="0">
                <a:latin typeface="Lucida Sans" panose="020B0602030504020204" pitchFamily="34" charset="0"/>
                <a:ea typeface="Verdana" panose="020B0604030504040204" pitchFamily="34" charset="0"/>
                <a:cs typeface="Verdana" panose="020B0604030504040204" pitchFamily="34" charset="0"/>
              </a:rPr>
            </a:br>
            <a:r>
              <a:rPr lang="de-DE" sz="1300" dirty="0">
                <a:latin typeface="Lucida Sans" panose="020B0602030504020204" pitchFamily="34" charset="0"/>
                <a:ea typeface="Verdana" panose="020B0604030504040204" pitchFamily="34" charset="0"/>
                <a:cs typeface="Verdana" panose="020B0604030504040204" pitchFamily="34" charset="0"/>
              </a:rPr>
              <a:t>Mitten im Regenwald bohren transnationale Konzerne nach Erdöl oder</a:t>
            </a:r>
            <a:r>
              <a:rPr lang="de-DE" sz="1300" baseline="0" dirty="0">
                <a:latin typeface="Lucida Sans" panose="020B0602030504020204" pitchFamily="34" charset="0"/>
                <a:ea typeface="Verdana" panose="020B0604030504040204" pitchFamily="34" charset="0"/>
                <a:cs typeface="Verdana" panose="020B0604030504040204" pitchFamily="34" charset="0"/>
              </a:rPr>
              <a:t> fördern Erze und Metalle</a:t>
            </a:r>
            <a:r>
              <a:rPr lang="de-DE" sz="1300" dirty="0">
                <a:latin typeface="Lucida Sans" panose="020B0602030504020204" pitchFamily="34" charset="0"/>
                <a:ea typeface="Verdana" panose="020B0604030504040204" pitchFamily="34" charset="0"/>
                <a:cs typeface="Verdana" panose="020B0604030504040204" pitchFamily="34" charset="0"/>
              </a:rPr>
              <a:t>. Hinterlassen wird </a:t>
            </a:r>
            <a:r>
              <a:rPr lang="de-DE" sz="1300" baseline="0" dirty="0">
                <a:latin typeface="Lucida Sans" panose="020B0602030504020204" pitchFamily="34" charset="0"/>
                <a:ea typeface="Verdana" panose="020B0604030504040204" pitchFamily="34" charset="0"/>
                <a:cs typeface="Verdana" panose="020B0604030504040204" pitchFamily="34" charset="0"/>
              </a:rPr>
              <a:t>e</a:t>
            </a:r>
            <a:r>
              <a:rPr lang="de-DE" sz="1300" dirty="0">
                <a:latin typeface="Lucida Sans" panose="020B0602030504020204" pitchFamily="34" charset="0"/>
                <a:ea typeface="Verdana" panose="020B0604030504040204" pitchFamily="34" charset="0"/>
                <a:cs typeface="Verdana" panose="020B0604030504040204" pitchFamily="34" charset="0"/>
              </a:rPr>
              <a:t>ine mit Giftstoffen kontaminierte und zerstörte Landschaft.</a:t>
            </a:r>
          </a:p>
          <a:p>
            <a:pPr defTabSz="712499">
              <a:defRPr/>
            </a:pPr>
            <a:r>
              <a:rPr lang="de-AT" sz="1300" dirty="0">
                <a:latin typeface="Lucida Sans" panose="020B0602030504020204" pitchFamily="34" charset="0"/>
                <a:ea typeface="Verdana" panose="020B0604030504040204" pitchFamily="34" charset="0"/>
                <a:cs typeface="Verdana" panose="020B0604030504040204" pitchFamily="34" charset="0"/>
              </a:rPr>
              <a:t>Foto:</a:t>
            </a:r>
            <a:r>
              <a:rPr lang="de-AT" sz="1300" baseline="0" dirty="0">
                <a:latin typeface="Lucida Sans" panose="020B0602030504020204" pitchFamily="34" charset="0"/>
                <a:ea typeface="Verdana" panose="020B0604030504040204" pitchFamily="34" charset="0"/>
                <a:cs typeface="Verdana" panose="020B0604030504040204" pitchFamily="34" charset="0"/>
              </a:rPr>
              <a:t> </a:t>
            </a:r>
            <a:r>
              <a:rPr lang="de-DE" sz="1000" b="0" i="0" kern="1200" dirty="0">
                <a:solidFill>
                  <a:schemeClr val="tx1"/>
                </a:solidFill>
                <a:effectLst/>
                <a:latin typeface="Arial" panose="020B0604020202020204" pitchFamily="34" charset="0"/>
                <a:ea typeface="+mn-ea"/>
                <a:cs typeface="Arial" panose="020B0604020202020204" pitchFamily="34" charset="0"/>
              </a:rPr>
              <a:t>Chico </a:t>
            </a:r>
            <a:r>
              <a:rPr lang="de-DE" sz="1000" b="0" i="0" kern="1200" dirty="0" err="1">
                <a:solidFill>
                  <a:schemeClr val="tx1"/>
                </a:solidFill>
                <a:effectLst/>
                <a:latin typeface="Arial" panose="020B0604020202020204" pitchFamily="34" charset="0"/>
                <a:ea typeface="+mn-ea"/>
                <a:cs typeface="Arial" panose="020B0604020202020204" pitchFamily="34" charset="0"/>
              </a:rPr>
              <a:t>Batata</a:t>
            </a:r>
            <a:r>
              <a:rPr lang="de-DE" sz="1000" b="0" i="0" kern="1200" dirty="0">
                <a:solidFill>
                  <a:schemeClr val="tx1"/>
                </a:solidFill>
                <a:effectLst/>
                <a:latin typeface="Arial" panose="020B0604020202020204" pitchFamily="34" charset="0"/>
                <a:ea typeface="+mn-ea"/>
                <a:cs typeface="Arial" panose="020B0604020202020204" pitchFamily="34" charset="0"/>
              </a:rPr>
              <a:t>/Greenpeace Brasil</a:t>
            </a:r>
          </a:p>
          <a:p>
            <a:pPr defTabSz="712499">
              <a:defRPr/>
            </a:pPr>
            <a:r>
              <a:rPr lang="de-AT" sz="1300" baseline="0" dirty="0">
                <a:latin typeface="Lucida Sans" panose="020B0602030504020204" pitchFamily="34" charset="0"/>
                <a:ea typeface="Verdana" panose="020B0604030504040204" pitchFamily="34" charset="0"/>
                <a:cs typeface="Verdana" panose="020B0604030504040204" pitchFamily="34" charset="0"/>
              </a:rPr>
              <a:t>https://cimi.org.br/2021/05/ataques-armados-garimpeiros-continuam-ti-yanomami-provocam-morte-duas-criancas-indigenas/	</a:t>
            </a:r>
            <a:endParaRPr lang="de-AT" sz="1300" dirty="0">
              <a:latin typeface="Lucida Sans" panose="020B0602030504020204" pitchFamily="34" charset="0"/>
              <a:ea typeface="Verdana" panose="020B0604030504040204" pitchFamily="34" charset="0"/>
              <a:cs typeface="Verdana" panose="020B0604030504040204" pitchFamily="34" charset="0"/>
            </a:endParaRPr>
          </a:p>
        </p:txBody>
      </p:sp>
      <p:sp>
        <p:nvSpPr>
          <p:cNvPr id="2" name="Fußzeilenplatzhalter 1"/>
          <p:cNvSpPr>
            <a:spLocks noGrp="1"/>
          </p:cNvSpPr>
          <p:nvPr>
            <p:ph type="ftr" sz="quarter" idx="10"/>
          </p:nvPr>
        </p:nvSpPr>
        <p:spPr/>
        <p:txBody>
          <a:bodyPr/>
          <a:lstStyle/>
          <a:p>
            <a:r>
              <a:rPr lang="de-DE"/>
              <a:t>SEI SO FREI-Adventsammlung 2020</a:t>
            </a:r>
            <a:endParaRPr lang="de-DE" dirty="0"/>
          </a:p>
        </p:txBody>
      </p:sp>
    </p:spTree>
    <p:extLst>
      <p:ext uri="{BB962C8B-B14F-4D97-AF65-F5344CB8AC3E}">
        <p14:creationId xmlns:p14="http://schemas.microsoft.com/office/powerpoint/2010/main" val="38693691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
          <p:cNvSpPr>
            <a:spLocks noGrp="1" noChangeArrowheads="1"/>
          </p:cNvSpPr>
          <p:nvPr>
            <p:ph type="sldNum" sz="quarter"/>
          </p:nvPr>
        </p:nvSpPr>
        <p:spPr>
          <a:noFill/>
        </p:spPr>
        <p:txBody>
          <a:bodyPr/>
          <a:lstStyle/>
          <a:p>
            <a:fld id="{58C6F159-07C4-4668-BEC4-3C54C9ECE556}" type="slidenum">
              <a:rPr lang="de-AT"/>
              <a:pPr/>
              <a:t>12</a:t>
            </a:fld>
            <a:endParaRPr lang="de-AT"/>
          </a:p>
        </p:txBody>
      </p:sp>
      <p:sp>
        <p:nvSpPr>
          <p:cNvPr id="11267" name="Rectangle 1"/>
          <p:cNvSpPr>
            <a:spLocks noGrp="1" noRot="1" noChangeAspect="1" noChangeArrowheads="1" noTextEdit="1"/>
          </p:cNvSpPr>
          <p:nvPr>
            <p:ph type="sldImg"/>
          </p:nvPr>
        </p:nvSpPr>
        <p:spPr>
          <a:xfrm>
            <a:off x="679450" y="817563"/>
            <a:ext cx="5373688" cy="4030662"/>
          </a:xfrm>
          <a:solidFill>
            <a:srgbClr val="FFFFFF"/>
          </a:solidFill>
          <a:ln>
            <a:solidFill>
              <a:srgbClr val="000000"/>
            </a:solidFill>
            <a:miter lim="800000"/>
          </a:ln>
        </p:spPr>
      </p:sp>
      <p:sp>
        <p:nvSpPr>
          <p:cNvPr id="11268" name="Rectangle 2"/>
          <p:cNvSpPr>
            <a:spLocks noGrp="1" noChangeArrowheads="1"/>
          </p:cNvSpPr>
          <p:nvPr>
            <p:ph type="body" idx="1"/>
          </p:nvPr>
        </p:nvSpPr>
        <p:spPr>
          <a:xfrm>
            <a:off x="673197" y="5107891"/>
            <a:ext cx="5388353" cy="4839635"/>
          </a:xfrm>
          <a:prstGeom prst="rect">
            <a:avLst/>
          </a:prstGeom>
          <a:noFill/>
          <a:ln/>
        </p:spPr>
        <p:txBody>
          <a:bodyPr wrap="none" anchor="t"/>
          <a:lstStyle/>
          <a:p>
            <a:pPr defTabSz="712499">
              <a:defRPr/>
            </a:pPr>
            <a:r>
              <a:rPr lang="de-DE" sz="1300" dirty="0">
                <a:latin typeface="Lucida Sans" panose="020B0602030504020204" pitchFamily="34" charset="0"/>
                <a:ea typeface="Verdana" panose="020B0604030504040204" pitchFamily="34" charset="0"/>
                <a:cs typeface="Verdana" panose="020B0604030504040204" pitchFamily="34" charset="0"/>
              </a:rPr>
              <a:t>Verwüstung durch Illegalen Bergbau im Gebiet der indigenen </a:t>
            </a:r>
            <a:r>
              <a:rPr lang="de-DE" sz="1300" dirty="0" err="1">
                <a:latin typeface="Lucida Sans" panose="020B0602030504020204" pitchFamily="34" charset="0"/>
                <a:ea typeface="Verdana" panose="020B0604030504040204" pitchFamily="34" charset="0"/>
                <a:cs typeface="Verdana" panose="020B0604030504040204" pitchFamily="34" charset="0"/>
              </a:rPr>
              <a:t>Munduruku</a:t>
            </a:r>
            <a:r>
              <a:rPr lang="de-DE" sz="1300" dirty="0">
                <a:latin typeface="Lucida Sans" panose="020B0602030504020204" pitchFamily="34" charset="0"/>
                <a:ea typeface="Verdana" panose="020B0604030504040204" pitchFamily="34" charset="0"/>
                <a:cs typeface="Verdana" panose="020B0604030504040204" pitchFamily="34" charset="0"/>
              </a:rPr>
              <a:t>, in </a:t>
            </a:r>
            <a:r>
              <a:rPr lang="de-DE" sz="1300" dirty="0" err="1">
                <a:latin typeface="Lucida Sans" panose="020B0602030504020204" pitchFamily="34" charset="0"/>
                <a:ea typeface="Verdana" panose="020B0604030504040204" pitchFamily="34" charset="0"/>
                <a:cs typeface="Verdana" panose="020B0604030504040204" pitchFamily="34" charset="0"/>
              </a:rPr>
              <a:t>Jacareacanga</a:t>
            </a:r>
            <a:r>
              <a:rPr lang="de-DE" sz="1300" dirty="0">
                <a:latin typeface="Lucida Sans" panose="020B0602030504020204" pitchFamily="34" charset="0"/>
                <a:ea typeface="Verdana" panose="020B0604030504040204" pitchFamily="34" charset="0"/>
                <a:cs typeface="Verdana" panose="020B0604030504040204" pitchFamily="34" charset="0"/>
              </a:rPr>
              <a:t> , im September 2020</a:t>
            </a:r>
          </a:p>
          <a:p>
            <a:pPr defTabSz="712499">
              <a:defRPr/>
            </a:pPr>
            <a:r>
              <a:rPr lang="de-AT" sz="1300" dirty="0">
                <a:latin typeface="Lucida Sans" panose="020B0602030504020204" pitchFamily="34" charset="0"/>
                <a:ea typeface="Verdana" panose="020B0604030504040204" pitchFamily="34" charset="0"/>
                <a:cs typeface="Verdana" panose="020B0604030504040204" pitchFamily="34" charset="0"/>
              </a:rPr>
              <a:t>Foto:</a:t>
            </a:r>
            <a:r>
              <a:rPr lang="de-AT" sz="1300" baseline="0" dirty="0">
                <a:latin typeface="Lucida Sans" panose="020B0602030504020204" pitchFamily="34" charset="0"/>
                <a:ea typeface="Verdana" panose="020B0604030504040204" pitchFamily="34" charset="0"/>
                <a:cs typeface="Verdana" panose="020B0604030504040204" pitchFamily="34" charset="0"/>
              </a:rPr>
              <a:t> </a:t>
            </a:r>
            <a:r>
              <a:rPr lang="de-DE" sz="1000" b="0" i="0" kern="1200" dirty="0" err="1">
                <a:solidFill>
                  <a:schemeClr val="tx1"/>
                </a:solidFill>
                <a:effectLst/>
                <a:latin typeface="Arial" panose="020B0604020202020204" pitchFamily="34" charset="0"/>
                <a:ea typeface="+mn-ea"/>
                <a:cs typeface="Arial" panose="020B0604020202020204" pitchFamily="34" charset="0"/>
              </a:rPr>
              <a:t>Marizilda</a:t>
            </a:r>
            <a:r>
              <a:rPr lang="de-DE" sz="1000" b="0" i="0" kern="1200" dirty="0">
                <a:solidFill>
                  <a:schemeClr val="tx1"/>
                </a:solidFill>
                <a:effectLst/>
                <a:latin typeface="Arial" panose="020B0604020202020204" pitchFamily="34" charset="0"/>
                <a:ea typeface="+mn-ea"/>
                <a:cs typeface="Arial" panose="020B0604020202020204" pitchFamily="34" charset="0"/>
              </a:rPr>
              <a:t> </a:t>
            </a:r>
            <a:r>
              <a:rPr lang="de-DE" sz="1000" b="0" i="0" kern="1200" dirty="0" err="1">
                <a:solidFill>
                  <a:schemeClr val="tx1"/>
                </a:solidFill>
                <a:effectLst/>
                <a:latin typeface="Arial" panose="020B0604020202020204" pitchFamily="34" charset="0"/>
                <a:ea typeface="+mn-ea"/>
                <a:cs typeface="Arial" panose="020B0604020202020204" pitchFamily="34" charset="0"/>
              </a:rPr>
              <a:t>Cruppe</a:t>
            </a:r>
            <a:r>
              <a:rPr lang="de-DE" sz="1000" b="0" i="0" kern="1200" dirty="0">
                <a:solidFill>
                  <a:schemeClr val="tx1"/>
                </a:solidFill>
                <a:effectLst/>
                <a:latin typeface="Arial" panose="020B0604020202020204" pitchFamily="34" charset="0"/>
                <a:ea typeface="+mn-ea"/>
                <a:cs typeface="Arial" panose="020B0604020202020204" pitchFamily="34" charset="0"/>
              </a:rPr>
              <a:t>/</a:t>
            </a:r>
            <a:r>
              <a:rPr lang="de-DE" sz="1000" b="0" i="0" kern="1200" dirty="0" err="1">
                <a:solidFill>
                  <a:schemeClr val="tx1"/>
                </a:solidFill>
                <a:effectLst/>
                <a:latin typeface="Arial" panose="020B0604020202020204" pitchFamily="34" charset="0"/>
                <a:ea typeface="+mn-ea"/>
                <a:cs typeface="Arial" panose="020B0604020202020204" pitchFamily="34" charset="0"/>
              </a:rPr>
              <a:t>Amazônia</a:t>
            </a:r>
            <a:r>
              <a:rPr lang="de-DE" sz="1000" b="0" i="0" kern="1200" dirty="0">
                <a:solidFill>
                  <a:schemeClr val="tx1"/>
                </a:solidFill>
                <a:effectLst/>
                <a:latin typeface="Arial" panose="020B0604020202020204" pitchFamily="34" charset="0"/>
                <a:ea typeface="+mn-ea"/>
                <a:cs typeface="Arial" panose="020B0604020202020204" pitchFamily="34" charset="0"/>
              </a:rPr>
              <a:t> Real/Amazon Watch</a:t>
            </a:r>
          </a:p>
          <a:p>
            <a:pPr defTabSz="712499">
              <a:defRPr/>
            </a:pPr>
            <a:r>
              <a:rPr lang="de-AT" sz="1300" baseline="0" dirty="0">
                <a:latin typeface="Lucida Sans" panose="020B0602030504020204" pitchFamily="34" charset="0"/>
                <a:ea typeface="Verdana" panose="020B0604030504040204" pitchFamily="34" charset="0"/>
                <a:cs typeface="Verdana" panose="020B0604030504040204" pitchFamily="34" charset="0"/>
              </a:rPr>
              <a:t>https://cimi.org.br/2021/02/a-nova-instrucao-normativa-do-genocidio-e-da-destruicao-das-florestas/	</a:t>
            </a:r>
            <a:endParaRPr lang="de-AT" sz="1300" dirty="0">
              <a:latin typeface="Lucida Sans" panose="020B0602030504020204" pitchFamily="34" charset="0"/>
              <a:ea typeface="Verdana" panose="020B0604030504040204" pitchFamily="34" charset="0"/>
              <a:cs typeface="Verdana" panose="020B0604030504040204" pitchFamily="34" charset="0"/>
            </a:endParaRPr>
          </a:p>
        </p:txBody>
      </p:sp>
      <p:sp>
        <p:nvSpPr>
          <p:cNvPr id="2" name="Fußzeilenplatzhalter 1"/>
          <p:cNvSpPr>
            <a:spLocks noGrp="1"/>
          </p:cNvSpPr>
          <p:nvPr>
            <p:ph type="ftr" sz="quarter" idx="10"/>
          </p:nvPr>
        </p:nvSpPr>
        <p:spPr/>
        <p:txBody>
          <a:bodyPr/>
          <a:lstStyle/>
          <a:p>
            <a:r>
              <a:rPr lang="de-DE"/>
              <a:t>SEI SO FREI-Adventsammlung 2020</a:t>
            </a:r>
            <a:endParaRPr lang="de-DE" dirty="0"/>
          </a:p>
        </p:txBody>
      </p:sp>
    </p:spTree>
    <p:extLst>
      <p:ext uri="{BB962C8B-B14F-4D97-AF65-F5344CB8AC3E}">
        <p14:creationId xmlns:p14="http://schemas.microsoft.com/office/powerpoint/2010/main" val="29129942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
          <p:cNvSpPr>
            <a:spLocks noGrp="1" noChangeArrowheads="1"/>
          </p:cNvSpPr>
          <p:nvPr>
            <p:ph type="sldNum" sz="quarter"/>
          </p:nvPr>
        </p:nvSpPr>
        <p:spPr>
          <a:noFill/>
        </p:spPr>
        <p:txBody>
          <a:bodyPr/>
          <a:lstStyle/>
          <a:p>
            <a:fld id="{58C6F159-07C4-4668-BEC4-3C54C9ECE556}" type="slidenum">
              <a:rPr lang="de-AT"/>
              <a:pPr/>
              <a:t>13</a:t>
            </a:fld>
            <a:endParaRPr lang="de-AT"/>
          </a:p>
        </p:txBody>
      </p:sp>
      <p:sp>
        <p:nvSpPr>
          <p:cNvPr id="11267" name="Rectangle 1"/>
          <p:cNvSpPr>
            <a:spLocks noGrp="1" noRot="1" noChangeAspect="1" noChangeArrowheads="1" noTextEdit="1"/>
          </p:cNvSpPr>
          <p:nvPr>
            <p:ph type="sldImg"/>
          </p:nvPr>
        </p:nvSpPr>
        <p:spPr>
          <a:xfrm>
            <a:off x="679450" y="817563"/>
            <a:ext cx="5373688" cy="4030662"/>
          </a:xfrm>
          <a:solidFill>
            <a:srgbClr val="FFFFFF"/>
          </a:solidFill>
          <a:ln>
            <a:solidFill>
              <a:srgbClr val="000000"/>
            </a:solidFill>
            <a:miter lim="800000"/>
          </a:ln>
        </p:spPr>
      </p:sp>
      <p:sp>
        <p:nvSpPr>
          <p:cNvPr id="11268" name="Rectangle 2"/>
          <p:cNvSpPr>
            <a:spLocks noGrp="1" noChangeArrowheads="1"/>
          </p:cNvSpPr>
          <p:nvPr>
            <p:ph type="body" idx="1"/>
          </p:nvPr>
        </p:nvSpPr>
        <p:spPr>
          <a:xfrm>
            <a:off x="673197" y="5107891"/>
            <a:ext cx="5388353" cy="4839635"/>
          </a:xfrm>
          <a:prstGeom prst="rect">
            <a:avLst/>
          </a:prstGeom>
          <a:noFill/>
          <a:ln/>
        </p:spPr>
        <p:txBody>
          <a:bodyPr wrap="none" anchor="t"/>
          <a:lstStyle/>
          <a:p>
            <a:pPr defTabSz="712499">
              <a:defRPr/>
            </a:pPr>
            <a:r>
              <a:rPr lang="de-DE" sz="1000" b="0" i="0" kern="1200" dirty="0">
                <a:solidFill>
                  <a:schemeClr val="tx1"/>
                </a:solidFill>
                <a:effectLst/>
                <a:latin typeface="Arial" panose="020B0604020202020204" pitchFamily="34" charset="0"/>
                <a:ea typeface="+mn-ea"/>
                <a:cs typeface="Arial" panose="020B0604020202020204" pitchFamily="34" charset="0"/>
              </a:rPr>
              <a:t>Die Invasoren fällen die Bäume, verkaufen das Holz, setzen das Gestrüpp in Brand, legen Weiden an, zäunen sie ein und bringen schließlich Rinder auf diese „gesäuberten“ Gebiete und pflanzen später dort Soja oder Mais.</a:t>
            </a:r>
            <a:endParaRPr lang="de-DE" sz="1300" dirty="0">
              <a:latin typeface="Lucida Sans" panose="020B0602030504020204" pitchFamily="34" charset="0"/>
              <a:ea typeface="Verdana" panose="020B0604030504040204" pitchFamily="34" charset="0"/>
              <a:cs typeface="Verdana" panose="020B0604030504040204" pitchFamily="34" charset="0"/>
            </a:endParaRPr>
          </a:p>
          <a:p>
            <a:pPr defTabSz="712499">
              <a:defRPr/>
            </a:pPr>
            <a:r>
              <a:rPr lang="de-DE" sz="1300" dirty="0">
                <a:latin typeface="Lucida Sans" panose="020B0602030504020204" pitchFamily="34" charset="0"/>
                <a:ea typeface="Verdana" panose="020B0604030504040204" pitchFamily="34" charset="0"/>
                <a:cs typeface="Verdana" panose="020B0604030504040204" pitchFamily="34" charset="0"/>
              </a:rPr>
              <a:t>Das durch die Einschusslöcher</a:t>
            </a:r>
            <a:r>
              <a:rPr lang="de-DE" sz="1300" baseline="0" dirty="0">
                <a:latin typeface="Lucida Sans" panose="020B0602030504020204" pitchFamily="34" charset="0"/>
                <a:ea typeface="Verdana" panose="020B0604030504040204" pitchFamily="34" charset="0"/>
                <a:cs typeface="Verdana" panose="020B0604030504040204" pitchFamily="34" charset="0"/>
              </a:rPr>
              <a:t> </a:t>
            </a:r>
            <a:r>
              <a:rPr lang="de-DE" sz="1300" dirty="0">
                <a:latin typeface="Lucida Sans" panose="020B0602030504020204" pitchFamily="34" charset="0"/>
                <a:ea typeface="Verdana" panose="020B0604030504040204" pitchFamily="34" charset="0"/>
                <a:cs typeface="Verdana" panose="020B0604030504040204" pitchFamily="34" charset="0"/>
              </a:rPr>
              <a:t>beschädigte Hinweisschild zur geschützten Zone ist für die Indigenen eine unmissverständliche Botschaft der Eindringlinge. </a:t>
            </a:r>
          </a:p>
          <a:p>
            <a:pPr marL="0" marR="0" lvl="0" indent="0" algn="l" defTabSz="712499" rtl="0" eaLnBrk="1" fontAlgn="auto" latinLnBrk="0" hangingPunct="1">
              <a:lnSpc>
                <a:spcPct val="100000"/>
              </a:lnSpc>
              <a:spcBef>
                <a:spcPts val="0"/>
              </a:spcBef>
              <a:spcAft>
                <a:spcPts val="0"/>
              </a:spcAft>
              <a:buClrTx/>
              <a:buSzTx/>
              <a:buFontTx/>
              <a:buNone/>
              <a:tabLst/>
              <a:defRPr/>
            </a:pPr>
            <a:r>
              <a:rPr lang="de-DE" sz="1300" dirty="0">
                <a:latin typeface="Lucida Sans" panose="020B0602030504020204" pitchFamily="34" charset="0"/>
                <a:ea typeface="Verdana" panose="020B0604030504040204" pitchFamily="34" charset="0"/>
                <a:cs typeface="Verdana" panose="020B0604030504040204" pitchFamily="34" charset="0"/>
              </a:rPr>
              <a:t>Die Zahl der Fälle von illegaler Besitznahme indigenen Landes oder dessen Ausbeutung um rund 135 Prozent gegenüber 2018. </a:t>
            </a:r>
            <a:r>
              <a:rPr lang="de-DE" sz="1400" dirty="0">
                <a:latin typeface="Arial" panose="020B0604020202020204" pitchFamily="34" charset="0"/>
                <a:ea typeface="Verdana" panose="020B0604030504040204" pitchFamily="34" charset="0"/>
                <a:cs typeface="Arial" panose="020B0604020202020204" pitchFamily="34" charset="0"/>
              </a:rPr>
              <a:t>Das entspricht mehr als dem Doppelten der 109 Fälle, die 2018 registriert wurden.</a:t>
            </a:r>
            <a:endParaRPr lang="de-AT" sz="1400" dirty="0">
              <a:latin typeface="Arial" panose="020B0604020202020204" pitchFamily="34" charset="0"/>
              <a:ea typeface="Verdana" panose="020B0604030504040204" pitchFamily="34" charset="0"/>
              <a:cs typeface="Arial" panose="020B0604020202020204" pitchFamily="34" charset="0"/>
            </a:endParaRPr>
          </a:p>
          <a:p>
            <a:pPr defTabSz="712499">
              <a:defRPr/>
            </a:pPr>
            <a:endParaRPr lang="de-DE" sz="1300" dirty="0">
              <a:latin typeface="Lucida Sans" panose="020B0602030504020204" pitchFamily="34" charset="0"/>
              <a:ea typeface="Verdana" panose="020B0604030504040204" pitchFamily="34" charset="0"/>
              <a:cs typeface="Verdana" panose="020B0604030504040204" pitchFamily="34" charset="0"/>
            </a:endParaRPr>
          </a:p>
          <a:p>
            <a:pPr defTabSz="712499">
              <a:defRPr/>
            </a:pPr>
            <a:r>
              <a:rPr lang="de-AT" sz="1300" dirty="0">
                <a:latin typeface="Lucida Sans" panose="020B0602030504020204" pitchFamily="34" charset="0"/>
                <a:ea typeface="Verdana" panose="020B0604030504040204" pitchFamily="34" charset="0"/>
                <a:cs typeface="Verdana" panose="020B0604030504040204" pitchFamily="34" charset="0"/>
              </a:rPr>
              <a:t>https://cimi.org.br/2019/01/pelo-menos-seis-terras-indigenas-sofrem-com-invasoes-e-ameacas-no-inicio-de-2019/ </a:t>
            </a:r>
            <a:br>
              <a:rPr lang="de-AT" sz="1300" dirty="0">
                <a:latin typeface="Lucida Sans" panose="020B0602030504020204" pitchFamily="34" charset="0"/>
                <a:ea typeface="Verdana" panose="020B0604030504040204" pitchFamily="34" charset="0"/>
                <a:cs typeface="Verdana" panose="020B0604030504040204" pitchFamily="34" charset="0"/>
              </a:rPr>
            </a:br>
            <a:r>
              <a:rPr lang="de-AT" sz="1300" dirty="0">
                <a:latin typeface="Lucida Sans" panose="020B0602030504020204" pitchFamily="34" charset="0"/>
                <a:ea typeface="Verdana" panose="020B0604030504040204" pitchFamily="34" charset="0"/>
                <a:cs typeface="Verdana" panose="020B0604030504040204" pitchFamily="34" charset="0"/>
              </a:rPr>
              <a:t>https://cimi.org.br/2020/09/in-2019-geschahen-in-brasilien-vom-norden-bis-in-den-suden-unverhohlene-invasionen-in-indigene-landgebiete/</a:t>
            </a:r>
          </a:p>
        </p:txBody>
      </p:sp>
      <p:sp>
        <p:nvSpPr>
          <p:cNvPr id="2" name="Fußzeilenplatzhalter 1"/>
          <p:cNvSpPr>
            <a:spLocks noGrp="1"/>
          </p:cNvSpPr>
          <p:nvPr>
            <p:ph type="ftr" sz="quarter" idx="10"/>
          </p:nvPr>
        </p:nvSpPr>
        <p:spPr/>
        <p:txBody>
          <a:bodyPr/>
          <a:lstStyle/>
          <a:p>
            <a:r>
              <a:rPr lang="de-DE"/>
              <a:t>SEI SO FREI-Adventsammlung 2020</a:t>
            </a:r>
            <a:endParaRPr lang="de-DE" dirty="0"/>
          </a:p>
        </p:txBody>
      </p:sp>
    </p:spTree>
    <p:extLst>
      <p:ext uri="{BB962C8B-B14F-4D97-AF65-F5344CB8AC3E}">
        <p14:creationId xmlns:p14="http://schemas.microsoft.com/office/powerpoint/2010/main" val="14680231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
          <p:cNvSpPr>
            <a:spLocks noGrp="1" noChangeArrowheads="1"/>
          </p:cNvSpPr>
          <p:nvPr>
            <p:ph type="sldNum" sz="quarter"/>
          </p:nvPr>
        </p:nvSpPr>
        <p:spPr>
          <a:noFill/>
        </p:spPr>
        <p:txBody>
          <a:bodyPr/>
          <a:lstStyle/>
          <a:p>
            <a:fld id="{58C6F159-07C4-4668-BEC4-3C54C9ECE556}" type="slidenum">
              <a:rPr lang="de-AT"/>
              <a:pPr/>
              <a:t>14</a:t>
            </a:fld>
            <a:endParaRPr lang="de-AT"/>
          </a:p>
        </p:txBody>
      </p:sp>
      <p:sp>
        <p:nvSpPr>
          <p:cNvPr id="11267" name="Rectangle 1"/>
          <p:cNvSpPr>
            <a:spLocks noGrp="1" noRot="1" noChangeAspect="1" noChangeArrowheads="1" noTextEdit="1"/>
          </p:cNvSpPr>
          <p:nvPr>
            <p:ph type="sldImg"/>
          </p:nvPr>
        </p:nvSpPr>
        <p:spPr>
          <a:xfrm>
            <a:off x="679450" y="817563"/>
            <a:ext cx="5373688" cy="4030662"/>
          </a:xfrm>
          <a:solidFill>
            <a:srgbClr val="FFFFFF"/>
          </a:solidFill>
          <a:ln>
            <a:solidFill>
              <a:srgbClr val="000000"/>
            </a:solidFill>
            <a:miter lim="800000"/>
          </a:ln>
        </p:spPr>
      </p:sp>
      <p:sp>
        <p:nvSpPr>
          <p:cNvPr id="11268" name="Rectangle 2"/>
          <p:cNvSpPr>
            <a:spLocks noGrp="1" noChangeArrowheads="1"/>
          </p:cNvSpPr>
          <p:nvPr>
            <p:ph type="body" idx="1"/>
          </p:nvPr>
        </p:nvSpPr>
        <p:spPr>
          <a:xfrm>
            <a:off x="673197" y="5107891"/>
            <a:ext cx="5388353" cy="4839635"/>
          </a:xfrm>
          <a:prstGeom prst="rect">
            <a:avLst/>
          </a:prstGeom>
          <a:noFill/>
          <a:ln/>
        </p:spPr>
        <p:txBody>
          <a:bodyPr wrap="none" anchor="t"/>
          <a:lstStyle/>
          <a:p>
            <a:pPr defTabSz="712499">
              <a:defRPr/>
            </a:pPr>
            <a:r>
              <a:rPr lang="de-DE" sz="1200" dirty="0">
                <a:latin typeface="Arial" panose="020B0604020202020204" pitchFamily="34" charset="0"/>
                <a:ea typeface="Verdana" panose="020B0604030504040204" pitchFamily="34" charset="0"/>
                <a:cs typeface="Arial" panose="020B0604020202020204" pitchFamily="34" charset="0"/>
              </a:rPr>
              <a:t>Allein im Jahr 2019 stiegen die Fälle im Zusammenhang mit Invasionen um 134,9% im Vergleich zum Vorjahr. Das entspricht mehr als dem Doppelten der 109 Fälle, die 2018 registriert wurden.</a:t>
            </a:r>
            <a:br>
              <a:rPr lang="de-DE" sz="1200" dirty="0">
                <a:latin typeface="Arial" panose="020B0604020202020204" pitchFamily="34" charset="0"/>
                <a:ea typeface="Verdana" panose="020B0604030504040204" pitchFamily="34" charset="0"/>
                <a:cs typeface="Arial" panose="020B0604020202020204" pitchFamily="34" charset="0"/>
              </a:rPr>
            </a:br>
            <a:r>
              <a:rPr lang="de-DE" sz="1000" b="0" i="0" kern="1200" dirty="0">
                <a:solidFill>
                  <a:schemeClr val="tx1"/>
                </a:solidFill>
                <a:effectLst/>
                <a:latin typeface="Arial" panose="020B0604020202020204" pitchFamily="34" charset="0"/>
                <a:ea typeface="+mn-ea"/>
                <a:cs typeface="Arial" panose="020B0604020202020204" pitchFamily="34" charset="0"/>
              </a:rPr>
              <a:t>Im brasilianischen Amazonas-Gebiet sind allein im Monat Mai 1180 Quadratkilometer Regenwald abgeholzt worden. </a:t>
            </a:r>
            <a:endParaRPr lang="de-AT" sz="1200" dirty="0">
              <a:latin typeface="Arial" panose="020B0604020202020204" pitchFamily="34" charset="0"/>
              <a:ea typeface="Verdana" panose="020B0604030504040204" pitchFamily="34" charset="0"/>
              <a:cs typeface="Arial" panose="020B0604020202020204" pitchFamily="34" charset="0"/>
            </a:endParaRPr>
          </a:p>
          <a:p>
            <a:pPr defTabSz="712499">
              <a:defRPr/>
            </a:pPr>
            <a:endParaRPr lang="de-AT" sz="1000" dirty="0">
              <a:latin typeface="Arial" panose="020B0604020202020204" pitchFamily="34" charset="0"/>
              <a:ea typeface="Verdana" panose="020B0604030504040204" pitchFamily="34" charset="0"/>
              <a:cs typeface="Arial" panose="020B0604020202020204" pitchFamily="34" charset="0"/>
            </a:endParaRPr>
          </a:p>
        </p:txBody>
      </p:sp>
      <p:sp>
        <p:nvSpPr>
          <p:cNvPr id="2" name="Fußzeilenplatzhalter 1"/>
          <p:cNvSpPr>
            <a:spLocks noGrp="1"/>
          </p:cNvSpPr>
          <p:nvPr>
            <p:ph type="ftr" sz="quarter" idx="10"/>
          </p:nvPr>
        </p:nvSpPr>
        <p:spPr/>
        <p:txBody>
          <a:bodyPr/>
          <a:lstStyle/>
          <a:p>
            <a:r>
              <a:rPr lang="de-DE"/>
              <a:t>SEI SO FREI-Adventsammlung 2020</a:t>
            </a:r>
            <a:endParaRPr lang="de-DE" dirty="0"/>
          </a:p>
        </p:txBody>
      </p:sp>
    </p:spTree>
    <p:extLst>
      <p:ext uri="{BB962C8B-B14F-4D97-AF65-F5344CB8AC3E}">
        <p14:creationId xmlns:p14="http://schemas.microsoft.com/office/powerpoint/2010/main" val="38123491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
          <p:cNvSpPr>
            <a:spLocks noGrp="1" noChangeArrowheads="1"/>
          </p:cNvSpPr>
          <p:nvPr>
            <p:ph type="sldNum" sz="quarter"/>
          </p:nvPr>
        </p:nvSpPr>
        <p:spPr>
          <a:noFill/>
        </p:spPr>
        <p:txBody>
          <a:bodyPr/>
          <a:lstStyle/>
          <a:p>
            <a:fld id="{58C6F159-07C4-4668-BEC4-3C54C9ECE556}" type="slidenum">
              <a:rPr lang="de-AT"/>
              <a:pPr/>
              <a:t>15</a:t>
            </a:fld>
            <a:endParaRPr lang="de-AT"/>
          </a:p>
        </p:txBody>
      </p:sp>
      <p:sp>
        <p:nvSpPr>
          <p:cNvPr id="11267" name="Rectangle 1"/>
          <p:cNvSpPr>
            <a:spLocks noGrp="1" noRot="1" noChangeAspect="1" noChangeArrowheads="1" noTextEdit="1"/>
          </p:cNvSpPr>
          <p:nvPr>
            <p:ph type="sldImg"/>
          </p:nvPr>
        </p:nvSpPr>
        <p:spPr>
          <a:xfrm>
            <a:off x="679450" y="817563"/>
            <a:ext cx="5373688" cy="4030662"/>
          </a:xfrm>
          <a:solidFill>
            <a:srgbClr val="FFFFFF"/>
          </a:solidFill>
          <a:ln>
            <a:solidFill>
              <a:srgbClr val="000000"/>
            </a:solidFill>
            <a:miter lim="800000"/>
          </a:ln>
        </p:spPr>
      </p:sp>
      <p:sp>
        <p:nvSpPr>
          <p:cNvPr id="11268" name="Rectangle 2"/>
          <p:cNvSpPr>
            <a:spLocks noGrp="1" noChangeArrowheads="1"/>
          </p:cNvSpPr>
          <p:nvPr>
            <p:ph type="body" idx="1"/>
          </p:nvPr>
        </p:nvSpPr>
        <p:spPr>
          <a:xfrm>
            <a:off x="673197" y="5107891"/>
            <a:ext cx="5388353" cy="4839635"/>
          </a:xfrm>
          <a:prstGeom prst="rect">
            <a:avLst/>
          </a:prstGeom>
          <a:noFill/>
          <a:ln/>
        </p:spPr>
        <p:txBody>
          <a:bodyPr wrap="none" anchor="t"/>
          <a:lstStyle/>
          <a:p>
            <a:pPr defTabSz="712499">
              <a:defRPr/>
            </a:pPr>
            <a:r>
              <a:rPr lang="de-DE" sz="1000" b="0" i="0" kern="1200" dirty="0">
                <a:solidFill>
                  <a:schemeClr val="tx1"/>
                </a:solidFill>
                <a:effectLst/>
                <a:latin typeface="Arial" panose="020B0604020202020204" pitchFamily="34" charset="0"/>
                <a:ea typeface="+mn-ea"/>
                <a:cs typeface="Arial" panose="020B0604020202020204" pitchFamily="34" charset="0"/>
              </a:rPr>
              <a:t>Großflächige</a:t>
            </a:r>
            <a:r>
              <a:rPr lang="de-DE" sz="1000" b="0" i="0" kern="1200" baseline="0" dirty="0">
                <a:solidFill>
                  <a:schemeClr val="tx1"/>
                </a:solidFill>
                <a:effectLst/>
                <a:latin typeface="Arial" panose="020B0604020202020204" pitchFamily="34" charset="0"/>
                <a:ea typeface="+mn-ea"/>
                <a:cs typeface="Arial" panose="020B0604020202020204" pitchFamily="34" charset="0"/>
              </a:rPr>
              <a:t> </a:t>
            </a:r>
            <a:r>
              <a:rPr lang="de-DE" sz="1000" b="0" i="0" kern="1200" dirty="0">
                <a:solidFill>
                  <a:schemeClr val="tx1"/>
                </a:solidFill>
                <a:effectLst/>
                <a:latin typeface="Arial" panose="020B0604020202020204" pitchFamily="34" charset="0"/>
                <a:ea typeface="+mn-ea"/>
                <a:cs typeface="Arial" panose="020B0604020202020204" pitchFamily="34" charset="0"/>
              </a:rPr>
              <a:t>Brandrodungen verwüsteten das Territorium der </a:t>
            </a:r>
            <a:r>
              <a:rPr lang="de-DE" sz="1000" b="0" i="0" kern="1200" dirty="0" err="1">
                <a:solidFill>
                  <a:schemeClr val="tx1"/>
                </a:solidFill>
                <a:effectLst/>
                <a:latin typeface="Arial" panose="020B0604020202020204" pitchFamily="34" charset="0"/>
                <a:ea typeface="+mn-ea"/>
                <a:cs typeface="Arial" panose="020B0604020202020204" pitchFamily="34" charset="0"/>
              </a:rPr>
              <a:t>Huni</a:t>
            </a:r>
            <a:r>
              <a:rPr lang="de-DE" sz="1000" b="0" i="0" kern="1200" dirty="0">
                <a:solidFill>
                  <a:schemeClr val="tx1"/>
                </a:solidFill>
                <a:effectLst/>
                <a:latin typeface="Arial" panose="020B0604020202020204" pitchFamily="34" charset="0"/>
                <a:ea typeface="+mn-ea"/>
                <a:cs typeface="Arial" panose="020B0604020202020204" pitchFamily="34" charset="0"/>
              </a:rPr>
              <a:t> </a:t>
            </a:r>
            <a:r>
              <a:rPr lang="de-DE" sz="1000" b="0" i="0" kern="1200" dirty="0" err="1">
                <a:solidFill>
                  <a:schemeClr val="tx1"/>
                </a:solidFill>
                <a:effectLst/>
                <a:latin typeface="Arial" panose="020B0604020202020204" pitchFamily="34" charset="0"/>
                <a:ea typeface="+mn-ea"/>
                <a:cs typeface="Arial" panose="020B0604020202020204" pitchFamily="34" charset="0"/>
              </a:rPr>
              <a:t>Kui</a:t>
            </a:r>
            <a:r>
              <a:rPr lang="de-DE" sz="1000" b="0" i="0" kern="1200" dirty="0">
                <a:solidFill>
                  <a:schemeClr val="tx1"/>
                </a:solidFill>
                <a:effectLst/>
                <a:latin typeface="Arial" panose="020B0604020202020204" pitchFamily="34" charset="0"/>
                <a:ea typeface="+mn-ea"/>
                <a:cs typeface="Arial" panose="020B0604020202020204" pitchFamily="34" charset="0"/>
              </a:rPr>
              <a:t> am Rio Branco</a:t>
            </a:r>
          </a:p>
          <a:p>
            <a:pPr defTabSz="712499">
              <a:defRPr/>
            </a:pPr>
            <a:r>
              <a:rPr lang="de-DE" sz="1000" b="0" i="0" kern="1200" dirty="0">
                <a:solidFill>
                  <a:schemeClr val="tx1"/>
                </a:solidFill>
                <a:effectLst/>
                <a:latin typeface="Arial" panose="020B0604020202020204" pitchFamily="34" charset="0"/>
                <a:ea typeface="+mn-ea"/>
                <a:cs typeface="Arial" panose="020B0604020202020204" pitchFamily="34" charset="0"/>
              </a:rPr>
              <a:t>Die Brandlegungen sind ein</a:t>
            </a:r>
            <a:r>
              <a:rPr lang="de-DE" sz="1000" b="0" i="0" kern="1200" baseline="0" dirty="0">
                <a:solidFill>
                  <a:schemeClr val="tx1"/>
                </a:solidFill>
                <a:effectLst/>
                <a:latin typeface="Arial" panose="020B0604020202020204" pitchFamily="34" charset="0"/>
                <a:ea typeface="+mn-ea"/>
                <a:cs typeface="Arial" panose="020B0604020202020204" pitchFamily="34" charset="0"/>
              </a:rPr>
              <a:t> </a:t>
            </a:r>
            <a:r>
              <a:rPr lang="de-DE" sz="1000" b="0" i="0" kern="1200" dirty="0">
                <a:solidFill>
                  <a:schemeClr val="tx1"/>
                </a:solidFill>
                <a:effectLst/>
                <a:latin typeface="Arial" panose="020B0604020202020204" pitchFamily="34" charset="0"/>
                <a:ea typeface="+mn-ea"/>
                <a:cs typeface="Arial" panose="020B0604020202020204" pitchFamily="34" charset="0"/>
              </a:rPr>
              <a:t>wesentliches Element des kriminellen Landraubschemas, bei dem die „Säuberung“ ausgedehnter Waldflächen z. B. dazu dient, die Einrichtung von Landwirtschaftsbetrieben</a:t>
            </a:r>
            <a:r>
              <a:rPr lang="de-DE" sz="1000" b="0" i="0" kern="1200" baseline="0" dirty="0">
                <a:solidFill>
                  <a:schemeClr val="tx1"/>
                </a:solidFill>
                <a:effectLst/>
                <a:latin typeface="Arial" panose="020B0604020202020204" pitchFamily="34" charset="0"/>
                <a:ea typeface="+mn-ea"/>
                <a:cs typeface="Arial" panose="020B0604020202020204" pitchFamily="34" charset="0"/>
              </a:rPr>
              <a:t> </a:t>
            </a:r>
            <a:r>
              <a:rPr lang="de-DE" sz="1000" b="0" i="0" kern="1200" dirty="0">
                <a:solidFill>
                  <a:schemeClr val="tx1"/>
                </a:solidFill>
                <a:effectLst/>
                <a:latin typeface="Arial" panose="020B0604020202020204" pitchFamily="34" charset="0"/>
                <a:ea typeface="+mn-ea"/>
                <a:cs typeface="Arial" panose="020B0604020202020204" pitchFamily="34" charset="0"/>
              </a:rPr>
              <a:t>zu ermöglichen.</a:t>
            </a:r>
          </a:p>
          <a:p>
            <a:pPr defTabSz="712499">
              <a:defRPr/>
            </a:pPr>
            <a:r>
              <a:rPr lang="de-DE" sz="1000" b="0" i="0" kern="1200" dirty="0">
                <a:solidFill>
                  <a:schemeClr val="tx1"/>
                </a:solidFill>
                <a:effectLst/>
                <a:latin typeface="Arial" panose="020B0604020202020204" pitchFamily="34" charset="0"/>
                <a:ea typeface="+mn-ea"/>
                <a:cs typeface="Arial" panose="020B0604020202020204" pitchFamily="34" charset="0"/>
              </a:rPr>
              <a:t>Foto: Denisa </a:t>
            </a:r>
            <a:r>
              <a:rPr lang="de-DE" sz="1000" b="0" i="0" kern="1200" dirty="0" err="1">
                <a:solidFill>
                  <a:schemeClr val="tx1"/>
                </a:solidFill>
                <a:effectLst/>
                <a:latin typeface="Arial" panose="020B0604020202020204" pitchFamily="34" charset="0"/>
                <a:ea typeface="+mn-ea"/>
                <a:cs typeface="Arial" panose="020B0604020202020204" pitchFamily="34" charset="0"/>
              </a:rPr>
              <a:t>Starbova</a:t>
            </a:r>
            <a:endParaRPr lang="de-DE" sz="1000" b="0" i="0" kern="1200" dirty="0">
              <a:solidFill>
                <a:schemeClr val="tx1"/>
              </a:solidFill>
              <a:effectLst/>
              <a:latin typeface="Arial" panose="020B0604020202020204" pitchFamily="34" charset="0"/>
              <a:ea typeface="+mn-ea"/>
              <a:cs typeface="Arial" panose="020B0604020202020204" pitchFamily="34" charset="0"/>
            </a:endParaRPr>
          </a:p>
          <a:p>
            <a:pPr defTabSz="712499">
              <a:defRPr/>
            </a:pPr>
            <a:r>
              <a:rPr lang="de-AT" sz="1300" dirty="0">
                <a:latin typeface="Lucida Sans" panose="020B0602030504020204" pitchFamily="34" charset="0"/>
                <a:ea typeface="Verdana" panose="020B0604030504040204" pitchFamily="34" charset="0"/>
                <a:cs typeface="Verdana" panose="020B0604030504040204" pitchFamily="34" charset="0"/>
              </a:rPr>
              <a:t>https://cimi.org.br/2020/10/nao-veras-pais-nenhum-em-ano-marcado-por-queimadas-terras-indigenas-foram-devastadas-pelo-fogo/</a:t>
            </a:r>
          </a:p>
        </p:txBody>
      </p:sp>
      <p:sp>
        <p:nvSpPr>
          <p:cNvPr id="2" name="Fußzeilenplatzhalter 1"/>
          <p:cNvSpPr>
            <a:spLocks noGrp="1"/>
          </p:cNvSpPr>
          <p:nvPr>
            <p:ph type="ftr" sz="quarter" idx="10"/>
          </p:nvPr>
        </p:nvSpPr>
        <p:spPr/>
        <p:txBody>
          <a:bodyPr/>
          <a:lstStyle/>
          <a:p>
            <a:r>
              <a:rPr lang="de-DE"/>
              <a:t>SEI SO FREI-Adventsammlung 2020</a:t>
            </a:r>
            <a:endParaRPr lang="de-DE" dirty="0"/>
          </a:p>
        </p:txBody>
      </p:sp>
    </p:spTree>
    <p:extLst>
      <p:ext uri="{BB962C8B-B14F-4D97-AF65-F5344CB8AC3E}">
        <p14:creationId xmlns:p14="http://schemas.microsoft.com/office/powerpoint/2010/main" val="990554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
          <p:cNvSpPr>
            <a:spLocks noGrp="1" noChangeArrowheads="1"/>
          </p:cNvSpPr>
          <p:nvPr>
            <p:ph type="sldNum" sz="quarter"/>
          </p:nvPr>
        </p:nvSpPr>
        <p:spPr>
          <a:noFill/>
        </p:spPr>
        <p:txBody>
          <a:bodyPr/>
          <a:lstStyle/>
          <a:p>
            <a:fld id="{58C6F159-07C4-4668-BEC4-3C54C9ECE556}" type="slidenum">
              <a:rPr lang="de-AT"/>
              <a:pPr/>
              <a:t>16</a:t>
            </a:fld>
            <a:endParaRPr lang="de-AT"/>
          </a:p>
        </p:txBody>
      </p:sp>
      <p:sp>
        <p:nvSpPr>
          <p:cNvPr id="11267" name="Rectangle 1"/>
          <p:cNvSpPr>
            <a:spLocks noGrp="1" noRot="1" noChangeAspect="1" noChangeArrowheads="1" noTextEdit="1"/>
          </p:cNvSpPr>
          <p:nvPr>
            <p:ph type="sldImg"/>
          </p:nvPr>
        </p:nvSpPr>
        <p:spPr>
          <a:xfrm>
            <a:off x="679450" y="817563"/>
            <a:ext cx="5373688" cy="4030662"/>
          </a:xfrm>
          <a:solidFill>
            <a:srgbClr val="FFFFFF"/>
          </a:solidFill>
          <a:ln>
            <a:solidFill>
              <a:srgbClr val="000000"/>
            </a:solidFill>
            <a:miter lim="800000"/>
          </a:ln>
        </p:spPr>
      </p:sp>
      <p:sp>
        <p:nvSpPr>
          <p:cNvPr id="11268" name="Rectangle 2"/>
          <p:cNvSpPr>
            <a:spLocks noGrp="1" noChangeArrowheads="1"/>
          </p:cNvSpPr>
          <p:nvPr>
            <p:ph type="body" idx="1"/>
          </p:nvPr>
        </p:nvSpPr>
        <p:spPr>
          <a:xfrm>
            <a:off x="673197" y="5107891"/>
            <a:ext cx="5388353" cy="4839635"/>
          </a:xfrm>
          <a:prstGeom prst="rect">
            <a:avLst/>
          </a:prstGeom>
          <a:noFill/>
          <a:ln/>
        </p:spPr>
        <p:txBody>
          <a:bodyPr wrap="none" anchor="t"/>
          <a:lstStyle/>
          <a:p>
            <a:pPr marL="0" marR="0" lvl="0" indent="0" algn="l" defTabSz="712499" rtl="0" eaLnBrk="1" fontAlgn="auto" latinLnBrk="0" hangingPunct="1">
              <a:lnSpc>
                <a:spcPct val="100000"/>
              </a:lnSpc>
              <a:spcBef>
                <a:spcPts val="0"/>
              </a:spcBef>
              <a:spcAft>
                <a:spcPts val="0"/>
              </a:spcAft>
              <a:buClrTx/>
              <a:buSzTx/>
              <a:buFontTx/>
              <a:buNone/>
              <a:tabLst/>
              <a:defRPr/>
            </a:pPr>
            <a:r>
              <a:rPr lang="de-DE" sz="1200" dirty="0">
                <a:latin typeface="Arial" panose="020B0604020202020204" pitchFamily="34" charset="0"/>
                <a:ea typeface="Verdana" panose="020B0604030504040204" pitchFamily="34" charset="0"/>
                <a:cs typeface="Arial" panose="020B0604020202020204" pitchFamily="34" charset="0"/>
              </a:rPr>
              <a:t>Fortschritt kann töten: Durch die</a:t>
            </a:r>
            <a:r>
              <a:rPr lang="de-DE" sz="1200" baseline="0" dirty="0">
                <a:latin typeface="Arial" panose="020B0604020202020204" pitchFamily="34" charset="0"/>
                <a:ea typeface="Verdana" panose="020B0604030504040204" pitchFamily="34" charset="0"/>
                <a:cs typeface="Arial" panose="020B0604020202020204" pitchFamily="34" charset="0"/>
              </a:rPr>
              <a:t> Eindringlinge werden auch </a:t>
            </a:r>
            <a:r>
              <a:rPr lang="de-DE" sz="1200" dirty="0">
                <a:latin typeface="Arial" panose="020B0604020202020204" pitchFamily="34" charset="0"/>
                <a:ea typeface="Verdana" panose="020B0604030504040204" pitchFamily="34" charset="0"/>
                <a:cs typeface="Arial" panose="020B0604020202020204" pitchFamily="34" charset="0"/>
              </a:rPr>
              <a:t>Krankheiten wie Grippe, HIV/AIDS oder Masern eingeschleppt, gegen die Indigene kaum Abwehrkräfte besitzen. Es wird davon ausgegangen, das 90% vieler amerikanisch-indianischer indigener Gruppen nach Kontakten mit Europäern</a:t>
            </a:r>
            <a:r>
              <a:rPr lang="de-DE" sz="1200" baseline="0" dirty="0">
                <a:latin typeface="Arial" panose="020B0604020202020204" pitchFamily="34" charset="0"/>
                <a:ea typeface="Verdana" panose="020B0604030504040204" pitchFamily="34" charset="0"/>
                <a:cs typeface="Arial" panose="020B0604020202020204" pitchFamily="34" charset="0"/>
              </a:rPr>
              <a:t> </a:t>
            </a:r>
            <a:r>
              <a:rPr lang="de-DE" sz="1200" dirty="0">
                <a:latin typeface="Arial" panose="020B0604020202020204" pitchFamily="34" charset="0"/>
                <a:ea typeface="Verdana" panose="020B0604030504040204" pitchFamily="34" charset="0"/>
                <a:cs typeface="Arial" panose="020B0604020202020204" pitchFamily="34" charset="0"/>
              </a:rPr>
              <a:t>starben, hauptsächlich durch Krankheiten. </a:t>
            </a:r>
          </a:p>
          <a:p>
            <a:pPr marL="0" marR="0" lvl="0" indent="0" algn="l" defTabSz="712499" rtl="0" eaLnBrk="1" fontAlgn="auto" latinLnBrk="0" hangingPunct="1">
              <a:lnSpc>
                <a:spcPct val="100000"/>
              </a:lnSpc>
              <a:spcBef>
                <a:spcPts val="0"/>
              </a:spcBef>
              <a:spcAft>
                <a:spcPts val="0"/>
              </a:spcAft>
              <a:buClrTx/>
              <a:buSzTx/>
              <a:buFontTx/>
              <a:buNone/>
              <a:tabLst/>
              <a:defRPr/>
            </a:pPr>
            <a:r>
              <a:rPr lang="de-DE" sz="1200" dirty="0" err="1">
                <a:latin typeface="Arial" panose="020B0604020202020204" pitchFamily="34" charset="0"/>
                <a:ea typeface="Verdana" panose="020B0604030504040204" pitchFamily="34" charset="0"/>
                <a:cs typeface="Arial" panose="020B0604020202020204" pitchFamily="34" charset="0"/>
              </a:rPr>
              <a:t>Davi</a:t>
            </a:r>
            <a:r>
              <a:rPr lang="de-DE" sz="1200" dirty="0">
                <a:latin typeface="Arial" panose="020B0604020202020204" pitchFamily="34" charset="0"/>
                <a:ea typeface="Verdana" panose="020B0604030504040204" pitchFamily="34" charset="0"/>
                <a:cs typeface="Arial" panose="020B0604020202020204" pitchFamily="34" charset="0"/>
              </a:rPr>
              <a:t> </a:t>
            </a:r>
            <a:r>
              <a:rPr lang="de-DE" sz="1200" dirty="0" err="1">
                <a:latin typeface="Arial" panose="020B0604020202020204" pitchFamily="34" charset="0"/>
                <a:ea typeface="Verdana" panose="020B0604030504040204" pitchFamily="34" charset="0"/>
                <a:cs typeface="Arial" panose="020B0604020202020204" pitchFamily="34" charset="0"/>
              </a:rPr>
              <a:t>Kopenawa</a:t>
            </a:r>
            <a:r>
              <a:rPr lang="de-DE" sz="1200" dirty="0">
                <a:latin typeface="Arial" panose="020B0604020202020204" pitchFamily="34" charset="0"/>
                <a:ea typeface="Verdana" panose="020B0604030504040204" pitchFamily="34" charset="0"/>
                <a:cs typeface="Arial" panose="020B0604020202020204" pitchFamily="34" charset="0"/>
              </a:rPr>
              <a:t>, ein Schamane des </a:t>
            </a:r>
            <a:r>
              <a:rPr lang="de-DE" sz="1200" dirty="0" err="1">
                <a:latin typeface="Arial" panose="020B0604020202020204" pitchFamily="34" charset="0"/>
                <a:ea typeface="Verdana" panose="020B0604030504040204" pitchFamily="34" charset="0"/>
                <a:cs typeface="Arial" panose="020B0604020202020204" pitchFamily="34" charset="0"/>
              </a:rPr>
              <a:t>Yanomami</a:t>
            </a:r>
            <a:r>
              <a:rPr lang="de-DE" sz="1200" dirty="0">
                <a:latin typeface="Arial" panose="020B0604020202020204" pitchFamily="34" charset="0"/>
                <a:ea typeface="Verdana" panose="020B0604030504040204" pitchFamily="34" charset="0"/>
                <a:cs typeface="Arial" panose="020B0604020202020204" pitchFamily="34" charset="0"/>
              </a:rPr>
              <a:t>-Volks sagt</a:t>
            </a:r>
            <a:r>
              <a:rPr lang="de-DE" sz="1200" baseline="0" dirty="0">
                <a:latin typeface="Arial" panose="020B0604020202020204" pitchFamily="34" charset="0"/>
                <a:ea typeface="Verdana" panose="020B0604030504040204" pitchFamily="34" charset="0"/>
                <a:cs typeface="Arial" panose="020B0604020202020204" pitchFamily="34" charset="0"/>
              </a:rPr>
              <a:t> zum Thema Fortschritt: </a:t>
            </a:r>
            <a:r>
              <a:rPr lang="de-DE" sz="1200" dirty="0">
                <a:latin typeface="Arial" panose="020B0604020202020204" pitchFamily="34" charset="0"/>
                <a:ea typeface="Verdana" panose="020B0604030504040204" pitchFamily="34" charset="0"/>
                <a:cs typeface="Arial" panose="020B0604020202020204" pitchFamily="34" charset="0"/>
              </a:rPr>
              <a:t>„Es ist nicht so, dass die </a:t>
            </a:r>
            <a:r>
              <a:rPr lang="de-DE" sz="1200" dirty="0" err="1">
                <a:latin typeface="Arial" panose="020B0604020202020204" pitchFamily="34" charset="0"/>
                <a:ea typeface="Verdana" panose="020B0604030504040204" pitchFamily="34" charset="0"/>
                <a:cs typeface="Arial" panose="020B0604020202020204" pitchFamily="34" charset="0"/>
              </a:rPr>
              <a:t>Yanomami</a:t>
            </a:r>
            <a:r>
              <a:rPr lang="de-DE" sz="1200" dirty="0">
                <a:latin typeface="Arial" panose="020B0604020202020204" pitchFamily="34" charset="0"/>
                <a:ea typeface="Verdana" panose="020B0604030504040204" pitchFamily="34" charset="0"/>
                <a:cs typeface="Arial" panose="020B0604020202020204" pitchFamily="34" charset="0"/>
              </a:rPr>
              <a:t> keinen Fortschritt wollen, oder andere Dinge, die weiße Menschen haben. Sie wollen aber selbst wählen können und nicht Veränderungen aufgezwungen bekommen, ob sie wollen oder nicht. Ich sage nicht, dass ich gegen Fortschritt bin. Ich denke es ist sehr gut, wenn Weiße mit den </a:t>
            </a:r>
            <a:r>
              <a:rPr lang="de-DE" sz="1200" dirty="0" err="1">
                <a:latin typeface="Arial" panose="020B0604020202020204" pitchFamily="34" charset="0"/>
                <a:ea typeface="Verdana" panose="020B0604030504040204" pitchFamily="34" charset="0"/>
                <a:cs typeface="Arial" panose="020B0604020202020204" pitchFamily="34" charset="0"/>
              </a:rPr>
              <a:t>Yanomami</a:t>
            </a:r>
            <a:r>
              <a:rPr lang="de-DE" sz="1200" dirty="0">
                <a:latin typeface="Arial" panose="020B0604020202020204" pitchFamily="34" charset="0"/>
                <a:ea typeface="Verdana" panose="020B0604030504040204" pitchFamily="34" charset="0"/>
                <a:cs typeface="Arial" panose="020B0604020202020204" pitchFamily="34" charset="0"/>
              </a:rPr>
              <a:t> arbeiten, um ihnen Lesen und Schreiben beizubringen und medizinische Pflanzen anzubauen und zu nutzen. Dies ist für uns Fortschritt. Was wir nicht wollen sind die Bergbaufirmen, die den Wald zerstören und die Bergarbeiter, die so viele Krankheiten mit sich bringen. Diese Weißen müssen unser </a:t>
            </a:r>
            <a:r>
              <a:rPr lang="de-DE" sz="1200" dirty="0" err="1">
                <a:latin typeface="Arial" panose="020B0604020202020204" pitchFamily="34" charset="0"/>
                <a:ea typeface="Verdana" panose="020B0604030504040204" pitchFamily="34" charset="0"/>
                <a:cs typeface="Arial" panose="020B0604020202020204" pitchFamily="34" charset="0"/>
              </a:rPr>
              <a:t>Yanomami</a:t>
            </a:r>
            <a:r>
              <a:rPr lang="de-DE" sz="1200" dirty="0">
                <a:latin typeface="Arial" panose="020B0604020202020204" pitchFamily="34" charset="0"/>
                <a:ea typeface="Verdana" panose="020B0604030504040204" pitchFamily="34" charset="0"/>
                <a:cs typeface="Arial" panose="020B0604020202020204" pitchFamily="34" charset="0"/>
              </a:rPr>
              <a:t> Land respektieren. Die Bergarbeiter bringen Gewehre, Alkohol und Prostitution und zerstören die Natur - wohin sie auch gehen. Für uns ist das kein Fortschritt. Wir wollen Fortschritt ohne Zerstörung.“ (</a:t>
            </a:r>
            <a:r>
              <a:rPr lang="de-DE" sz="1200" dirty="0" err="1">
                <a:latin typeface="Arial" panose="020B0604020202020204" pitchFamily="34" charset="0"/>
                <a:ea typeface="Verdana" panose="020B0604030504040204" pitchFamily="34" charset="0"/>
                <a:cs typeface="Arial" panose="020B0604020202020204" pitchFamily="34" charset="0"/>
              </a:rPr>
              <a:t>Survival</a:t>
            </a:r>
            <a:r>
              <a:rPr lang="de-DE" sz="1200" baseline="0" dirty="0">
                <a:latin typeface="Arial" panose="020B0604020202020204" pitchFamily="34" charset="0"/>
                <a:ea typeface="Verdana" panose="020B0604030504040204" pitchFamily="34" charset="0"/>
                <a:cs typeface="Arial" panose="020B0604020202020204" pitchFamily="34" charset="0"/>
              </a:rPr>
              <a:t> International</a:t>
            </a:r>
            <a:r>
              <a:rPr lang="de-DE" sz="1200" dirty="0">
                <a:latin typeface="Arial" panose="020B0604020202020204" pitchFamily="34" charset="0"/>
                <a:ea typeface="Verdana" panose="020B0604030504040204" pitchFamily="34" charset="0"/>
                <a:cs typeface="Arial" panose="020B0604020202020204" pitchFamily="34" charset="0"/>
              </a:rPr>
              <a:t>, Brasilien, 2003)</a:t>
            </a:r>
            <a:endParaRPr lang="de-AT" sz="1200" dirty="0">
              <a:latin typeface="Arial" panose="020B0604020202020204" pitchFamily="34" charset="0"/>
              <a:ea typeface="Verdana" panose="020B0604030504040204" pitchFamily="34" charset="0"/>
              <a:cs typeface="Arial" panose="020B0604020202020204" pitchFamily="34" charset="0"/>
            </a:endParaRPr>
          </a:p>
          <a:p>
            <a:pPr defTabSz="712499">
              <a:defRPr/>
            </a:pPr>
            <a:endParaRPr lang="de-AT" sz="1200" dirty="0">
              <a:latin typeface="Arial" panose="020B0604020202020204" pitchFamily="34" charset="0"/>
              <a:ea typeface="Verdana" panose="020B0604030504040204" pitchFamily="34" charset="0"/>
              <a:cs typeface="Arial" panose="020B0604020202020204" pitchFamily="34" charset="0"/>
            </a:endParaRPr>
          </a:p>
          <a:p>
            <a:pPr defTabSz="712499">
              <a:defRPr/>
            </a:pPr>
            <a:r>
              <a:rPr lang="de-AT" sz="1200" dirty="0">
                <a:latin typeface="Arial" panose="020B0604020202020204" pitchFamily="34" charset="0"/>
                <a:ea typeface="Verdana" panose="020B0604030504040204" pitchFamily="34" charset="0"/>
                <a:cs typeface="Arial" panose="020B0604020202020204" pitchFamily="34" charset="0"/>
              </a:rPr>
              <a:t>Foto:</a:t>
            </a:r>
            <a:r>
              <a:rPr lang="de-AT" sz="1200" baseline="0" dirty="0">
                <a:latin typeface="Arial" panose="020B0604020202020204" pitchFamily="34" charset="0"/>
                <a:ea typeface="Verdana" panose="020B0604030504040204" pitchFamily="34" charset="0"/>
                <a:cs typeface="Arial" panose="020B0604020202020204" pitchFamily="34" charset="0"/>
              </a:rPr>
              <a:t> CIMI </a:t>
            </a:r>
            <a:r>
              <a:rPr lang="de-AT" dirty="0"/>
              <a:t>(https://cimi.org.br/2018/09/ruralistas-no-poder-agressoes-e-desafios-aos-povos-indigenas/)</a:t>
            </a:r>
          </a:p>
          <a:p>
            <a:pPr defTabSz="712499">
              <a:defRPr/>
            </a:pPr>
            <a:endParaRPr lang="de-AT" sz="1200" dirty="0">
              <a:latin typeface="Arial" panose="020B0604020202020204" pitchFamily="34" charset="0"/>
              <a:ea typeface="Verdana" panose="020B0604030504040204" pitchFamily="34" charset="0"/>
              <a:cs typeface="Arial" panose="020B0604020202020204" pitchFamily="34" charset="0"/>
            </a:endParaRPr>
          </a:p>
          <a:p>
            <a:pPr defTabSz="712499">
              <a:defRPr/>
            </a:pPr>
            <a:endParaRPr lang="de-AT" sz="1000" dirty="0">
              <a:latin typeface="Arial" panose="020B0604020202020204" pitchFamily="34" charset="0"/>
              <a:ea typeface="Verdana" panose="020B0604030504040204" pitchFamily="34" charset="0"/>
              <a:cs typeface="Arial" panose="020B0604020202020204" pitchFamily="34" charset="0"/>
            </a:endParaRPr>
          </a:p>
        </p:txBody>
      </p:sp>
      <p:sp>
        <p:nvSpPr>
          <p:cNvPr id="2" name="Fußzeilenplatzhalter 1"/>
          <p:cNvSpPr>
            <a:spLocks noGrp="1"/>
          </p:cNvSpPr>
          <p:nvPr>
            <p:ph type="ftr" sz="quarter" idx="10"/>
          </p:nvPr>
        </p:nvSpPr>
        <p:spPr/>
        <p:txBody>
          <a:bodyPr/>
          <a:lstStyle/>
          <a:p>
            <a:r>
              <a:rPr lang="de-DE"/>
              <a:t>SEI SO FREI-Adventsammlung 2020</a:t>
            </a:r>
            <a:endParaRPr lang="de-DE" dirty="0"/>
          </a:p>
        </p:txBody>
      </p:sp>
    </p:spTree>
    <p:extLst>
      <p:ext uri="{BB962C8B-B14F-4D97-AF65-F5344CB8AC3E}">
        <p14:creationId xmlns:p14="http://schemas.microsoft.com/office/powerpoint/2010/main" val="15928216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
          <p:cNvSpPr>
            <a:spLocks noGrp="1" noChangeArrowheads="1"/>
          </p:cNvSpPr>
          <p:nvPr>
            <p:ph type="sldNum" sz="quarter"/>
          </p:nvPr>
        </p:nvSpPr>
        <p:spPr>
          <a:noFill/>
        </p:spPr>
        <p:txBody>
          <a:bodyPr/>
          <a:lstStyle/>
          <a:p>
            <a:fld id="{58C6F159-07C4-4668-BEC4-3C54C9ECE556}" type="slidenum">
              <a:rPr lang="de-AT"/>
              <a:pPr/>
              <a:t>17</a:t>
            </a:fld>
            <a:endParaRPr lang="de-AT"/>
          </a:p>
        </p:txBody>
      </p:sp>
      <p:sp>
        <p:nvSpPr>
          <p:cNvPr id="11267" name="Rectangle 1"/>
          <p:cNvSpPr>
            <a:spLocks noGrp="1" noRot="1" noChangeAspect="1" noChangeArrowheads="1" noTextEdit="1"/>
          </p:cNvSpPr>
          <p:nvPr>
            <p:ph type="sldImg"/>
          </p:nvPr>
        </p:nvSpPr>
        <p:spPr>
          <a:xfrm>
            <a:off x="679450" y="817563"/>
            <a:ext cx="5373688" cy="4030662"/>
          </a:xfrm>
          <a:solidFill>
            <a:srgbClr val="FFFFFF"/>
          </a:solidFill>
          <a:ln>
            <a:solidFill>
              <a:srgbClr val="000000"/>
            </a:solidFill>
            <a:miter lim="800000"/>
          </a:ln>
        </p:spPr>
      </p:sp>
      <p:sp>
        <p:nvSpPr>
          <p:cNvPr id="11268" name="Rectangle 2"/>
          <p:cNvSpPr>
            <a:spLocks noGrp="1" noChangeArrowheads="1"/>
          </p:cNvSpPr>
          <p:nvPr>
            <p:ph type="body" idx="1"/>
          </p:nvPr>
        </p:nvSpPr>
        <p:spPr>
          <a:xfrm>
            <a:off x="673197" y="5107891"/>
            <a:ext cx="5388353" cy="4839635"/>
          </a:xfrm>
          <a:prstGeom prst="rect">
            <a:avLst/>
          </a:prstGeom>
          <a:noFill/>
          <a:ln/>
        </p:spPr>
        <p:txBody>
          <a:bodyPr wrap="none" anchor="t"/>
          <a:lstStyle/>
          <a:p>
            <a:pPr marL="0" marR="0" lvl="0" indent="0" algn="l" defTabSz="712499" rtl="0" eaLnBrk="1" fontAlgn="auto" latinLnBrk="0" hangingPunct="1">
              <a:lnSpc>
                <a:spcPct val="100000"/>
              </a:lnSpc>
              <a:spcBef>
                <a:spcPts val="0"/>
              </a:spcBef>
              <a:spcAft>
                <a:spcPts val="0"/>
              </a:spcAft>
              <a:buClrTx/>
              <a:buSzTx/>
              <a:buFontTx/>
              <a:buNone/>
              <a:tabLst/>
              <a:defRPr/>
            </a:pPr>
            <a:r>
              <a:rPr lang="de-AT" sz="1300" dirty="0">
                <a:latin typeface="Lucida Sans" panose="020B0602030504020204" pitchFamily="34" charset="0"/>
                <a:ea typeface="Verdana" panose="020B0604030504040204" pitchFamily="34" charset="0"/>
                <a:cs typeface="Verdana" panose="020B0604030504040204" pitchFamily="34" charset="0"/>
              </a:rPr>
              <a:t>Die Gewalt gegen Indigene reicht</a:t>
            </a:r>
            <a:r>
              <a:rPr lang="de-AT" sz="1300" baseline="0" dirty="0">
                <a:latin typeface="Lucida Sans" panose="020B0602030504020204" pitchFamily="34" charset="0"/>
                <a:ea typeface="Verdana" panose="020B0604030504040204" pitchFamily="34" charset="0"/>
                <a:cs typeface="Verdana" panose="020B0604030504040204" pitchFamily="34" charset="0"/>
              </a:rPr>
              <a:t> von Diskriminierung, Morddrohungen, sexuelle Gewalt bis hin zu Mord. Pro Jahr werden rund 120 Anzeigen wegen Mord an Indigenen verzeichnet. </a:t>
            </a:r>
            <a:br>
              <a:rPr lang="de-AT" sz="1300" baseline="0" dirty="0">
                <a:latin typeface="Lucida Sans" panose="020B0602030504020204" pitchFamily="34" charset="0"/>
                <a:ea typeface="Verdana" panose="020B0604030504040204" pitchFamily="34" charset="0"/>
                <a:cs typeface="Verdana" panose="020B0604030504040204" pitchFamily="34" charset="0"/>
              </a:rPr>
            </a:br>
            <a:r>
              <a:rPr lang="de-AT" sz="1300" baseline="0" dirty="0">
                <a:latin typeface="Lucida Sans" panose="020B0602030504020204" pitchFamily="34" charset="0"/>
                <a:ea typeface="Verdana" panose="020B0604030504040204" pitchFamily="34" charset="0"/>
                <a:cs typeface="Verdana" panose="020B0604030504040204" pitchFamily="34" charset="0"/>
              </a:rPr>
              <a:t>Verschärft wird die Lage auch dadurch, dass die Behörden häufig untätig bleiben. Zudem zeigt sich ein Anstieg der Selbstmordraten und der Kindersterblichkeit unter Indigenen festzustellen. Die Verbreitung von Alkohol und Drogen sowie mangelnden Gesundheitsversorgung dürften mitverantwortlich für diese Entwicklung sein. </a:t>
            </a:r>
            <a:endParaRPr lang="de-AT" sz="1300" dirty="0">
              <a:latin typeface="Lucida Sans" panose="020B0602030504020204" pitchFamily="34" charset="0"/>
              <a:ea typeface="Verdana" panose="020B0604030504040204" pitchFamily="34" charset="0"/>
              <a:cs typeface="Verdana" panose="020B0604030504040204" pitchFamily="34" charset="0"/>
            </a:endParaRPr>
          </a:p>
        </p:txBody>
      </p:sp>
      <p:sp>
        <p:nvSpPr>
          <p:cNvPr id="2" name="Fußzeilenplatzhalter 1"/>
          <p:cNvSpPr>
            <a:spLocks noGrp="1"/>
          </p:cNvSpPr>
          <p:nvPr>
            <p:ph type="ftr" sz="quarter" idx="10"/>
          </p:nvPr>
        </p:nvSpPr>
        <p:spPr/>
        <p:txBody>
          <a:bodyPr/>
          <a:lstStyle/>
          <a:p>
            <a:r>
              <a:rPr lang="de-DE"/>
              <a:t>SEI SO FREI-Adventsammlung 2020</a:t>
            </a:r>
            <a:endParaRPr lang="de-DE" dirty="0"/>
          </a:p>
        </p:txBody>
      </p:sp>
    </p:spTree>
    <p:extLst>
      <p:ext uri="{BB962C8B-B14F-4D97-AF65-F5344CB8AC3E}">
        <p14:creationId xmlns:p14="http://schemas.microsoft.com/office/powerpoint/2010/main" val="32456667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
          <p:cNvSpPr>
            <a:spLocks noGrp="1" noChangeArrowheads="1"/>
          </p:cNvSpPr>
          <p:nvPr>
            <p:ph type="sldNum" sz="quarter"/>
          </p:nvPr>
        </p:nvSpPr>
        <p:spPr>
          <a:noFill/>
        </p:spPr>
        <p:txBody>
          <a:bodyPr/>
          <a:lstStyle/>
          <a:p>
            <a:fld id="{58C6F159-07C4-4668-BEC4-3C54C9ECE556}" type="slidenum">
              <a:rPr lang="de-AT"/>
              <a:pPr/>
              <a:t>18</a:t>
            </a:fld>
            <a:endParaRPr lang="de-AT"/>
          </a:p>
        </p:txBody>
      </p:sp>
      <p:sp>
        <p:nvSpPr>
          <p:cNvPr id="11267" name="Rectangle 1"/>
          <p:cNvSpPr>
            <a:spLocks noGrp="1" noRot="1" noChangeAspect="1" noChangeArrowheads="1" noTextEdit="1"/>
          </p:cNvSpPr>
          <p:nvPr>
            <p:ph type="sldImg"/>
          </p:nvPr>
        </p:nvSpPr>
        <p:spPr>
          <a:xfrm>
            <a:off x="679450" y="817563"/>
            <a:ext cx="5373688" cy="4030662"/>
          </a:xfrm>
          <a:solidFill>
            <a:srgbClr val="FFFFFF"/>
          </a:solidFill>
          <a:ln>
            <a:solidFill>
              <a:srgbClr val="000000"/>
            </a:solidFill>
            <a:miter lim="800000"/>
          </a:ln>
        </p:spPr>
      </p:sp>
      <p:sp>
        <p:nvSpPr>
          <p:cNvPr id="11268" name="Rectangle 2"/>
          <p:cNvSpPr>
            <a:spLocks noGrp="1" noChangeArrowheads="1"/>
          </p:cNvSpPr>
          <p:nvPr>
            <p:ph type="body" idx="1"/>
          </p:nvPr>
        </p:nvSpPr>
        <p:spPr>
          <a:xfrm>
            <a:off x="673197" y="5107891"/>
            <a:ext cx="5388353" cy="4839635"/>
          </a:xfrm>
          <a:prstGeom prst="rect">
            <a:avLst/>
          </a:prstGeom>
          <a:noFill/>
          <a:ln/>
        </p:spPr>
        <p:txBody>
          <a:bodyPr wrap="none" anchor="t"/>
          <a:lstStyle/>
          <a:p>
            <a:pPr defTabSz="712499">
              <a:defRPr/>
            </a:pPr>
            <a:r>
              <a:rPr lang="de-AT" sz="1200" dirty="0">
                <a:latin typeface="Arial" panose="020B0604020202020204" pitchFamily="34" charset="0"/>
                <a:ea typeface="Verdana" panose="020B0604030504040204" pitchFamily="34" charset="0"/>
                <a:cs typeface="Arial" panose="020B0604020202020204" pitchFamily="34" charset="0"/>
              </a:rPr>
              <a:t>Die Indigenen</a:t>
            </a:r>
            <a:r>
              <a:rPr lang="de-AT" sz="1200" baseline="0" dirty="0">
                <a:latin typeface="Arial" panose="020B0604020202020204" pitchFamily="34" charset="0"/>
                <a:ea typeface="Verdana" panose="020B0604030504040204" pitchFamily="34" charset="0"/>
                <a:cs typeface="Arial" panose="020B0604020202020204" pitchFamily="34" charset="0"/>
              </a:rPr>
              <a:t> sind immer wieder Gewalt seitens mobilisierter Gruppen und der Polizei ausgesetzt. Im Bild: Ein Opfer aus dem indigenen Volk </a:t>
            </a:r>
            <a:r>
              <a:rPr lang="de-DE" sz="1200" dirty="0" err="1"/>
              <a:t>Akroá-Gamella</a:t>
            </a:r>
            <a:r>
              <a:rPr lang="de-DE" sz="1200" dirty="0"/>
              <a:t> nachdem</a:t>
            </a:r>
            <a:r>
              <a:rPr lang="de-DE" sz="1200" baseline="0" dirty="0"/>
              <a:t> ein aufgeheizter Mob das Volk mit Macheten und Schusswaffen angriffen. Juristische Konsequenzen haben die Angriffe fast nie.</a:t>
            </a:r>
          </a:p>
          <a:p>
            <a:pPr defTabSz="712499">
              <a:defRPr/>
            </a:pPr>
            <a:r>
              <a:rPr lang="de-DE" sz="1000" b="0" i="0" kern="1200" dirty="0">
                <a:solidFill>
                  <a:schemeClr val="tx1"/>
                </a:solidFill>
                <a:effectLst/>
                <a:latin typeface="Arial" panose="020B0604020202020204" pitchFamily="34" charset="0"/>
                <a:ea typeface="+mn-ea"/>
                <a:cs typeface="Arial" panose="020B0604020202020204" pitchFamily="34" charset="0"/>
              </a:rPr>
              <a:t>Um Land zu beschlagnahmen, verwenden Eindringlinge Strategien, die von legalen Wegen bis hin zu Einschüchterung, Gewalt und Brandstiftung reichen (Foto: </a:t>
            </a:r>
            <a:r>
              <a:rPr lang="de-DE" sz="1000" b="0" i="0" kern="1200" dirty="0" err="1">
                <a:solidFill>
                  <a:schemeClr val="tx1"/>
                </a:solidFill>
                <a:effectLst/>
                <a:latin typeface="Arial" panose="020B0604020202020204" pitchFamily="34" charset="0"/>
                <a:ea typeface="+mn-ea"/>
                <a:cs typeface="Arial" panose="020B0604020202020204" pitchFamily="34" charset="0"/>
              </a:rPr>
              <a:t>Povo</a:t>
            </a:r>
            <a:r>
              <a:rPr lang="de-DE" sz="1000" b="0" i="0" kern="1200" dirty="0">
                <a:solidFill>
                  <a:schemeClr val="tx1"/>
                </a:solidFill>
                <a:effectLst/>
                <a:latin typeface="Arial" panose="020B0604020202020204" pitchFamily="34" charset="0"/>
                <a:ea typeface="+mn-ea"/>
                <a:cs typeface="Arial" panose="020B0604020202020204" pitchFamily="34" charset="0"/>
              </a:rPr>
              <a:t> </a:t>
            </a:r>
            <a:r>
              <a:rPr lang="de-DE" sz="1000" b="0" i="0" kern="1200" dirty="0" err="1">
                <a:solidFill>
                  <a:schemeClr val="tx1"/>
                </a:solidFill>
                <a:effectLst/>
                <a:latin typeface="Arial" panose="020B0604020202020204" pitchFamily="34" charset="0"/>
                <a:ea typeface="+mn-ea"/>
                <a:cs typeface="Arial" panose="020B0604020202020204" pitchFamily="34" charset="0"/>
              </a:rPr>
              <a:t>Gamela</a:t>
            </a:r>
            <a:r>
              <a:rPr lang="de-DE" sz="1000" b="0" i="0" kern="1200" dirty="0">
                <a:solidFill>
                  <a:schemeClr val="tx1"/>
                </a:solidFill>
                <a:effectLst/>
                <a:latin typeface="Arial" panose="020B0604020202020204" pitchFamily="34" charset="0"/>
                <a:ea typeface="+mn-ea"/>
                <a:cs typeface="Arial" panose="020B0604020202020204" pitchFamily="34" charset="0"/>
              </a:rPr>
              <a:t>)</a:t>
            </a:r>
            <a:br>
              <a:rPr lang="de-DE" sz="1000" b="0" i="0" kern="1200" dirty="0">
                <a:solidFill>
                  <a:schemeClr val="tx1"/>
                </a:solidFill>
                <a:effectLst/>
                <a:latin typeface="Arial" panose="020B0604020202020204" pitchFamily="34" charset="0"/>
                <a:ea typeface="+mn-ea"/>
                <a:cs typeface="Arial" panose="020B0604020202020204" pitchFamily="34" charset="0"/>
              </a:rPr>
            </a:br>
            <a:r>
              <a:rPr lang="de-DE" sz="1200" dirty="0">
                <a:latin typeface="Lucida Sans" panose="020B0602030504020204" pitchFamily="34" charset="0"/>
                <a:ea typeface="Verdana" panose="020B0604030504040204" pitchFamily="34" charset="0"/>
                <a:cs typeface="Verdana" panose="020B0604030504040204" pitchFamily="34" charset="0"/>
              </a:rPr>
              <a:t>Insgesamt wurden</a:t>
            </a:r>
            <a:r>
              <a:rPr lang="de-DE" sz="1200" baseline="0" dirty="0">
                <a:latin typeface="Lucida Sans" panose="020B0602030504020204" pitchFamily="34" charset="0"/>
                <a:ea typeface="Verdana" panose="020B0604030504040204" pitchFamily="34" charset="0"/>
                <a:cs typeface="Verdana" panose="020B0604030504040204" pitchFamily="34" charset="0"/>
              </a:rPr>
              <a:t> </a:t>
            </a:r>
            <a:r>
              <a:rPr lang="de-DE" sz="1200" dirty="0">
                <a:latin typeface="Lucida Sans" panose="020B0602030504020204" pitchFamily="34" charset="0"/>
                <a:ea typeface="Verdana" panose="020B0604030504040204" pitchFamily="34" charset="0"/>
                <a:cs typeface="Verdana" panose="020B0604030504040204" pitchFamily="34" charset="0"/>
              </a:rPr>
              <a:t>1.120 Fälle von Gewalt gegen das Eigentum indigener Völker im Jahr 2019</a:t>
            </a:r>
            <a:r>
              <a:rPr lang="de-DE" sz="1200" baseline="0" dirty="0">
                <a:latin typeface="Lucida Sans" panose="020B0602030504020204" pitchFamily="34" charset="0"/>
                <a:ea typeface="Verdana" panose="020B0604030504040204" pitchFamily="34" charset="0"/>
                <a:cs typeface="Verdana" panose="020B0604030504040204" pitchFamily="34" charset="0"/>
              </a:rPr>
              <a:t> verzeichnet. </a:t>
            </a:r>
            <a:endParaRPr lang="de-DE" sz="1200" baseline="0" dirty="0"/>
          </a:p>
          <a:p>
            <a:pPr defTabSz="712499">
              <a:defRPr/>
            </a:pPr>
            <a:r>
              <a:rPr lang="de-AT" sz="1000" dirty="0">
                <a:latin typeface="Arial" panose="020B0604020202020204" pitchFamily="34" charset="0"/>
                <a:ea typeface="Verdana" panose="020B0604030504040204" pitchFamily="34" charset="0"/>
                <a:cs typeface="Arial" panose="020B0604020202020204" pitchFamily="34" charset="0"/>
              </a:rPr>
              <a:t>Foto von Frau</a:t>
            </a:r>
            <a:r>
              <a:rPr lang="de-AT" sz="1000" baseline="0" dirty="0">
                <a:latin typeface="Arial" panose="020B0604020202020204" pitchFamily="34" charset="0"/>
                <a:ea typeface="Verdana" panose="020B0604030504040204" pitchFamily="34" charset="0"/>
                <a:cs typeface="Arial" panose="020B0604020202020204" pitchFamily="34" charset="0"/>
              </a:rPr>
              <a:t> am Grab</a:t>
            </a:r>
            <a:r>
              <a:rPr lang="de-AT" sz="1000" dirty="0">
                <a:latin typeface="Arial" panose="020B0604020202020204" pitchFamily="34" charset="0"/>
                <a:ea typeface="Verdana" panose="020B0604030504040204" pitchFamily="34" charset="0"/>
                <a:cs typeface="Arial" panose="020B0604020202020204" pitchFamily="34" charset="0"/>
              </a:rPr>
              <a:t>: Christian Braga/CIDH</a:t>
            </a:r>
          </a:p>
        </p:txBody>
      </p:sp>
      <p:sp>
        <p:nvSpPr>
          <p:cNvPr id="2" name="Fußzeilenplatzhalter 1"/>
          <p:cNvSpPr>
            <a:spLocks noGrp="1"/>
          </p:cNvSpPr>
          <p:nvPr>
            <p:ph type="ftr" sz="quarter" idx="10"/>
          </p:nvPr>
        </p:nvSpPr>
        <p:spPr/>
        <p:txBody>
          <a:bodyPr/>
          <a:lstStyle/>
          <a:p>
            <a:r>
              <a:rPr lang="de-DE"/>
              <a:t>SEI SO FREI-Adventsammlung 2020</a:t>
            </a:r>
            <a:endParaRPr lang="de-DE" dirty="0"/>
          </a:p>
        </p:txBody>
      </p:sp>
    </p:spTree>
    <p:extLst>
      <p:ext uri="{BB962C8B-B14F-4D97-AF65-F5344CB8AC3E}">
        <p14:creationId xmlns:p14="http://schemas.microsoft.com/office/powerpoint/2010/main" val="5281854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
          <p:cNvSpPr>
            <a:spLocks noGrp="1" noChangeArrowheads="1"/>
          </p:cNvSpPr>
          <p:nvPr>
            <p:ph type="sldNum" sz="quarter"/>
          </p:nvPr>
        </p:nvSpPr>
        <p:spPr>
          <a:noFill/>
        </p:spPr>
        <p:txBody>
          <a:bodyPr/>
          <a:lstStyle/>
          <a:p>
            <a:fld id="{58C6F159-07C4-4668-BEC4-3C54C9ECE556}" type="slidenum">
              <a:rPr lang="de-AT"/>
              <a:pPr/>
              <a:t>19</a:t>
            </a:fld>
            <a:endParaRPr lang="de-AT"/>
          </a:p>
        </p:txBody>
      </p:sp>
      <p:sp>
        <p:nvSpPr>
          <p:cNvPr id="11267" name="Rectangle 1"/>
          <p:cNvSpPr>
            <a:spLocks noGrp="1" noRot="1" noChangeAspect="1" noChangeArrowheads="1" noTextEdit="1"/>
          </p:cNvSpPr>
          <p:nvPr>
            <p:ph type="sldImg"/>
          </p:nvPr>
        </p:nvSpPr>
        <p:spPr>
          <a:xfrm>
            <a:off x="679450" y="817563"/>
            <a:ext cx="5373688" cy="4030662"/>
          </a:xfrm>
          <a:solidFill>
            <a:srgbClr val="FFFFFF"/>
          </a:solidFill>
          <a:ln>
            <a:solidFill>
              <a:srgbClr val="000000"/>
            </a:solidFill>
            <a:miter lim="800000"/>
          </a:ln>
        </p:spPr>
      </p:sp>
      <p:sp>
        <p:nvSpPr>
          <p:cNvPr id="11268" name="Rectangle 2"/>
          <p:cNvSpPr>
            <a:spLocks noGrp="1" noChangeArrowheads="1"/>
          </p:cNvSpPr>
          <p:nvPr>
            <p:ph type="body" idx="1"/>
          </p:nvPr>
        </p:nvSpPr>
        <p:spPr>
          <a:xfrm>
            <a:off x="673197" y="5107891"/>
            <a:ext cx="5388353" cy="4839635"/>
          </a:xfrm>
          <a:prstGeom prst="rect">
            <a:avLst/>
          </a:prstGeom>
          <a:noFill/>
          <a:ln/>
        </p:spPr>
        <p:txBody>
          <a:bodyPr wrap="none" anchor="t"/>
          <a:lstStyle/>
          <a:p>
            <a:pPr defTabSz="712499">
              <a:defRPr/>
            </a:pPr>
            <a:r>
              <a:rPr lang="de-DE" sz="1000" b="0" i="0" kern="1200" dirty="0">
                <a:solidFill>
                  <a:schemeClr val="tx1"/>
                </a:solidFill>
                <a:effectLst/>
                <a:latin typeface="Arial" panose="020B0604020202020204" pitchFamily="34" charset="0"/>
                <a:ea typeface="+mn-ea"/>
                <a:cs typeface="Arial" panose="020B0604020202020204" pitchFamily="34" charset="0"/>
              </a:rPr>
              <a:t>Das Wasserkraftwerk Belo Monte ist ein teilweise in Bau befindliches Großprojekt zur Gewinnung von elektrischer Energie aus Wasserkraft am Rio </a:t>
            </a:r>
            <a:r>
              <a:rPr lang="de-DE" sz="1000" b="0" i="0" kern="1200" dirty="0" err="1">
                <a:solidFill>
                  <a:schemeClr val="tx1"/>
                </a:solidFill>
                <a:effectLst/>
                <a:latin typeface="Arial" panose="020B0604020202020204" pitchFamily="34" charset="0"/>
                <a:ea typeface="+mn-ea"/>
                <a:cs typeface="Arial" panose="020B0604020202020204" pitchFamily="34" charset="0"/>
              </a:rPr>
              <a:t>Xingu</a:t>
            </a:r>
            <a:r>
              <a:rPr lang="de-DE" sz="1000" b="0" i="0" kern="1200" dirty="0">
                <a:solidFill>
                  <a:schemeClr val="tx1"/>
                </a:solidFill>
                <a:effectLst/>
                <a:latin typeface="Arial" panose="020B0604020202020204" pitchFamily="34" charset="0"/>
                <a:ea typeface="+mn-ea"/>
                <a:cs typeface="Arial" panose="020B0604020202020204" pitchFamily="34" charset="0"/>
              </a:rPr>
              <a:t>, einem bedeutsamen Seitenfluss des Amazonas in Brasilien. Es liegt 40 km stromabwärts von Altamira entfernt. Dieses Kraftwerk liegt in der Diözese Altamira-</a:t>
            </a:r>
            <a:r>
              <a:rPr lang="de-DE" sz="1000" b="0" i="0" kern="1200" dirty="0" err="1">
                <a:solidFill>
                  <a:schemeClr val="tx1"/>
                </a:solidFill>
                <a:effectLst/>
                <a:latin typeface="Arial" panose="020B0604020202020204" pitchFamily="34" charset="0"/>
                <a:ea typeface="+mn-ea"/>
                <a:cs typeface="Arial" panose="020B0604020202020204" pitchFamily="34" charset="0"/>
              </a:rPr>
              <a:t>Xingu</a:t>
            </a:r>
            <a:r>
              <a:rPr lang="de-DE" sz="1000" b="0" i="0" kern="1200" dirty="0">
                <a:solidFill>
                  <a:schemeClr val="tx1"/>
                </a:solidFill>
                <a:effectLst/>
                <a:latin typeface="Arial" panose="020B0604020202020204" pitchFamily="34" charset="0"/>
                <a:ea typeface="+mn-ea"/>
                <a:cs typeface="Arial" panose="020B0604020202020204" pitchFamily="34" charset="0"/>
              </a:rPr>
              <a:t>. Der mit 350.000 Quadratkilometern hat</a:t>
            </a:r>
            <a:r>
              <a:rPr lang="de-DE" sz="1000" b="0" i="0" kern="1200" baseline="0" dirty="0">
                <a:solidFill>
                  <a:schemeClr val="tx1"/>
                </a:solidFill>
                <a:effectLst/>
                <a:latin typeface="Arial" panose="020B0604020202020204" pitchFamily="34" charset="0"/>
                <a:ea typeface="+mn-ea"/>
                <a:cs typeface="Arial" panose="020B0604020202020204" pitchFamily="34" charset="0"/>
              </a:rPr>
              <a:t> sie etwa die Größe Deutschlands. Bischof dieser Diözese ist der Vorarlberger Erwin Kräutler, der sich jahrelang an vorderster Front gegen den Bau des Amazonas-Kraftwerks Belo Monte einsetzte, insbesondere gegen die Umsiedlung von </a:t>
            </a:r>
            <a:r>
              <a:rPr lang="de-DE" sz="1000" b="0" i="0" kern="1200" dirty="0">
                <a:solidFill>
                  <a:schemeClr val="tx1"/>
                </a:solidFill>
                <a:effectLst/>
                <a:latin typeface="Arial" panose="020B0604020202020204" pitchFamily="34" charset="0"/>
                <a:ea typeface="+mn-ea"/>
                <a:cs typeface="Arial" panose="020B0604020202020204" pitchFamily="34" charset="0"/>
              </a:rPr>
              <a:t>etwa 20.000 – 40.000 Menschen.</a:t>
            </a:r>
            <a:r>
              <a:rPr lang="de-DE" sz="1000" b="0" i="0" kern="1200" baseline="0" dirty="0">
                <a:solidFill>
                  <a:schemeClr val="tx1"/>
                </a:solidFill>
                <a:effectLst/>
                <a:latin typeface="Arial" panose="020B0604020202020204" pitchFamily="34" charset="0"/>
                <a:ea typeface="+mn-ea"/>
                <a:cs typeface="Arial" panose="020B0604020202020204" pitchFamily="34" charset="0"/>
              </a:rPr>
              <a:t> </a:t>
            </a:r>
            <a:br>
              <a:rPr lang="de-DE" sz="1000" b="0" i="0" kern="1200" baseline="0" dirty="0">
                <a:solidFill>
                  <a:schemeClr val="tx1"/>
                </a:solidFill>
                <a:effectLst/>
                <a:latin typeface="Arial" panose="020B0604020202020204" pitchFamily="34" charset="0"/>
                <a:ea typeface="+mn-ea"/>
                <a:cs typeface="Arial" panose="020B0604020202020204" pitchFamily="34" charset="0"/>
              </a:rPr>
            </a:br>
            <a:r>
              <a:rPr lang="de-DE" sz="1000" b="0" i="0" kern="1200" baseline="0" dirty="0">
                <a:solidFill>
                  <a:schemeClr val="tx1"/>
                </a:solidFill>
                <a:effectLst/>
                <a:latin typeface="Arial" panose="020B0604020202020204" pitchFamily="34" charset="0"/>
                <a:ea typeface="+mn-ea"/>
                <a:cs typeface="Arial" panose="020B0604020202020204" pitchFamily="34" charset="0"/>
              </a:rPr>
              <a:t>Zu diesem Kraftwerk gibt es den </a:t>
            </a:r>
            <a:r>
              <a:rPr lang="de-DE" sz="1000" b="0" i="0" kern="1200" dirty="0">
                <a:solidFill>
                  <a:schemeClr val="tx1"/>
                </a:solidFill>
                <a:effectLst/>
                <a:latin typeface="Arial" panose="020B0604020202020204" pitchFamily="34" charset="0"/>
                <a:ea typeface="+mn-ea"/>
                <a:cs typeface="Arial" panose="020B0604020202020204" pitchFamily="34" charset="0"/>
              </a:rPr>
              <a:t>Dokumentarfilm "Count – Down am </a:t>
            </a:r>
            <a:r>
              <a:rPr lang="de-DE" sz="1000" b="0" i="0" kern="1200" dirty="0" err="1">
                <a:solidFill>
                  <a:schemeClr val="tx1"/>
                </a:solidFill>
                <a:effectLst/>
                <a:latin typeface="Arial" panose="020B0604020202020204" pitchFamily="34" charset="0"/>
                <a:ea typeface="+mn-ea"/>
                <a:cs typeface="Arial" panose="020B0604020202020204" pitchFamily="34" charset="0"/>
              </a:rPr>
              <a:t>Xingu</a:t>
            </a:r>
            <a:r>
              <a:rPr lang="de-DE" sz="1000" b="0" i="0" kern="1200" dirty="0">
                <a:solidFill>
                  <a:schemeClr val="tx1"/>
                </a:solidFill>
                <a:effectLst/>
                <a:latin typeface="Arial" panose="020B0604020202020204" pitchFamily="34" charset="0"/>
                <a:ea typeface="+mn-ea"/>
                <a:cs typeface="Arial" panose="020B0604020202020204" pitchFamily="34" charset="0"/>
              </a:rPr>
              <a:t>, Kampf um die grüne Lunge der Welt“ (95 min, 2020) von Martin </a:t>
            </a:r>
            <a:r>
              <a:rPr lang="de-DE" sz="1000" b="0" i="0" kern="1200" dirty="0" err="1">
                <a:solidFill>
                  <a:schemeClr val="tx1"/>
                </a:solidFill>
                <a:effectLst/>
                <a:latin typeface="Arial" panose="020B0604020202020204" pitchFamily="34" charset="0"/>
                <a:ea typeface="+mn-ea"/>
                <a:cs typeface="Arial" panose="020B0604020202020204" pitchFamily="34" charset="0"/>
              </a:rPr>
              <a:t>Keßler</a:t>
            </a:r>
            <a:r>
              <a:rPr lang="de-DE" sz="1000" b="0" i="0" kern="1200" dirty="0">
                <a:solidFill>
                  <a:schemeClr val="tx1"/>
                </a:solidFill>
                <a:effectLst/>
                <a:latin typeface="Arial" panose="020B0604020202020204" pitchFamily="34" charset="0"/>
                <a:ea typeface="+mn-ea"/>
                <a:cs typeface="Arial" panose="020B0604020202020204" pitchFamily="34" charset="0"/>
              </a:rPr>
              <a:t> (Trailer: https://www.youtube.com/watch?v=57BstjUIs2E)</a:t>
            </a:r>
          </a:p>
          <a:p>
            <a:pPr defTabSz="712499">
              <a:defRPr/>
            </a:pPr>
            <a:r>
              <a:rPr lang="de-DE" sz="1000" b="0" i="0" kern="1200" dirty="0">
                <a:solidFill>
                  <a:schemeClr val="tx1"/>
                </a:solidFill>
                <a:effectLst/>
                <a:latin typeface="Arial" panose="020B0604020202020204" pitchFamily="34" charset="0"/>
                <a:ea typeface="+mn-ea"/>
                <a:cs typeface="Arial" panose="020B0604020202020204" pitchFamily="34" charset="0"/>
              </a:rPr>
              <a:t>Foto: Renato Santana/</a:t>
            </a:r>
            <a:r>
              <a:rPr lang="de-DE" sz="1000" b="0" i="0" kern="1200" dirty="0" err="1">
                <a:solidFill>
                  <a:schemeClr val="tx1"/>
                </a:solidFill>
                <a:effectLst/>
                <a:latin typeface="Arial" panose="020B0604020202020204" pitchFamily="34" charset="0"/>
                <a:ea typeface="+mn-ea"/>
                <a:cs typeface="Arial" panose="020B0604020202020204" pitchFamily="34" charset="0"/>
              </a:rPr>
              <a:t>Cimi</a:t>
            </a:r>
            <a:endParaRPr lang="de-AT" sz="1200" dirty="0">
              <a:latin typeface="Arial" panose="020B0604020202020204" pitchFamily="34" charset="0"/>
              <a:ea typeface="Verdana" panose="020B0604030504040204" pitchFamily="34" charset="0"/>
              <a:cs typeface="Arial" panose="020B0604020202020204" pitchFamily="34" charset="0"/>
            </a:endParaRPr>
          </a:p>
        </p:txBody>
      </p:sp>
      <p:sp>
        <p:nvSpPr>
          <p:cNvPr id="2" name="Fußzeilenplatzhalter 1"/>
          <p:cNvSpPr>
            <a:spLocks noGrp="1"/>
          </p:cNvSpPr>
          <p:nvPr>
            <p:ph type="ftr" sz="quarter" idx="10"/>
          </p:nvPr>
        </p:nvSpPr>
        <p:spPr/>
        <p:txBody>
          <a:bodyPr/>
          <a:lstStyle/>
          <a:p>
            <a:r>
              <a:rPr lang="de-DE"/>
              <a:t>SEI SO FREI-Adventsammlung 2020</a:t>
            </a:r>
            <a:endParaRPr lang="de-DE" dirty="0"/>
          </a:p>
        </p:txBody>
      </p:sp>
    </p:spTree>
    <p:extLst>
      <p:ext uri="{BB962C8B-B14F-4D97-AF65-F5344CB8AC3E}">
        <p14:creationId xmlns:p14="http://schemas.microsoft.com/office/powerpoint/2010/main" val="3852113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
          <p:cNvSpPr>
            <a:spLocks noGrp="1" noChangeArrowheads="1"/>
          </p:cNvSpPr>
          <p:nvPr>
            <p:ph type="sldNum" sz="quarter"/>
          </p:nvPr>
        </p:nvSpPr>
        <p:spPr>
          <a:noFill/>
        </p:spPr>
        <p:txBody>
          <a:bodyPr/>
          <a:lstStyle/>
          <a:p>
            <a:fld id="{58C6F159-07C4-4668-BEC4-3C54C9ECE556}" type="slidenum">
              <a:rPr lang="de-AT"/>
              <a:pPr/>
              <a:t>2</a:t>
            </a:fld>
            <a:endParaRPr lang="de-AT"/>
          </a:p>
        </p:txBody>
      </p:sp>
      <p:sp>
        <p:nvSpPr>
          <p:cNvPr id="11267" name="Rectangle 1"/>
          <p:cNvSpPr>
            <a:spLocks noGrp="1" noRot="1" noChangeAspect="1" noChangeArrowheads="1" noTextEdit="1"/>
          </p:cNvSpPr>
          <p:nvPr>
            <p:ph type="sldImg"/>
          </p:nvPr>
        </p:nvSpPr>
        <p:spPr>
          <a:xfrm>
            <a:off x="377825" y="627063"/>
            <a:ext cx="6035675" cy="4529137"/>
          </a:xfrm>
          <a:solidFill>
            <a:srgbClr val="FFFFFF"/>
          </a:solidFill>
          <a:ln>
            <a:noFill/>
            <a:miter lim="800000"/>
          </a:ln>
        </p:spPr>
      </p:sp>
      <p:sp>
        <p:nvSpPr>
          <p:cNvPr id="11268" name="Rectangle 2"/>
          <p:cNvSpPr>
            <a:spLocks noGrp="1" noChangeArrowheads="1"/>
          </p:cNvSpPr>
          <p:nvPr>
            <p:ph type="body" idx="1"/>
          </p:nvPr>
        </p:nvSpPr>
        <p:spPr>
          <a:xfrm>
            <a:off x="375927" y="5765353"/>
            <a:ext cx="5388353" cy="1518036"/>
          </a:xfrm>
          <a:prstGeom prst="rect">
            <a:avLst/>
          </a:prstGeom>
          <a:noFill/>
          <a:ln/>
        </p:spPr>
        <p:txBody>
          <a:bodyPr wrap="none" anchor="t"/>
          <a:lstStyle/>
          <a:p>
            <a:pPr marL="0" marR="0" lvl="0" indent="0" algn="l" defTabSz="739567" rtl="0" eaLnBrk="1" fontAlgn="auto" latinLnBrk="0" hangingPunct="1">
              <a:lnSpc>
                <a:spcPct val="100000"/>
              </a:lnSpc>
              <a:spcBef>
                <a:spcPts val="0"/>
              </a:spcBef>
              <a:spcAft>
                <a:spcPts val="0"/>
              </a:spcAft>
              <a:buClrTx/>
              <a:buSzTx/>
              <a:buFontTx/>
              <a:buNone/>
              <a:tabLst/>
              <a:defRPr/>
            </a:pPr>
            <a:r>
              <a:rPr lang="de-AT" sz="1000" dirty="0"/>
              <a:t>Die indigenen Bewohner</a:t>
            </a:r>
            <a:r>
              <a:rPr lang="de-AT" sz="1000" baseline="0" dirty="0"/>
              <a:t> des Amazonas-Regenwaldes leben seit vielen Jahrhunderten im Einklang mit diesem einzigartigen Ökosystem. Für den Regenwald sind die Indigenen Völker der wirksamste Schutz vor der Zerstörung durch illegalen Raubbau und einer unersättlichen Marktwirtschaft. Damit sind die Indigenen für den Regenwald eine Art Lebensversicherung, obwohl auch sie zunehmend Opfer der immer weiter voranschreitenden Rohstoff-Ausbeutung werden. </a:t>
            </a:r>
            <a:br>
              <a:rPr lang="de-AT" sz="1000" baseline="0" dirty="0"/>
            </a:br>
            <a:r>
              <a:rPr lang="de-DE" sz="1000" baseline="0" dirty="0"/>
              <a:t>In Brasilien leben ca. 900.000 Indigene. Sie leben in 604 Gebieten, aufgeteilt in 305 bekannte Völker, die 275 verschiedene Sprachen sprechen.</a:t>
            </a:r>
            <a:endParaRPr lang="de-DE" sz="1000" dirty="0"/>
          </a:p>
        </p:txBody>
      </p:sp>
      <p:sp>
        <p:nvSpPr>
          <p:cNvPr id="2" name="Fußzeilenplatzhalter 1"/>
          <p:cNvSpPr>
            <a:spLocks noGrp="1"/>
          </p:cNvSpPr>
          <p:nvPr>
            <p:ph type="ftr" sz="quarter" idx="10"/>
          </p:nvPr>
        </p:nvSpPr>
        <p:spPr/>
        <p:txBody>
          <a:bodyPr/>
          <a:lstStyle/>
          <a:p>
            <a:r>
              <a:rPr lang="de-DE" dirty="0"/>
              <a:t>SEI SO FREI-Adventsammlung 2020</a:t>
            </a:r>
          </a:p>
        </p:txBody>
      </p:sp>
    </p:spTree>
    <p:extLst>
      <p:ext uri="{BB962C8B-B14F-4D97-AF65-F5344CB8AC3E}">
        <p14:creationId xmlns:p14="http://schemas.microsoft.com/office/powerpoint/2010/main" val="31087342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
          <p:cNvSpPr>
            <a:spLocks noGrp="1" noChangeArrowheads="1"/>
          </p:cNvSpPr>
          <p:nvPr>
            <p:ph type="sldNum" sz="quarter"/>
          </p:nvPr>
        </p:nvSpPr>
        <p:spPr>
          <a:noFill/>
        </p:spPr>
        <p:txBody>
          <a:bodyPr/>
          <a:lstStyle/>
          <a:p>
            <a:fld id="{58C6F159-07C4-4668-BEC4-3C54C9ECE556}" type="slidenum">
              <a:rPr lang="de-AT"/>
              <a:pPr/>
              <a:t>20</a:t>
            </a:fld>
            <a:endParaRPr lang="de-AT"/>
          </a:p>
        </p:txBody>
      </p:sp>
      <p:sp>
        <p:nvSpPr>
          <p:cNvPr id="11267" name="Rectangle 1"/>
          <p:cNvSpPr>
            <a:spLocks noGrp="1" noRot="1" noChangeAspect="1" noChangeArrowheads="1" noTextEdit="1"/>
          </p:cNvSpPr>
          <p:nvPr>
            <p:ph type="sldImg"/>
          </p:nvPr>
        </p:nvSpPr>
        <p:spPr>
          <a:xfrm>
            <a:off x="679450" y="817563"/>
            <a:ext cx="5373688" cy="4030662"/>
          </a:xfrm>
          <a:solidFill>
            <a:srgbClr val="FFFFFF"/>
          </a:solidFill>
          <a:ln>
            <a:solidFill>
              <a:srgbClr val="000000"/>
            </a:solidFill>
            <a:miter lim="800000"/>
          </a:ln>
        </p:spPr>
      </p:sp>
      <p:sp>
        <p:nvSpPr>
          <p:cNvPr id="11268" name="Rectangle 2"/>
          <p:cNvSpPr>
            <a:spLocks noGrp="1" noChangeArrowheads="1"/>
          </p:cNvSpPr>
          <p:nvPr>
            <p:ph type="body" idx="1"/>
          </p:nvPr>
        </p:nvSpPr>
        <p:spPr>
          <a:xfrm>
            <a:off x="673197" y="5107891"/>
            <a:ext cx="5388353" cy="4839635"/>
          </a:xfrm>
          <a:prstGeom prst="rect">
            <a:avLst/>
          </a:prstGeom>
          <a:noFill/>
          <a:ln/>
        </p:spPr>
        <p:txBody>
          <a:bodyPr wrap="none" anchor="t"/>
          <a:lstStyle/>
          <a:p>
            <a:pPr marL="0" marR="0" lvl="0" indent="0" algn="l" defTabSz="712499" rtl="0" eaLnBrk="1" fontAlgn="auto" latinLnBrk="0" hangingPunct="1">
              <a:lnSpc>
                <a:spcPct val="100000"/>
              </a:lnSpc>
              <a:spcBef>
                <a:spcPts val="0"/>
              </a:spcBef>
              <a:spcAft>
                <a:spcPts val="0"/>
              </a:spcAft>
              <a:buClrTx/>
              <a:buSzTx/>
              <a:buFontTx/>
              <a:buNone/>
              <a:tabLst/>
              <a:defRPr/>
            </a:pPr>
            <a:r>
              <a:rPr lang="de-DE" sz="1000" b="0" i="0" kern="1200" dirty="0">
                <a:solidFill>
                  <a:schemeClr val="tx1"/>
                </a:solidFill>
                <a:effectLst/>
                <a:latin typeface="Arial" panose="020B0604020202020204" pitchFamily="34" charset="0"/>
                <a:ea typeface="+mn-ea"/>
                <a:cs typeface="Arial" panose="020B0604020202020204" pitchFamily="34" charset="0"/>
              </a:rPr>
              <a:t>Die Anwesenheit</a:t>
            </a:r>
            <a:r>
              <a:rPr lang="de-DE" sz="1000" b="0" i="0" kern="1200" baseline="0" dirty="0">
                <a:solidFill>
                  <a:schemeClr val="tx1"/>
                </a:solidFill>
                <a:effectLst/>
                <a:latin typeface="Arial" panose="020B0604020202020204" pitchFamily="34" charset="0"/>
                <a:ea typeface="+mn-ea"/>
                <a:cs typeface="Arial" panose="020B0604020202020204" pitchFamily="34" charset="0"/>
              </a:rPr>
              <a:t> Indigener Völker hat eine enorme Schutzwirkung für das Ökosystem Regenwald. Doch m</a:t>
            </a:r>
            <a:r>
              <a:rPr lang="de-DE" sz="1000" b="0" i="0" kern="1200" dirty="0">
                <a:solidFill>
                  <a:schemeClr val="tx1"/>
                </a:solidFill>
                <a:effectLst/>
                <a:latin typeface="Arial" panose="020B0604020202020204" pitchFamily="34" charset="0"/>
                <a:ea typeface="+mn-ea"/>
                <a:cs typeface="Arial" panose="020B0604020202020204" pitchFamily="34" charset="0"/>
              </a:rPr>
              <a:t>it dem Verschwinden der Indigenen bleibt nicht</a:t>
            </a:r>
            <a:r>
              <a:rPr lang="de-DE" sz="1000" b="0" i="0" kern="1200" baseline="0" dirty="0">
                <a:solidFill>
                  <a:schemeClr val="tx1"/>
                </a:solidFill>
                <a:effectLst/>
                <a:latin typeface="Arial" panose="020B0604020202020204" pitchFamily="34" charset="0"/>
                <a:ea typeface="+mn-ea"/>
                <a:cs typeface="Arial" panose="020B0604020202020204" pitchFamily="34" charset="0"/>
              </a:rPr>
              <a:t> nur der Regenwald schutzlos dem Raubbau ausgeliefert – es </a:t>
            </a:r>
            <a:r>
              <a:rPr lang="de-DE" sz="1000" b="0" i="0" kern="1200" dirty="0">
                <a:solidFill>
                  <a:schemeClr val="tx1"/>
                </a:solidFill>
                <a:effectLst/>
                <a:latin typeface="Arial" panose="020B0604020202020204" pitchFamily="34" charset="0"/>
                <a:ea typeface="+mn-ea"/>
                <a:cs typeface="Arial" panose="020B0604020202020204" pitchFamily="34" charset="0"/>
              </a:rPr>
              <a:t>schwindet auch das Wissen um ein Leben im Einklang mit der Natur. Ihre Sprache, ihre Kultur und ihre Mythen, aber auch ihr einzigartiges Wissen um die Heilwirkung unzähliger Pflanzen gehen verloren. Ein wertvoller Erfahrungsschatz, der über Jahrhunderte angesammelt und erprobt wurde und nun für immer dem wirtschaftlichen Wachstum zum Opfer zu fallen droht.</a:t>
            </a:r>
            <a:endParaRPr lang="de-AT" sz="1200" dirty="0">
              <a:latin typeface="Arial" panose="020B0604020202020204" pitchFamily="34" charset="0"/>
              <a:ea typeface="Verdana" panose="020B0604030504040204" pitchFamily="34" charset="0"/>
              <a:cs typeface="Arial" panose="020B0604020202020204" pitchFamily="34" charset="0"/>
            </a:endParaRPr>
          </a:p>
          <a:p>
            <a:pPr defTabSz="712499">
              <a:defRPr/>
            </a:pPr>
            <a:endParaRPr lang="de-DE" sz="1000" b="0" i="0" kern="1200" dirty="0">
              <a:solidFill>
                <a:schemeClr val="tx1"/>
              </a:solidFill>
              <a:effectLst/>
              <a:latin typeface="Arial" panose="020B0604020202020204" pitchFamily="34" charset="0"/>
              <a:ea typeface="+mn-ea"/>
              <a:cs typeface="Arial" panose="020B0604020202020204" pitchFamily="34" charset="0"/>
            </a:endParaRPr>
          </a:p>
          <a:p>
            <a:pPr defTabSz="712499">
              <a:defRPr/>
            </a:pPr>
            <a:r>
              <a:rPr lang="de-DE" sz="1000" b="0" i="0" kern="1200" dirty="0">
                <a:solidFill>
                  <a:schemeClr val="tx1"/>
                </a:solidFill>
                <a:effectLst/>
                <a:latin typeface="Arial" panose="020B0604020202020204" pitchFamily="34" charset="0"/>
                <a:ea typeface="+mn-ea"/>
                <a:cs typeface="Arial" panose="020B0604020202020204" pitchFamily="34" charset="0"/>
              </a:rPr>
              <a:t>Foto: Renato Santana/</a:t>
            </a:r>
            <a:r>
              <a:rPr lang="de-DE" sz="1000" b="0" i="0" kern="1200" dirty="0" err="1">
                <a:solidFill>
                  <a:schemeClr val="tx1"/>
                </a:solidFill>
                <a:effectLst/>
                <a:latin typeface="Arial" panose="020B0604020202020204" pitchFamily="34" charset="0"/>
                <a:ea typeface="+mn-ea"/>
                <a:cs typeface="Arial" panose="020B0604020202020204" pitchFamily="34" charset="0"/>
              </a:rPr>
              <a:t>Cimi</a:t>
            </a:r>
            <a:endParaRPr lang="de-AT" sz="1200" dirty="0">
              <a:latin typeface="Arial" panose="020B0604020202020204" pitchFamily="34" charset="0"/>
              <a:ea typeface="Verdana" panose="020B0604030504040204" pitchFamily="34" charset="0"/>
              <a:cs typeface="Arial" panose="020B0604020202020204" pitchFamily="34" charset="0"/>
            </a:endParaRPr>
          </a:p>
        </p:txBody>
      </p:sp>
      <p:sp>
        <p:nvSpPr>
          <p:cNvPr id="2" name="Fußzeilenplatzhalter 1"/>
          <p:cNvSpPr>
            <a:spLocks noGrp="1"/>
          </p:cNvSpPr>
          <p:nvPr>
            <p:ph type="ftr" sz="quarter" idx="10"/>
          </p:nvPr>
        </p:nvSpPr>
        <p:spPr/>
        <p:txBody>
          <a:bodyPr/>
          <a:lstStyle/>
          <a:p>
            <a:r>
              <a:rPr lang="de-DE"/>
              <a:t>SEI SO FREI-Adventsammlung 2020</a:t>
            </a:r>
            <a:endParaRPr lang="de-DE" dirty="0"/>
          </a:p>
        </p:txBody>
      </p:sp>
    </p:spTree>
    <p:extLst>
      <p:ext uri="{BB962C8B-B14F-4D97-AF65-F5344CB8AC3E}">
        <p14:creationId xmlns:p14="http://schemas.microsoft.com/office/powerpoint/2010/main" val="11014734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
          <p:cNvSpPr>
            <a:spLocks noGrp="1" noChangeArrowheads="1"/>
          </p:cNvSpPr>
          <p:nvPr>
            <p:ph type="sldNum" sz="quarter"/>
          </p:nvPr>
        </p:nvSpPr>
        <p:spPr>
          <a:noFill/>
        </p:spPr>
        <p:txBody>
          <a:bodyPr/>
          <a:lstStyle/>
          <a:p>
            <a:fld id="{58C6F159-07C4-4668-BEC4-3C54C9ECE556}" type="slidenum">
              <a:rPr lang="de-AT"/>
              <a:pPr/>
              <a:t>21</a:t>
            </a:fld>
            <a:endParaRPr lang="de-AT"/>
          </a:p>
        </p:txBody>
      </p:sp>
      <p:sp>
        <p:nvSpPr>
          <p:cNvPr id="11267" name="Rectangle 1"/>
          <p:cNvSpPr>
            <a:spLocks noGrp="1" noRot="1" noChangeAspect="1" noChangeArrowheads="1" noTextEdit="1"/>
          </p:cNvSpPr>
          <p:nvPr>
            <p:ph type="sldImg"/>
          </p:nvPr>
        </p:nvSpPr>
        <p:spPr>
          <a:xfrm>
            <a:off x="679450" y="817563"/>
            <a:ext cx="5373688" cy="4030662"/>
          </a:xfrm>
          <a:solidFill>
            <a:srgbClr val="FFFFFF"/>
          </a:solidFill>
          <a:ln>
            <a:solidFill>
              <a:srgbClr val="000000"/>
            </a:solidFill>
            <a:miter lim="800000"/>
          </a:ln>
        </p:spPr>
      </p:sp>
      <p:sp>
        <p:nvSpPr>
          <p:cNvPr id="11268" name="Rectangle 2"/>
          <p:cNvSpPr>
            <a:spLocks noGrp="1" noChangeArrowheads="1"/>
          </p:cNvSpPr>
          <p:nvPr>
            <p:ph type="body" idx="1"/>
          </p:nvPr>
        </p:nvSpPr>
        <p:spPr>
          <a:xfrm>
            <a:off x="673197" y="5107891"/>
            <a:ext cx="5388353" cy="4839635"/>
          </a:xfrm>
          <a:prstGeom prst="rect">
            <a:avLst/>
          </a:prstGeom>
          <a:noFill/>
          <a:ln/>
        </p:spPr>
        <p:txBody>
          <a:bodyPr wrap="none" anchor="t"/>
          <a:lstStyle/>
          <a:p>
            <a:pPr marL="0" marR="0" lvl="0" indent="0" algn="l" defTabSz="712499" rtl="0" eaLnBrk="1" fontAlgn="auto" latinLnBrk="0" hangingPunct="1">
              <a:lnSpc>
                <a:spcPct val="100000"/>
              </a:lnSpc>
              <a:spcBef>
                <a:spcPts val="0"/>
              </a:spcBef>
              <a:spcAft>
                <a:spcPts val="0"/>
              </a:spcAft>
              <a:buClrTx/>
              <a:buSzTx/>
              <a:buFontTx/>
              <a:buNone/>
              <a:tabLst/>
              <a:defRPr/>
            </a:pPr>
            <a:r>
              <a:rPr lang="de-DE" sz="1000" b="0" i="0" kern="1200" dirty="0">
                <a:solidFill>
                  <a:schemeClr val="tx1"/>
                </a:solidFill>
                <a:effectLst/>
                <a:latin typeface="Arial" panose="020B0604020202020204" pitchFamily="34" charset="0"/>
                <a:ea typeface="+mn-ea"/>
                <a:cs typeface="Arial" panose="020B0604020202020204" pitchFamily="34" charset="0"/>
              </a:rPr>
              <a:t>Brasiliens römisch-katholische Kirche ist seit 1972 durch CIMI (</a:t>
            </a:r>
            <a:r>
              <a:rPr lang="de-DE" sz="1000" b="0" i="1" kern="1200" dirty="0" err="1">
                <a:solidFill>
                  <a:schemeClr val="tx1"/>
                </a:solidFill>
                <a:effectLst/>
                <a:latin typeface="Arial" panose="020B0604020202020204" pitchFamily="34" charset="0"/>
                <a:ea typeface="+mn-ea"/>
                <a:cs typeface="Arial" panose="020B0604020202020204" pitchFamily="34" charset="0"/>
              </a:rPr>
              <a:t>Conselho</a:t>
            </a:r>
            <a:r>
              <a:rPr lang="de-DE" sz="1000" b="0" i="1" kern="1200" dirty="0">
                <a:solidFill>
                  <a:schemeClr val="tx1"/>
                </a:solidFill>
                <a:effectLst/>
                <a:latin typeface="Arial" panose="020B0604020202020204" pitchFamily="34" charset="0"/>
                <a:ea typeface="+mn-ea"/>
                <a:cs typeface="Arial" panose="020B0604020202020204" pitchFamily="34" charset="0"/>
              </a:rPr>
              <a:t> </a:t>
            </a:r>
            <a:r>
              <a:rPr lang="de-DE" sz="1000" b="0" i="1" kern="1200" dirty="0" err="1">
                <a:solidFill>
                  <a:schemeClr val="tx1"/>
                </a:solidFill>
                <a:effectLst/>
                <a:latin typeface="Arial" panose="020B0604020202020204" pitchFamily="34" charset="0"/>
                <a:ea typeface="+mn-ea"/>
                <a:cs typeface="Arial" panose="020B0604020202020204" pitchFamily="34" charset="0"/>
              </a:rPr>
              <a:t>Indigenista</a:t>
            </a:r>
            <a:r>
              <a:rPr lang="de-DE" sz="1000" b="0" i="1" kern="1200" dirty="0">
                <a:solidFill>
                  <a:schemeClr val="tx1"/>
                </a:solidFill>
                <a:effectLst/>
                <a:latin typeface="Arial" panose="020B0604020202020204" pitchFamily="34" charset="0"/>
                <a:ea typeface="+mn-ea"/>
                <a:cs typeface="Arial" panose="020B0604020202020204" pitchFamily="34" charset="0"/>
              </a:rPr>
              <a:t> </a:t>
            </a:r>
            <a:r>
              <a:rPr lang="de-DE" sz="1000" b="0" i="1" kern="1200" dirty="0" err="1">
                <a:solidFill>
                  <a:schemeClr val="tx1"/>
                </a:solidFill>
                <a:effectLst/>
                <a:latin typeface="Arial" panose="020B0604020202020204" pitchFamily="34" charset="0"/>
                <a:ea typeface="+mn-ea"/>
                <a:cs typeface="Arial" panose="020B0604020202020204" pitchFamily="34" charset="0"/>
              </a:rPr>
              <a:t>Missionário</a:t>
            </a:r>
            <a:r>
              <a:rPr lang="de-DE" sz="1000" b="0" i="0" kern="1200" dirty="0">
                <a:solidFill>
                  <a:schemeClr val="tx1"/>
                </a:solidFill>
                <a:effectLst/>
                <a:latin typeface="Arial" panose="020B0604020202020204" pitchFamily="34" charset="0"/>
                <a:ea typeface="+mn-ea"/>
                <a:cs typeface="Arial" panose="020B0604020202020204" pitchFamily="34" charset="0"/>
              </a:rPr>
              <a:t>)</a:t>
            </a:r>
            <a:r>
              <a:rPr lang="de-DE" sz="1000" b="0" i="0" kern="1200" baseline="0" dirty="0">
                <a:solidFill>
                  <a:schemeClr val="tx1"/>
                </a:solidFill>
                <a:effectLst/>
                <a:latin typeface="Arial" panose="020B0604020202020204" pitchFamily="34" charset="0"/>
                <a:ea typeface="+mn-ea"/>
                <a:cs typeface="Arial" panose="020B0604020202020204" pitchFamily="34" charset="0"/>
              </a:rPr>
              <a:t> - </a:t>
            </a:r>
            <a:r>
              <a:rPr lang="de-DE" sz="1000" b="0" i="0" kern="1200" dirty="0">
                <a:solidFill>
                  <a:schemeClr val="tx1"/>
                </a:solidFill>
                <a:effectLst/>
                <a:latin typeface="Arial" panose="020B0604020202020204" pitchFamily="34" charset="0"/>
                <a:ea typeface="+mn-ea"/>
                <a:cs typeface="Arial" panose="020B0604020202020204" pitchFamily="34" charset="0"/>
              </a:rPr>
              <a:t>dem Rat für die indigenen Völker Brasiliens - in den indigenen Gemeinschaften präsent. Ein Ziel ist, die Rechte der Indigenen auf Eigenständigkeit und kulturelle Identität bewahren zu helfen. Wichtiger Bestandteil der Arbeit ist der Kampf um das Fortbestehen der indigenen Reservate, die hauptsächlich in der Amazonasregion liegen. </a:t>
            </a:r>
            <a:r>
              <a:rPr lang="de-DE" sz="1200" dirty="0">
                <a:latin typeface="Arial" panose="020B0604020202020204" pitchFamily="34" charset="0"/>
                <a:ea typeface="Verdana" panose="020B0604030504040204" pitchFamily="34" charset="0"/>
                <a:cs typeface="Arial" panose="020B0604020202020204" pitchFamily="34" charset="0"/>
              </a:rPr>
              <a:t>Gemeinsam mit dem emeritierten</a:t>
            </a:r>
            <a:r>
              <a:rPr lang="de-DE" sz="1200" baseline="0" dirty="0">
                <a:latin typeface="Arial" panose="020B0604020202020204" pitchFamily="34" charset="0"/>
                <a:ea typeface="Verdana" panose="020B0604030504040204" pitchFamily="34" charset="0"/>
                <a:cs typeface="Arial" panose="020B0604020202020204" pitchFamily="34" charset="0"/>
              </a:rPr>
              <a:t> </a:t>
            </a:r>
            <a:r>
              <a:rPr lang="de-DE" sz="1200" dirty="0">
                <a:latin typeface="Arial" panose="020B0604020202020204" pitchFamily="34" charset="0"/>
                <a:ea typeface="Verdana" panose="020B0604030504040204" pitchFamily="34" charset="0"/>
                <a:cs typeface="Arial" panose="020B0604020202020204" pitchFamily="34" charset="0"/>
              </a:rPr>
              <a:t>Bischof Erwin Kräutler, der lange Jahre Kräutler Präsident dieses Rates war, setzt sich SEI SO FREI seit vielen Jahren dafür ein, dass die indigenen Gebiete anerkannt und somit vor der Ausbeutung von Regierung und Wirtschaft geschützt werden. </a:t>
            </a:r>
            <a:r>
              <a:rPr lang="de-AT" sz="1200" dirty="0">
                <a:latin typeface="Arial" panose="020B0604020202020204" pitchFamily="34" charset="0"/>
                <a:ea typeface="Verdana" panose="020B0604030504040204" pitchFamily="34" charset="0"/>
                <a:cs typeface="Arial" panose="020B0604020202020204" pitchFamily="34" charset="0"/>
              </a:rPr>
              <a:t>Der emeritierte Bischof von Altamira in Brasilien, Erwin</a:t>
            </a:r>
            <a:r>
              <a:rPr lang="de-AT" sz="1200" baseline="0" dirty="0">
                <a:latin typeface="Arial" panose="020B0604020202020204" pitchFamily="34" charset="0"/>
                <a:ea typeface="Verdana" panose="020B0604030504040204" pitchFamily="34" charset="0"/>
                <a:cs typeface="Arial" panose="020B0604020202020204" pitchFamily="34" charset="0"/>
              </a:rPr>
              <a:t> Kräutler setzt sich seit über 40 Jahre für indigene Menschen in Brasilien ein. Der gebürtige Vorarlberger wurde 2010 mit dem alternativen Nobelpreis für seinen erfolgreichen Einsatz für die Menschenrechte der Indios und die Erhaltung des Regenwaldes im Amazonas-Gebiet ausgezeichnet. </a:t>
            </a:r>
            <a:endParaRPr lang="de-AT" sz="1200" dirty="0">
              <a:latin typeface="Arial" panose="020B0604020202020204" pitchFamily="34" charset="0"/>
              <a:ea typeface="Verdana" panose="020B0604030504040204" pitchFamily="34" charset="0"/>
              <a:cs typeface="Arial" panose="020B0604020202020204" pitchFamily="34" charset="0"/>
            </a:endParaRPr>
          </a:p>
        </p:txBody>
      </p:sp>
      <p:sp>
        <p:nvSpPr>
          <p:cNvPr id="2" name="Fußzeilenplatzhalter 1"/>
          <p:cNvSpPr>
            <a:spLocks noGrp="1"/>
          </p:cNvSpPr>
          <p:nvPr>
            <p:ph type="ftr" sz="quarter" idx="10"/>
          </p:nvPr>
        </p:nvSpPr>
        <p:spPr/>
        <p:txBody>
          <a:bodyPr/>
          <a:lstStyle/>
          <a:p>
            <a:r>
              <a:rPr lang="de-DE"/>
              <a:t>SEI SO FREI-Adventsammlung 2020</a:t>
            </a:r>
            <a:endParaRPr lang="de-DE" dirty="0"/>
          </a:p>
        </p:txBody>
      </p:sp>
    </p:spTree>
    <p:extLst>
      <p:ext uri="{BB962C8B-B14F-4D97-AF65-F5344CB8AC3E}">
        <p14:creationId xmlns:p14="http://schemas.microsoft.com/office/powerpoint/2010/main" val="42821945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
          <p:cNvSpPr>
            <a:spLocks noGrp="1" noChangeArrowheads="1"/>
          </p:cNvSpPr>
          <p:nvPr>
            <p:ph type="sldNum" sz="quarter"/>
          </p:nvPr>
        </p:nvSpPr>
        <p:spPr>
          <a:noFill/>
        </p:spPr>
        <p:txBody>
          <a:bodyPr/>
          <a:lstStyle/>
          <a:p>
            <a:fld id="{58C6F159-07C4-4668-BEC4-3C54C9ECE556}" type="slidenum">
              <a:rPr lang="de-AT"/>
              <a:pPr/>
              <a:t>22</a:t>
            </a:fld>
            <a:endParaRPr lang="de-AT"/>
          </a:p>
        </p:txBody>
      </p:sp>
      <p:sp>
        <p:nvSpPr>
          <p:cNvPr id="11267" name="Rectangle 1"/>
          <p:cNvSpPr>
            <a:spLocks noGrp="1" noRot="1" noChangeAspect="1" noChangeArrowheads="1" noTextEdit="1"/>
          </p:cNvSpPr>
          <p:nvPr>
            <p:ph type="sldImg"/>
          </p:nvPr>
        </p:nvSpPr>
        <p:spPr>
          <a:xfrm>
            <a:off x="679450" y="817563"/>
            <a:ext cx="5373688" cy="4030662"/>
          </a:xfrm>
          <a:solidFill>
            <a:srgbClr val="FFFFFF"/>
          </a:solidFill>
          <a:ln>
            <a:solidFill>
              <a:srgbClr val="000000"/>
            </a:solidFill>
            <a:miter lim="800000"/>
          </a:ln>
        </p:spPr>
      </p:sp>
      <p:sp>
        <p:nvSpPr>
          <p:cNvPr id="11268" name="Rectangle 2"/>
          <p:cNvSpPr>
            <a:spLocks noGrp="1" noChangeArrowheads="1"/>
          </p:cNvSpPr>
          <p:nvPr>
            <p:ph type="body" idx="1"/>
          </p:nvPr>
        </p:nvSpPr>
        <p:spPr>
          <a:xfrm>
            <a:off x="673197" y="5107891"/>
            <a:ext cx="5388353" cy="4839635"/>
          </a:xfrm>
          <a:prstGeom prst="rect">
            <a:avLst/>
          </a:prstGeom>
          <a:noFill/>
          <a:ln/>
        </p:spPr>
        <p:txBody>
          <a:bodyPr wrap="none" anchor="t"/>
          <a:lstStyle/>
          <a:p>
            <a:pPr marL="0" marR="0" lvl="0" indent="0" algn="l" defTabSz="712499" rtl="0" eaLnBrk="1" fontAlgn="auto" latinLnBrk="0" hangingPunct="1">
              <a:lnSpc>
                <a:spcPct val="100000"/>
              </a:lnSpc>
              <a:spcBef>
                <a:spcPts val="0"/>
              </a:spcBef>
              <a:spcAft>
                <a:spcPts val="0"/>
              </a:spcAft>
              <a:buClrTx/>
              <a:buSzTx/>
              <a:buFontTx/>
              <a:buNone/>
              <a:tabLst/>
              <a:defRPr/>
            </a:pPr>
            <a:r>
              <a:rPr lang="de-AT" sz="1200" baseline="0" dirty="0">
                <a:latin typeface="Arial" panose="020B0604020202020204" pitchFamily="34" charset="0"/>
                <a:ea typeface="Verdana" panose="020B0604030504040204" pitchFamily="34" charset="0"/>
                <a:cs typeface="Arial" panose="020B0604020202020204" pitchFamily="34" charset="0"/>
              </a:rPr>
              <a:t>Auch Papst Franziskus verteidigt mit allem Nachdruck in seiner Enzyklika </a:t>
            </a:r>
            <a:r>
              <a:rPr lang="de-AT" sz="1200" baseline="0" dirty="0" err="1">
                <a:latin typeface="Arial" panose="020B0604020202020204" pitchFamily="34" charset="0"/>
                <a:ea typeface="Verdana" panose="020B0604030504040204" pitchFamily="34" charset="0"/>
                <a:cs typeface="Arial" panose="020B0604020202020204" pitchFamily="34" charset="0"/>
              </a:rPr>
              <a:t>Laudato</a:t>
            </a:r>
            <a:r>
              <a:rPr lang="de-AT" sz="1200" baseline="0" dirty="0">
                <a:latin typeface="Arial" panose="020B0604020202020204" pitchFamily="34" charset="0"/>
                <a:ea typeface="Verdana" panose="020B0604030504040204" pitchFamily="34" charset="0"/>
                <a:cs typeface="Arial" panose="020B0604020202020204" pitchFamily="34" charset="0"/>
              </a:rPr>
              <a:t> si´ die indigenen Völker sowie die Bewahrung der Umwelt des Amazonasgebiets vor unehrlichen wirtschaftlichen Interessen lokalen und transnationaler Unternehmen (</a:t>
            </a:r>
            <a:r>
              <a:rPr lang="de-AT" sz="1200" baseline="0" dirty="0" err="1">
                <a:latin typeface="Arial" panose="020B0604020202020204" pitchFamily="34" charset="0"/>
                <a:ea typeface="Verdana" panose="020B0604030504040204" pitchFamily="34" charset="0"/>
                <a:cs typeface="Arial" panose="020B0604020202020204" pitchFamily="34" charset="0"/>
              </a:rPr>
              <a:t>Laudato</a:t>
            </a:r>
            <a:r>
              <a:rPr lang="de-AT" sz="1200" baseline="0" dirty="0">
                <a:latin typeface="Arial" panose="020B0604020202020204" pitchFamily="34" charset="0"/>
                <a:ea typeface="Verdana" panose="020B0604030504040204" pitchFamily="34" charset="0"/>
                <a:cs typeface="Arial" panose="020B0604020202020204" pitchFamily="34" charset="0"/>
              </a:rPr>
              <a:t> si´ 38 und 146). </a:t>
            </a:r>
            <a:br>
              <a:rPr lang="de-AT" sz="1200" baseline="0" dirty="0">
                <a:latin typeface="Arial" panose="020B0604020202020204" pitchFamily="34" charset="0"/>
                <a:ea typeface="Verdana" panose="020B0604030504040204" pitchFamily="34" charset="0"/>
                <a:cs typeface="Arial" panose="020B0604020202020204" pitchFamily="34" charset="0"/>
              </a:rPr>
            </a:br>
            <a:r>
              <a:rPr lang="de-AT" sz="1200" baseline="0" dirty="0" err="1">
                <a:latin typeface="Arial" panose="020B0604020202020204" pitchFamily="34" charset="0"/>
                <a:ea typeface="Verdana" panose="020B0604030504040204" pitchFamily="34" charset="0"/>
                <a:cs typeface="Arial" panose="020B0604020202020204" pitchFamily="34" charset="0"/>
              </a:rPr>
              <a:t>Laudato</a:t>
            </a:r>
            <a:r>
              <a:rPr lang="de-AT" sz="1200" baseline="0" dirty="0">
                <a:latin typeface="Arial" panose="020B0604020202020204" pitchFamily="34" charset="0"/>
                <a:ea typeface="Verdana" panose="020B0604030504040204" pitchFamily="34" charset="0"/>
                <a:cs typeface="Arial" panose="020B0604020202020204" pitchFamily="34" charset="0"/>
              </a:rPr>
              <a:t> si´ abrufbar unter: https://www.vatican.va/content/francesco/de/encyclicals/documents/papa-francesco_20150524_enciclica-laudato-si.html </a:t>
            </a:r>
          </a:p>
          <a:p>
            <a:pPr defTabSz="712499">
              <a:defRPr/>
            </a:pPr>
            <a:endParaRPr lang="de-AT" sz="1200" dirty="0">
              <a:latin typeface="Arial" panose="020B0604020202020204" pitchFamily="34" charset="0"/>
              <a:ea typeface="Verdana" panose="020B0604030504040204" pitchFamily="34" charset="0"/>
              <a:cs typeface="Arial" panose="020B0604020202020204" pitchFamily="34" charset="0"/>
            </a:endParaRPr>
          </a:p>
        </p:txBody>
      </p:sp>
      <p:sp>
        <p:nvSpPr>
          <p:cNvPr id="2" name="Fußzeilenplatzhalter 1"/>
          <p:cNvSpPr>
            <a:spLocks noGrp="1"/>
          </p:cNvSpPr>
          <p:nvPr>
            <p:ph type="ftr" sz="quarter" idx="10"/>
          </p:nvPr>
        </p:nvSpPr>
        <p:spPr/>
        <p:txBody>
          <a:bodyPr/>
          <a:lstStyle/>
          <a:p>
            <a:r>
              <a:rPr lang="de-DE"/>
              <a:t>SEI SO FREI-Adventsammlung 2020</a:t>
            </a:r>
            <a:endParaRPr lang="de-DE" dirty="0"/>
          </a:p>
        </p:txBody>
      </p:sp>
    </p:spTree>
    <p:extLst>
      <p:ext uri="{BB962C8B-B14F-4D97-AF65-F5344CB8AC3E}">
        <p14:creationId xmlns:p14="http://schemas.microsoft.com/office/powerpoint/2010/main" val="42039353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
          <p:cNvSpPr>
            <a:spLocks noGrp="1" noChangeArrowheads="1"/>
          </p:cNvSpPr>
          <p:nvPr>
            <p:ph type="sldNum" sz="quarter"/>
          </p:nvPr>
        </p:nvSpPr>
        <p:spPr>
          <a:noFill/>
        </p:spPr>
        <p:txBody>
          <a:bodyPr/>
          <a:lstStyle/>
          <a:p>
            <a:fld id="{58C6F159-07C4-4668-BEC4-3C54C9ECE556}" type="slidenum">
              <a:rPr lang="de-AT"/>
              <a:pPr/>
              <a:t>23</a:t>
            </a:fld>
            <a:endParaRPr lang="de-AT"/>
          </a:p>
        </p:txBody>
      </p:sp>
      <p:sp>
        <p:nvSpPr>
          <p:cNvPr id="11267" name="Rectangle 1"/>
          <p:cNvSpPr>
            <a:spLocks noGrp="1" noRot="1" noChangeAspect="1" noChangeArrowheads="1" noTextEdit="1"/>
          </p:cNvSpPr>
          <p:nvPr>
            <p:ph type="sldImg"/>
          </p:nvPr>
        </p:nvSpPr>
        <p:spPr>
          <a:xfrm>
            <a:off x="679450" y="817563"/>
            <a:ext cx="5373688" cy="4030662"/>
          </a:xfrm>
          <a:solidFill>
            <a:srgbClr val="FFFFFF"/>
          </a:solidFill>
          <a:ln>
            <a:solidFill>
              <a:srgbClr val="000000"/>
            </a:solidFill>
            <a:miter lim="800000"/>
          </a:ln>
        </p:spPr>
      </p:sp>
      <p:sp>
        <p:nvSpPr>
          <p:cNvPr id="11268" name="Rectangle 2"/>
          <p:cNvSpPr>
            <a:spLocks noGrp="1" noChangeArrowheads="1"/>
          </p:cNvSpPr>
          <p:nvPr>
            <p:ph type="body" idx="1"/>
          </p:nvPr>
        </p:nvSpPr>
        <p:spPr>
          <a:xfrm>
            <a:off x="673197" y="5107891"/>
            <a:ext cx="5388353" cy="4839635"/>
          </a:xfrm>
          <a:prstGeom prst="rect">
            <a:avLst/>
          </a:prstGeom>
          <a:noFill/>
          <a:ln/>
        </p:spPr>
        <p:txBody>
          <a:bodyPr wrap="none" anchor="t"/>
          <a:lstStyle/>
          <a:p>
            <a:pPr defTabSz="712499">
              <a:defRPr/>
            </a:pPr>
            <a:r>
              <a:rPr lang="de-DE" sz="1200" dirty="0">
                <a:latin typeface="Arial" panose="020B0604020202020204" pitchFamily="34" charset="0"/>
                <a:ea typeface="Verdana" panose="020B0604030504040204" pitchFamily="34" charset="0"/>
                <a:cs typeface="Arial" panose="020B0604020202020204" pitchFamily="34" charset="0"/>
              </a:rPr>
              <a:t>Mit diesen Worten beschreibt die indigene Aktivistin </a:t>
            </a:r>
            <a:r>
              <a:rPr lang="de-DE" sz="1200" dirty="0" err="1">
                <a:latin typeface="Arial" panose="020B0604020202020204" pitchFamily="34" charset="0"/>
                <a:ea typeface="Verdana" panose="020B0604030504040204" pitchFamily="34" charset="0"/>
                <a:cs typeface="Arial" panose="020B0604020202020204" pitchFamily="34" charset="0"/>
              </a:rPr>
              <a:t>Sthefany</a:t>
            </a:r>
            <a:r>
              <a:rPr lang="de-DE" sz="1200" dirty="0">
                <a:latin typeface="Arial" panose="020B0604020202020204" pitchFamily="34" charset="0"/>
                <a:ea typeface="Verdana" panose="020B0604030504040204" pitchFamily="34" charset="0"/>
                <a:cs typeface="Arial" panose="020B0604020202020204" pitchFamily="34" charset="0"/>
              </a:rPr>
              <a:t> </a:t>
            </a:r>
            <a:r>
              <a:rPr lang="de-DE" sz="1200" dirty="0" err="1">
                <a:latin typeface="Arial" panose="020B0604020202020204" pitchFamily="34" charset="0"/>
                <a:ea typeface="Verdana" panose="020B0604030504040204" pitchFamily="34" charset="0"/>
                <a:cs typeface="Arial" panose="020B0604020202020204" pitchFamily="34" charset="0"/>
              </a:rPr>
              <a:t>Tupinamba</a:t>
            </a:r>
            <a:r>
              <a:rPr lang="de-DE" sz="1200" dirty="0">
                <a:latin typeface="Arial" panose="020B0604020202020204" pitchFamily="34" charset="0"/>
                <a:ea typeface="Verdana" panose="020B0604030504040204" pitchFamily="34" charset="0"/>
                <a:cs typeface="Arial" panose="020B0604020202020204" pitchFamily="34" charset="0"/>
              </a:rPr>
              <a:t> die Beziehung ihres Volkes zum Land, auf dem es lebt.</a:t>
            </a:r>
            <a:endParaRPr lang="de-AT" sz="1200" dirty="0">
              <a:latin typeface="Arial" panose="020B0604020202020204" pitchFamily="34" charset="0"/>
              <a:ea typeface="Verdana" panose="020B0604030504040204" pitchFamily="34" charset="0"/>
              <a:cs typeface="Arial" panose="020B0604020202020204" pitchFamily="34" charset="0"/>
            </a:endParaRPr>
          </a:p>
        </p:txBody>
      </p:sp>
      <p:sp>
        <p:nvSpPr>
          <p:cNvPr id="2" name="Fußzeilenplatzhalter 1"/>
          <p:cNvSpPr>
            <a:spLocks noGrp="1"/>
          </p:cNvSpPr>
          <p:nvPr>
            <p:ph type="ftr" sz="quarter" idx="10"/>
          </p:nvPr>
        </p:nvSpPr>
        <p:spPr/>
        <p:txBody>
          <a:bodyPr/>
          <a:lstStyle/>
          <a:p>
            <a:r>
              <a:rPr lang="de-DE"/>
              <a:t>SEI SO FREI-Adventsammlung 2020</a:t>
            </a:r>
            <a:endParaRPr lang="de-DE" dirty="0"/>
          </a:p>
        </p:txBody>
      </p:sp>
    </p:spTree>
    <p:extLst>
      <p:ext uri="{BB962C8B-B14F-4D97-AF65-F5344CB8AC3E}">
        <p14:creationId xmlns:p14="http://schemas.microsoft.com/office/powerpoint/2010/main" val="17227313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
          <p:cNvSpPr>
            <a:spLocks noGrp="1" noChangeArrowheads="1"/>
          </p:cNvSpPr>
          <p:nvPr>
            <p:ph type="sldNum" sz="quarter"/>
          </p:nvPr>
        </p:nvSpPr>
        <p:spPr>
          <a:noFill/>
        </p:spPr>
        <p:txBody>
          <a:bodyPr/>
          <a:lstStyle/>
          <a:p>
            <a:fld id="{58C6F159-07C4-4668-BEC4-3C54C9ECE556}" type="slidenum">
              <a:rPr lang="de-AT"/>
              <a:pPr/>
              <a:t>24</a:t>
            </a:fld>
            <a:endParaRPr lang="de-AT"/>
          </a:p>
        </p:txBody>
      </p:sp>
      <p:sp>
        <p:nvSpPr>
          <p:cNvPr id="11267" name="Rectangle 1"/>
          <p:cNvSpPr>
            <a:spLocks noGrp="1" noRot="1" noChangeAspect="1" noChangeArrowheads="1" noTextEdit="1"/>
          </p:cNvSpPr>
          <p:nvPr>
            <p:ph type="sldImg"/>
          </p:nvPr>
        </p:nvSpPr>
        <p:spPr>
          <a:xfrm>
            <a:off x="679450" y="817563"/>
            <a:ext cx="5373688" cy="4030662"/>
          </a:xfrm>
          <a:solidFill>
            <a:srgbClr val="FFFFFF"/>
          </a:solidFill>
          <a:ln>
            <a:solidFill>
              <a:srgbClr val="000000"/>
            </a:solidFill>
            <a:miter lim="800000"/>
          </a:ln>
        </p:spPr>
      </p:sp>
      <p:sp>
        <p:nvSpPr>
          <p:cNvPr id="11268" name="Rectangle 2"/>
          <p:cNvSpPr>
            <a:spLocks noGrp="1" noChangeArrowheads="1"/>
          </p:cNvSpPr>
          <p:nvPr>
            <p:ph type="body" idx="1"/>
          </p:nvPr>
        </p:nvSpPr>
        <p:spPr>
          <a:xfrm>
            <a:off x="673197" y="5107891"/>
            <a:ext cx="5388353" cy="4839635"/>
          </a:xfrm>
          <a:prstGeom prst="rect">
            <a:avLst/>
          </a:prstGeom>
          <a:noFill/>
          <a:ln/>
        </p:spPr>
        <p:txBody>
          <a:bodyPr wrap="none" anchor="t"/>
          <a:lstStyle/>
          <a:p>
            <a:pPr defTabSz="712499">
              <a:defRPr/>
            </a:pPr>
            <a:r>
              <a:rPr lang="de-DE" sz="1200" dirty="0">
                <a:latin typeface="Arial" panose="020B0604020202020204" pitchFamily="34" charset="0"/>
                <a:ea typeface="Verdana" panose="020B0604030504040204" pitchFamily="34" charset="0"/>
                <a:cs typeface="Arial" panose="020B0604020202020204" pitchFamily="34" charset="0"/>
              </a:rPr>
              <a:t>CIMI setzt sich dafür ein, dass das in der Verfassung verankerte Recht der Indigenen auf ihr Land umgesetzt wird. Dafür braucht es Rechtsbeistand und Anwälte, die das durchfechten. Indigene Führungspersönlichkeiten werden zudem ausgebildet, die Öffentlichkeit auf das erlittene Unrecht und die Zerstörung ihrer Heimat aufmerksam zu machen.</a:t>
            </a:r>
          </a:p>
          <a:p>
            <a:pPr defTabSz="712499">
              <a:defRPr/>
            </a:pPr>
            <a:r>
              <a:rPr lang="de-DE" sz="1200" dirty="0">
                <a:latin typeface="Arial" panose="020B0604020202020204" pitchFamily="34" charset="0"/>
                <a:ea typeface="Verdana" panose="020B0604030504040204" pitchFamily="34" charset="0"/>
                <a:cs typeface="Arial" panose="020B0604020202020204" pitchFamily="34" charset="0"/>
              </a:rPr>
              <a:t>SEI</a:t>
            </a:r>
            <a:r>
              <a:rPr lang="de-DE" sz="1200" baseline="0" dirty="0">
                <a:latin typeface="Arial" panose="020B0604020202020204" pitchFamily="34" charset="0"/>
                <a:ea typeface="Verdana" panose="020B0604030504040204" pitchFamily="34" charset="0"/>
                <a:cs typeface="Arial" panose="020B0604020202020204" pitchFamily="34" charset="0"/>
              </a:rPr>
              <a:t> SO FREI unterstützt </a:t>
            </a:r>
            <a:r>
              <a:rPr lang="de-DE" sz="1200" dirty="0">
                <a:latin typeface="Arial" panose="020B0604020202020204" pitchFamily="34" charset="0"/>
                <a:ea typeface="Verdana" panose="020B0604030504040204" pitchFamily="34" charset="0"/>
                <a:cs typeface="Arial" panose="020B0604020202020204" pitchFamily="34" charset="0"/>
              </a:rPr>
              <a:t>Rechtsanwälte, die Indigene beraten und ausbilden.</a:t>
            </a:r>
            <a:r>
              <a:rPr lang="de-DE" sz="1200" baseline="0" dirty="0">
                <a:latin typeface="Arial" panose="020B0604020202020204" pitchFamily="34" charset="0"/>
                <a:ea typeface="Verdana" panose="020B0604030504040204" pitchFamily="34" charset="0"/>
                <a:cs typeface="Arial" panose="020B0604020202020204" pitchFamily="34" charset="0"/>
              </a:rPr>
              <a:t> Oftmals müssen die Rechtsanwälte dazu in entlegene Gebiete reisen und auch Vertreter indigener </a:t>
            </a:r>
            <a:r>
              <a:rPr lang="de-DE" sz="1200" dirty="0">
                <a:latin typeface="Arial" panose="020B0604020202020204" pitchFamily="34" charset="0"/>
                <a:ea typeface="Verdana" panose="020B0604030504040204" pitchFamily="34" charset="0"/>
                <a:cs typeface="Arial" panose="020B0604020202020204" pitchFamily="34" charset="0"/>
              </a:rPr>
              <a:t>Völker müssen für Gespräche in die Hauptstadt reisen.</a:t>
            </a:r>
            <a:endParaRPr lang="de-AT" sz="1200" dirty="0">
              <a:latin typeface="Arial" panose="020B0604020202020204" pitchFamily="34" charset="0"/>
              <a:ea typeface="Verdana" panose="020B0604030504040204" pitchFamily="34" charset="0"/>
              <a:cs typeface="Arial" panose="020B0604020202020204" pitchFamily="34" charset="0"/>
            </a:endParaRPr>
          </a:p>
        </p:txBody>
      </p:sp>
      <p:sp>
        <p:nvSpPr>
          <p:cNvPr id="2" name="Fußzeilenplatzhalter 1"/>
          <p:cNvSpPr>
            <a:spLocks noGrp="1"/>
          </p:cNvSpPr>
          <p:nvPr>
            <p:ph type="ftr" sz="quarter" idx="10"/>
          </p:nvPr>
        </p:nvSpPr>
        <p:spPr/>
        <p:txBody>
          <a:bodyPr/>
          <a:lstStyle/>
          <a:p>
            <a:r>
              <a:rPr lang="de-DE"/>
              <a:t>SEI SO FREI-Adventsammlung 2020</a:t>
            </a:r>
            <a:endParaRPr lang="de-DE" dirty="0"/>
          </a:p>
        </p:txBody>
      </p:sp>
    </p:spTree>
    <p:extLst>
      <p:ext uri="{BB962C8B-B14F-4D97-AF65-F5344CB8AC3E}">
        <p14:creationId xmlns:p14="http://schemas.microsoft.com/office/powerpoint/2010/main" val="5219644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
          <p:cNvSpPr>
            <a:spLocks noGrp="1" noChangeArrowheads="1"/>
          </p:cNvSpPr>
          <p:nvPr>
            <p:ph type="sldNum" sz="quarter"/>
          </p:nvPr>
        </p:nvSpPr>
        <p:spPr>
          <a:noFill/>
        </p:spPr>
        <p:txBody>
          <a:bodyPr/>
          <a:lstStyle/>
          <a:p>
            <a:fld id="{58C6F159-07C4-4668-BEC4-3C54C9ECE556}" type="slidenum">
              <a:rPr lang="de-AT"/>
              <a:pPr/>
              <a:t>25</a:t>
            </a:fld>
            <a:endParaRPr lang="de-AT"/>
          </a:p>
        </p:txBody>
      </p:sp>
      <p:sp>
        <p:nvSpPr>
          <p:cNvPr id="11267" name="Rectangle 1"/>
          <p:cNvSpPr>
            <a:spLocks noGrp="1" noRot="1" noChangeAspect="1" noChangeArrowheads="1" noTextEdit="1"/>
          </p:cNvSpPr>
          <p:nvPr>
            <p:ph type="sldImg"/>
          </p:nvPr>
        </p:nvSpPr>
        <p:spPr>
          <a:xfrm>
            <a:off x="679450" y="817563"/>
            <a:ext cx="5373688" cy="4030662"/>
          </a:xfrm>
          <a:solidFill>
            <a:srgbClr val="FFFFFF"/>
          </a:solidFill>
          <a:ln>
            <a:solidFill>
              <a:srgbClr val="000000"/>
            </a:solidFill>
            <a:miter lim="800000"/>
          </a:ln>
        </p:spPr>
      </p:sp>
      <p:sp>
        <p:nvSpPr>
          <p:cNvPr id="11268" name="Rectangle 2"/>
          <p:cNvSpPr>
            <a:spLocks noGrp="1" noChangeArrowheads="1"/>
          </p:cNvSpPr>
          <p:nvPr>
            <p:ph type="body" idx="1"/>
          </p:nvPr>
        </p:nvSpPr>
        <p:spPr>
          <a:xfrm>
            <a:off x="673197" y="5107891"/>
            <a:ext cx="5388353" cy="4839635"/>
          </a:xfrm>
          <a:prstGeom prst="rect">
            <a:avLst/>
          </a:prstGeom>
          <a:noFill/>
          <a:ln/>
        </p:spPr>
        <p:txBody>
          <a:bodyPr wrap="none" anchor="t"/>
          <a:lstStyle/>
          <a:p>
            <a:pPr marL="0" marR="0" lvl="0" indent="0" algn="l" defTabSz="712499" rtl="0" eaLnBrk="1" fontAlgn="auto" latinLnBrk="0" hangingPunct="1">
              <a:lnSpc>
                <a:spcPct val="100000"/>
              </a:lnSpc>
              <a:spcBef>
                <a:spcPts val="0"/>
              </a:spcBef>
              <a:spcAft>
                <a:spcPts val="0"/>
              </a:spcAft>
              <a:buClrTx/>
              <a:buSzTx/>
              <a:buFontTx/>
              <a:buNone/>
              <a:tabLst/>
              <a:defRPr/>
            </a:pPr>
            <a:r>
              <a:rPr lang="de-DE" sz="1200" baseline="0" dirty="0">
                <a:latin typeface="Arial" panose="020B0604020202020204" pitchFamily="34" charset="0"/>
                <a:ea typeface="Verdana" panose="020B0604030504040204" pitchFamily="34" charset="0"/>
                <a:cs typeface="Arial" panose="020B0604020202020204" pitchFamily="34" charset="0"/>
              </a:rPr>
              <a:t>„Gemeinsam verteidigen wir die Würde der Indigenen, ihre Rechte, ihre Mitwelt, unser gemeinsames Zuhause auf Mutter Erde. Ökologie – aus dem Griechischen </a:t>
            </a:r>
            <a:r>
              <a:rPr lang="de-DE" sz="1200" baseline="0" dirty="0" err="1">
                <a:latin typeface="Arial" panose="020B0604020202020204" pitchFamily="34" charset="0"/>
                <a:ea typeface="Verdana" panose="020B0604030504040204" pitchFamily="34" charset="0"/>
                <a:cs typeface="Arial" panose="020B0604020202020204" pitchFamily="34" charset="0"/>
              </a:rPr>
              <a:t>oikos</a:t>
            </a:r>
            <a:r>
              <a:rPr lang="de-DE" sz="1200" baseline="0" dirty="0">
                <a:latin typeface="Arial" panose="020B0604020202020204" pitchFamily="34" charset="0"/>
                <a:ea typeface="Verdana" panose="020B0604030504040204" pitchFamily="34" charset="0"/>
                <a:cs typeface="Arial" panose="020B0604020202020204" pitchFamily="34" charset="0"/>
              </a:rPr>
              <a:t> – bedeutet Heimat. Diese Menschen wissen sehr gut, dass sie nicht überleben werden, wenn </a:t>
            </a:r>
            <a:r>
              <a:rPr lang="de-DE" sz="1200" baseline="0" dirty="0" err="1">
                <a:latin typeface="Arial" panose="020B0604020202020204" pitchFamily="34" charset="0"/>
                <a:ea typeface="Verdana" panose="020B0604030504040204" pitchFamily="34" charset="0"/>
                <a:cs typeface="Arial" panose="020B0604020202020204" pitchFamily="34" charset="0"/>
              </a:rPr>
              <a:t>Amazonien</a:t>
            </a:r>
            <a:r>
              <a:rPr lang="de-DE" sz="1200" baseline="0" dirty="0">
                <a:latin typeface="Arial" panose="020B0604020202020204" pitchFamily="34" charset="0"/>
                <a:ea typeface="Verdana" panose="020B0604030504040204" pitchFamily="34" charset="0"/>
                <a:cs typeface="Arial" panose="020B0604020202020204" pitchFamily="34" charset="0"/>
              </a:rPr>
              <a:t> weiterhin missachtet und dem Erdboden gleichgemacht wird.“ Bischof </a:t>
            </a:r>
            <a:r>
              <a:rPr lang="de-DE" sz="1200" baseline="0" dirty="0" err="1">
                <a:latin typeface="Arial" panose="020B0604020202020204" pitchFamily="34" charset="0"/>
                <a:ea typeface="Verdana" panose="020B0604030504040204" pitchFamily="34" charset="0"/>
                <a:cs typeface="Arial" panose="020B0604020202020204" pitchFamily="34" charset="0"/>
              </a:rPr>
              <a:t>em</a:t>
            </a:r>
            <a:r>
              <a:rPr lang="de-DE" sz="1200" baseline="0" dirty="0">
                <a:latin typeface="Arial" panose="020B0604020202020204" pitchFamily="34" charset="0"/>
                <a:ea typeface="Verdana" panose="020B0604030504040204" pitchFamily="34" charset="0"/>
                <a:cs typeface="Arial" panose="020B0604020202020204" pitchFamily="34" charset="0"/>
              </a:rPr>
              <a:t>. Erwin Kräutler beschrieb in seiner Dankesrede zur Verleihung des alternativen Nobelpreises die Situation in aller Deutlichkeit.</a:t>
            </a:r>
            <a:endParaRPr lang="de-AT" sz="1200" baseline="0" dirty="0">
              <a:latin typeface="Arial" panose="020B0604020202020204" pitchFamily="34" charset="0"/>
              <a:ea typeface="Verdana" panose="020B0604030504040204" pitchFamily="34" charset="0"/>
              <a:cs typeface="Arial" panose="020B0604020202020204" pitchFamily="34" charset="0"/>
            </a:endParaRPr>
          </a:p>
          <a:p>
            <a:pPr marL="0" marR="0" lvl="0" indent="0" algn="l" defTabSz="712499" rtl="0" eaLnBrk="1" fontAlgn="auto" latinLnBrk="0" hangingPunct="1">
              <a:lnSpc>
                <a:spcPct val="100000"/>
              </a:lnSpc>
              <a:spcBef>
                <a:spcPts val="0"/>
              </a:spcBef>
              <a:spcAft>
                <a:spcPts val="0"/>
              </a:spcAft>
              <a:buClrTx/>
              <a:buSzTx/>
              <a:buFontTx/>
              <a:buNone/>
              <a:tabLst/>
              <a:defRPr/>
            </a:pPr>
            <a:endParaRPr lang="de-AT" sz="1200" baseline="0" dirty="0">
              <a:latin typeface="Arial" panose="020B0604020202020204" pitchFamily="34" charset="0"/>
              <a:ea typeface="Verdana" panose="020B0604030504040204" pitchFamily="34" charset="0"/>
              <a:cs typeface="Arial" panose="020B0604020202020204" pitchFamily="34" charset="0"/>
            </a:endParaRPr>
          </a:p>
          <a:p>
            <a:pPr marL="0" marR="0" lvl="0" indent="0" algn="l" defTabSz="712499" rtl="0" eaLnBrk="1" fontAlgn="auto" latinLnBrk="0" hangingPunct="1">
              <a:lnSpc>
                <a:spcPct val="100000"/>
              </a:lnSpc>
              <a:spcBef>
                <a:spcPts val="0"/>
              </a:spcBef>
              <a:spcAft>
                <a:spcPts val="0"/>
              </a:spcAft>
              <a:buClrTx/>
              <a:buSzTx/>
              <a:buFontTx/>
              <a:buNone/>
              <a:tabLst/>
              <a:defRPr/>
            </a:pPr>
            <a:r>
              <a:rPr lang="de-AT" sz="1200" baseline="0" dirty="0">
                <a:latin typeface="Arial" panose="020B0604020202020204" pitchFamily="34" charset="0"/>
                <a:ea typeface="Verdana" panose="020B0604030504040204" pitchFamily="34" charset="0"/>
                <a:cs typeface="Arial" panose="020B0604020202020204" pitchFamily="34" charset="0"/>
              </a:rPr>
              <a:t>Gedanken zu Weihnachten von Bischof </a:t>
            </a:r>
            <a:r>
              <a:rPr lang="de-AT" sz="1200" baseline="0" dirty="0" err="1">
                <a:latin typeface="Arial" panose="020B0604020202020204" pitchFamily="34" charset="0"/>
                <a:ea typeface="Verdana" panose="020B0604030504040204" pitchFamily="34" charset="0"/>
                <a:cs typeface="Arial" panose="020B0604020202020204" pitchFamily="34" charset="0"/>
              </a:rPr>
              <a:t>em</a:t>
            </a:r>
            <a:r>
              <a:rPr lang="de-AT" sz="1200" baseline="0" dirty="0">
                <a:latin typeface="Arial" panose="020B0604020202020204" pitchFamily="34" charset="0"/>
                <a:ea typeface="Verdana" panose="020B0604030504040204" pitchFamily="34" charset="0"/>
                <a:cs typeface="Arial" panose="020B0604020202020204" pitchFamily="34" charset="0"/>
              </a:rPr>
              <a:t>. Erwin Kräutler:</a:t>
            </a:r>
          </a:p>
          <a:p>
            <a:pPr marL="0" marR="0" lvl="0" indent="0" algn="l" defTabSz="712499" rtl="0" eaLnBrk="1" fontAlgn="auto" latinLnBrk="0" hangingPunct="1">
              <a:lnSpc>
                <a:spcPct val="100000"/>
              </a:lnSpc>
              <a:spcBef>
                <a:spcPts val="0"/>
              </a:spcBef>
              <a:spcAft>
                <a:spcPts val="0"/>
              </a:spcAft>
              <a:buClrTx/>
              <a:buSzTx/>
              <a:buFontTx/>
              <a:buNone/>
              <a:tabLst/>
              <a:defRPr/>
            </a:pPr>
            <a:r>
              <a:rPr lang="de-AT" sz="1200" baseline="0" dirty="0">
                <a:latin typeface="Arial" panose="020B0604020202020204" pitchFamily="34" charset="0"/>
                <a:ea typeface="Verdana" panose="020B0604030504040204" pitchFamily="34" charset="0"/>
                <a:cs typeface="Arial" panose="020B0604020202020204" pitchFamily="34" charset="0"/>
              </a:rPr>
              <a:t>In Brasilien leben tausende Indios in miserablen Baracken oder eingepfercht in winzigen Reservaten. Sie wurden aus ihrer Heimat, dem Land ihrer Vorfahren, vertrieben. Sie wollen leben! Auch Josef und Maria flohen mit Jesus vor den Mächtigen, die Jesus mit dem Tod bedrohten, aus ihrer Heimat in ein fremdes Land. (aus: </a:t>
            </a:r>
            <a:r>
              <a:rPr lang="de-DE" sz="1200" baseline="0" dirty="0">
                <a:latin typeface="Arial" panose="020B0604020202020204" pitchFamily="34" charset="0"/>
                <a:ea typeface="Verdana" panose="020B0604030504040204" pitchFamily="34" charset="0"/>
                <a:cs typeface="Arial" panose="020B0604020202020204" pitchFamily="34" charset="0"/>
              </a:rPr>
              <a:t>Als Gott einer von uns wurde. Gedanken zur Weihnachtsbotschaft, S. 51-52)</a:t>
            </a:r>
            <a:endParaRPr lang="de-AT" sz="1200" dirty="0">
              <a:latin typeface="Arial" panose="020B0604020202020204" pitchFamily="34" charset="0"/>
              <a:ea typeface="Verdana" panose="020B0604030504040204" pitchFamily="34" charset="0"/>
              <a:cs typeface="Arial" panose="020B0604020202020204" pitchFamily="34" charset="0"/>
            </a:endParaRPr>
          </a:p>
          <a:p>
            <a:pPr marL="0" marR="0" lvl="0" indent="0" algn="l" defTabSz="712499" rtl="0" eaLnBrk="1" fontAlgn="auto" latinLnBrk="0" hangingPunct="1">
              <a:lnSpc>
                <a:spcPct val="100000"/>
              </a:lnSpc>
              <a:spcBef>
                <a:spcPts val="0"/>
              </a:spcBef>
              <a:spcAft>
                <a:spcPts val="0"/>
              </a:spcAft>
              <a:buClrTx/>
              <a:buSzTx/>
              <a:buFontTx/>
              <a:buNone/>
              <a:tabLst/>
              <a:defRPr/>
            </a:pPr>
            <a:r>
              <a:rPr lang="de-AT" sz="1200" dirty="0">
                <a:latin typeface="Arial" panose="020B0604020202020204" pitchFamily="34" charset="0"/>
                <a:ea typeface="Verdana" panose="020B0604030504040204" pitchFamily="34" charset="0"/>
                <a:cs typeface="Arial" panose="020B0604020202020204" pitchFamily="34" charset="0"/>
              </a:rPr>
              <a:t>Foto:</a:t>
            </a:r>
            <a:r>
              <a:rPr lang="de-AT" sz="1200" baseline="0" dirty="0">
                <a:latin typeface="Arial" panose="020B0604020202020204" pitchFamily="34" charset="0"/>
                <a:ea typeface="Verdana" panose="020B0604030504040204" pitchFamily="34" charset="0"/>
                <a:cs typeface="Arial" panose="020B0604020202020204" pitchFamily="34" charset="0"/>
              </a:rPr>
              <a:t> CIMI, </a:t>
            </a:r>
            <a:r>
              <a:rPr lang="de-DE" sz="1200" b="0" i="0" kern="1200" dirty="0" err="1">
                <a:solidFill>
                  <a:schemeClr val="tx1"/>
                </a:solidFill>
                <a:effectLst/>
                <a:latin typeface="Arial" panose="020B0604020202020204" pitchFamily="34" charset="0"/>
                <a:ea typeface="+mn-ea"/>
                <a:cs typeface="Arial" panose="020B0604020202020204" pitchFamily="34" charset="0"/>
              </a:rPr>
              <a:t>Thyara</a:t>
            </a:r>
            <a:r>
              <a:rPr lang="de-DE" sz="1200" b="0" i="0" kern="1200" dirty="0">
                <a:solidFill>
                  <a:schemeClr val="tx1"/>
                </a:solidFill>
                <a:effectLst/>
                <a:latin typeface="Arial" panose="020B0604020202020204" pitchFamily="34" charset="0"/>
                <a:ea typeface="+mn-ea"/>
                <a:cs typeface="Arial" panose="020B0604020202020204" pitchFamily="34" charset="0"/>
              </a:rPr>
              <a:t> </a:t>
            </a:r>
            <a:r>
              <a:rPr lang="de-DE" sz="1200" b="0" i="0" kern="1200" dirty="0" err="1">
                <a:solidFill>
                  <a:schemeClr val="tx1"/>
                </a:solidFill>
                <a:effectLst/>
                <a:latin typeface="Arial" panose="020B0604020202020204" pitchFamily="34" charset="0"/>
                <a:ea typeface="+mn-ea"/>
                <a:cs typeface="Arial" panose="020B0604020202020204" pitchFamily="34" charset="0"/>
              </a:rPr>
              <a:t>Pataxó</a:t>
            </a:r>
            <a:r>
              <a:rPr lang="de-DE" sz="1200" b="0" i="0" kern="1200" dirty="0">
                <a:solidFill>
                  <a:schemeClr val="tx1"/>
                </a:solidFill>
                <a:effectLst/>
                <a:latin typeface="Arial" panose="020B0604020202020204" pitchFamily="34" charset="0"/>
                <a:ea typeface="+mn-ea"/>
                <a:cs typeface="Arial" panose="020B0604020202020204" pitchFamily="34" charset="0"/>
              </a:rPr>
              <a:t>/</a:t>
            </a:r>
            <a:r>
              <a:rPr lang="de-DE" sz="1200" b="0" i="0" kern="1200" dirty="0" err="1">
                <a:solidFill>
                  <a:schemeClr val="tx1"/>
                </a:solidFill>
                <a:effectLst/>
                <a:latin typeface="Arial" panose="020B0604020202020204" pitchFamily="34" charset="0"/>
                <a:ea typeface="+mn-ea"/>
                <a:cs typeface="Arial" panose="020B0604020202020204" pitchFamily="34" charset="0"/>
              </a:rPr>
              <a:t>Etnomída</a:t>
            </a:r>
            <a:endParaRPr lang="de-AT" sz="1000" dirty="0">
              <a:latin typeface="Arial" panose="020B0604020202020204" pitchFamily="34" charset="0"/>
              <a:ea typeface="Verdana" panose="020B0604030504040204" pitchFamily="34" charset="0"/>
              <a:cs typeface="Arial" panose="020B0604020202020204" pitchFamily="34" charset="0"/>
            </a:endParaRPr>
          </a:p>
        </p:txBody>
      </p:sp>
      <p:sp>
        <p:nvSpPr>
          <p:cNvPr id="2" name="Fußzeilenplatzhalter 1"/>
          <p:cNvSpPr>
            <a:spLocks noGrp="1"/>
          </p:cNvSpPr>
          <p:nvPr>
            <p:ph type="ftr" sz="quarter" idx="10"/>
          </p:nvPr>
        </p:nvSpPr>
        <p:spPr/>
        <p:txBody>
          <a:bodyPr/>
          <a:lstStyle/>
          <a:p>
            <a:r>
              <a:rPr lang="de-DE"/>
              <a:t>SEI SO FREI-Adventsammlung 2020</a:t>
            </a:r>
            <a:endParaRPr lang="de-DE" dirty="0"/>
          </a:p>
        </p:txBody>
      </p:sp>
    </p:spTree>
    <p:extLst>
      <p:ext uri="{BB962C8B-B14F-4D97-AF65-F5344CB8AC3E}">
        <p14:creationId xmlns:p14="http://schemas.microsoft.com/office/powerpoint/2010/main" val="7052004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
          <p:cNvSpPr>
            <a:spLocks noGrp="1" noChangeArrowheads="1"/>
          </p:cNvSpPr>
          <p:nvPr>
            <p:ph type="sldNum" sz="quarter"/>
          </p:nvPr>
        </p:nvSpPr>
        <p:spPr>
          <a:noFill/>
        </p:spPr>
        <p:txBody>
          <a:bodyPr/>
          <a:lstStyle/>
          <a:p>
            <a:fld id="{58C6F159-07C4-4668-BEC4-3C54C9ECE556}" type="slidenum">
              <a:rPr lang="de-AT"/>
              <a:pPr/>
              <a:t>26</a:t>
            </a:fld>
            <a:endParaRPr lang="de-AT"/>
          </a:p>
        </p:txBody>
      </p:sp>
      <p:sp>
        <p:nvSpPr>
          <p:cNvPr id="11267" name="Rectangle 1"/>
          <p:cNvSpPr>
            <a:spLocks noGrp="1" noRot="1" noChangeAspect="1" noChangeArrowheads="1" noTextEdit="1"/>
          </p:cNvSpPr>
          <p:nvPr>
            <p:ph type="sldImg"/>
          </p:nvPr>
        </p:nvSpPr>
        <p:spPr>
          <a:xfrm>
            <a:off x="679450" y="817563"/>
            <a:ext cx="5373688" cy="4030662"/>
          </a:xfrm>
          <a:solidFill>
            <a:srgbClr val="FFFFFF"/>
          </a:solidFill>
          <a:ln>
            <a:solidFill>
              <a:srgbClr val="000000"/>
            </a:solidFill>
            <a:miter lim="800000"/>
          </a:ln>
        </p:spPr>
      </p:sp>
      <p:sp>
        <p:nvSpPr>
          <p:cNvPr id="11268" name="Rectangle 2"/>
          <p:cNvSpPr>
            <a:spLocks noGrp="1" noChangeArrowheads="1"/>
          </p:cNvSpPr>
          <p:nvPr>
            <p:ph type="body" idx="1"/>
          </p:nvPr>
        </p:nvSpPr>
        <p:spPr>
          <a:xfrm>
            <a:off x="673197" y="5107891"/>
            <a:ext cx="5388353" cy="4839635"/>
          </a:xfrm>
          <a:prstGeom prst="rect">
            <a:avLst/>
          </a:prstGeom>
          <a:noFill/>
          <a:ln/>
        </p:spPr>
        <p:txBody>
          <a:bodyPr wrap="none" anchor="t"/>
          <a:lstStyle/>
          <a:p>
            <a:pPr defTabSz="712499">
              <a:defRPr/>
            </a:pPr>
            <a:r>
              <a:rPr lang="de-AT" sz="1000" dirty="0">
                <a:latin typeface="Arial" panose="020B0604020202020204" pitchFamily="34" charset="0"/>
                <a:ea typeface="Verdana" panose="020B0604030504040204" pitchFamily="34" charset="0"/>
                <a:cs typeface="Arial" panose="020B0604020202020204" pitchFamily="34" charset="0"/>
              </a:rPr>
              <a:t>Erwin</a:t>
            </a:r>
            <a:r>
              <a:rPr lang="de-AT" sz="1000" baseline="0" dirty="0">
                <a:latin typeface="Arial" panose="020B0604020202020204" pitchFamily="34" charset="0"/>
                <a:ea typeface="Verdana" panose="020B0604030504040204" pitchFamily="34" charset="0"/>
                <a:cs typeface="Arial" panose="020B0604020202020204" pitchFamily="34" charset="0"/>
              </a:rPr>
              <a:t> Kräutler, </a:t>
            </a:r>
            <a:r>
              <a:rPr lang="de-AT" sz="1000" dirty="0">
                <a:latin typeface="Arial" panose="020B0604020202020204" pitchFamily="34" charset="0"/>
                <a:ea typeface="Verdana" panose="020B0604030504040204" pitchFamily="34" charset="0"/>
                <a:cs typeface="Arial" panose="020B0604020202020204" pitchFamily="34" charset="0"/>
              </a:rPr>
              <a:t>emeritierte Bischof von Altamira in Brasilien, </a:t>
            </a:r>
            <a:r>
              <a:rPr lang="de-AT" sz="1000" baseline="0" dirty="0">
                <a:latin typeface="Arial" panose="020B0604020202020204" pitchFamily="34" charset="0"/>
                <a:ea typeface="Verdana" panose="020B0604030504040204" pitchFamily="34" charset="0"/>
                <a:cs typeface="Arial" panose="020B0604020202020204" pitchFamily="34" charset="0"/>
              </a:rPr>
              <a:t>hat sich mit der Weihnachtsbotschaft im Kontext seiner Erfahrungen im Amazonas-Gebiet auseinandergesetzt. Wie wird Weihnachten im Amazonas-Gebiet gefeiert und was steht dabei im Mittelpunkt? </a:t>
            </a:r>
            <a:endParaRPr lang="de-AT" sz="1000" dirty="0">
              <a:latin typeface="Arial" panose="020B0604020202020204" pitchFamily="34" charset="0"/>
              <a:ea typeface="Verdana" panose="020B0604030504040204" pitchFamily="34" charset="0"/>
              <a:cs typeface="Arial" panose="020B0604020202020204" pitchFamily="34" charset="0"/>
            </a:endParaRPr>
          </a:p>
          <a:p>
            <a:pPr defTabSz="712499">
              <a:defRPr/>
            </a:pPr>
            <a:endParaRPr lang="de-AT" sz="1000" dirty="0">
              <a:latin typeface="Arial" panose="020B0604020202020204" pitchFamily="34" charset="0"/>
              <a:ea typeface="Verdana" panose="020B0604030504040204" pitchFamily="34" charset="0"/>
              <a:cs typeface="Arial" panose="020B0604020202020204" pitchFamily="34" charset="0"/>
            </a:endParaRPr>
          </a:p>
        </p:txBody>
      </p:sp>
      <p:sp>
        <p:nvSpPr>
          <p:cNvPr id="2" name="Fußzeilenplatzhalter 1"/>
          <p:cNvSpPr>
            <a:spLocks noGrp="1"/>
          </p:cNvSpPr>
          <p:nvPr>
            <p:ph type="ftr" sz="quarter" idx="10"/>
          </p:nvPr>
        </p:nvSpPr>
        <p:spPr/>
        <p:txBody>
          <a:bodyPr/>
          <a:lstStyle/>
          <a:p>
            <a:r>
              <a:rPr lang="de-DE"/>
              <a:t>SEI SO FREI-Adventsammlung 2020</a:t>
            </a:r>
            <a:endParaRPr lang="de-DE" dirty="0"/>
          </a:p>
        </p:txBody>
      </p:sp>
    </p:spTree>
    <p:extLst>
      <p:ext uri="{BB962C8B-B14F-4D97-AF65-F5344CB8AC3E}">
        <p14:creationId xmlns:p14="http://schemas.microsoft.com/office/powerpoint/2010/main" val="17060708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
          <p:cNvSpPr>
            <a:spLocks noGrp="1" noChangeArrowheads="1"/>
          </p:cNvSpPr>
          <p:nvPr>
            <p:ph type="sldNum" sz="quarter"/>
          </p:nvPr>
        </p:nvSpPr>
        <p:spPr>
          <a:noFill/>
        </p:spPr>
        <p:txBody>
          <a:bodyPr/>
          <a:lstStyle/>
          <a:p>
            <a:fld id="{58C6F159-07C4-4668-BEC4-3C54C9ECE556}" type="slidenum">
              <a:rPr lang="de-AT"/>
              <a:pPr/>
              <a:t>27</a:t>
            </a:fld>
            <a:endParaRPr lang="de-AT"/>
          </a:p>
        </p:txBody>
      </p:sp>
      <p:sp>
        <p:nvSpPr>
          <p:cNvPr id="11267" name="Rectangle 1"/>
          <p:cNvSpPr>
            <a:spLocks noGrp="1" noRot="1" noChangeAspect="1" noChangeArrowheads="1" noTextEdit="1"/>
          </p:cNvSpPr>
          <p:nvPr>
            <p:ph type="sldImg"/>
          </p:nvPr>
        </p:nvSpPr>
        <p:spPr>
          <a:xfrm>
            <a:off x="679450" y="817563"/>
            <a:ext cx="5373688" cy="4030662"/>
          </a:xfrm>
          <a:solidFill>
            <a:srgbClr val="FFFFFF"/>
          </a:solidFill>
          <a:ln>
            <a:solidFill>
              <a:srgbClr val="000000"/>
            </a:solidFill>
            <a:miter lim="800000"/>
          </a:ln>
        </p:spPr>
      </p:sp>
      <p:sp>
        <p:nvSpPr>
          <p:cNvPr id="11268" name="Rectangle 2"/>
          <p:cNvSpPr>
            <a:spLocks noGrp="1" noChangeArrowheads="1"/>
          </p:cNvSpPr>
          <p:nvPr>
            <p:ph type="body" idx="1"/>
          </p:nvPr>
        </p:nvSpPr>
        <p:spPr>
          <a:xfrm>
            <a:off x="673197" y="5107891"/>
            <a:ext cx="5388353" cy="4839635"/>
          </a:xfrm>
          <a:prstGeom prst="rect">
            <a:avLst/>
          </a:prstGeom>
          <a:noFill/>
          <a:ln/>
        </p:spPr>
        <p:txBody>
          <a:bodyPr wrap="none" anchor="t"/>
          <a:lstStyle/>
          <a:p>
            <a:pPr defTabSz="712499">
              <a:defRPr/>
            </a:pPr>
            <a:endParaRPr lang="de-AT" sz="1200" dirty="0">
              <a:latin typeface="Arial" panose="020B0604020202020204" pitchFamily="34" charset="0"/>
              <a:ea typeface="Verdana" panose="020B0604030504040204" pitchFamily="34" charset="0"/>
              <a:cs typeface="Arial" panose="020B0604020202020204" pitchFamily="34" charset="0"/>
            </a:endParaRPr>
          </a:p>
        </p:txBody>
      </p:sp>
      <p:sp>
        <p:nvSpPr>
          <p:cNvPr id="2" name="Fußzeilenplatzhalter 1"/>
          <p:cNvSpPr>
            <a:spLocks noGrp="1"/>
          </p:cNvSpPr>
          <p:nvPr>
            <p:ph type="ftr" sz="quarter" idx="10"/>
          </p:nvPr>
        </p:nvSpPr>
        <p:spPr/>
        <p:txBody>
          <a:bodyPr/>
          <a:lstStyle/>
          <a:p>
            <a:r>
              <a:rPr lang="de-DE"/>
              <a:t>SEI SO FREI-Adventsammlung 2020</a:t>
            </a:r>
            <a:endParaRPr lang="de-DE" dirty="0"/>
          </a:p>
        </p:txBody>
      </p:sp>
    </p:spTree>
    <p:extLst>
      <p:ext uri="{BB962C8B-B14F-4D97-AF65-F5344CB8AC3E}">
        <p14:creationId xmlns:p14="http://schemas.microsoft.com/office/powerpoint/2010/main" val="33358753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
          <p:cNvSpPr>
            <a:spLocks noGrp="1" noChangeArrowheads="1"/>
          </p:cNvSpPr>
          <p:nvPr>
            <p:ph type="sldNum" sz="quarter"/>
          </p:nvPr>
        </p:nvSpPr>
        <p:spPr>
          <a:noFill/>
        </p:spPr>
        <p:txBody>
          <a:bodyPr/>
          <a:lstStyle/>
          <a:p>
            <a:fld id="{58C6F159-07C4-4668-BEC4-3C54C9ECE556}" type="slidenum">
              <a:rPr lang="de-AT"/>
              <a:pPr/>
              <a:t>28</a:t>
            </a:fld>
            <a:endParaRPr lang="de-AT"/>
          </a:p>
        </p:txBody>
      </p:sp>
      <p:sp>
        <p:nvSpPr>
          <p:cNvPr id="11267" name="Rectangle 1"/>
          <p:cNvSpPr>
            <a:spLocks noGrp="1" noRot="1" noChangeAspect="1" noChangeArrowheads="1" noTextEdit="1"/>
          </p:cNvSpPr>
          <p:nvPr>
            <p:ph type="sldImg"/>
          </p:nvPr>
        </p:nvSpPr>
        <p:spPr>
          <a:xfrm>
            <a:off x="679450" y="817563"/>
            <a:ext cx="5373688" cy="4030662"/>
          </a:xfrm>
          <a:solidFill>
            <a:srgbClr val="FFFFFF"/>
          </a:solidFill>
          <a:ln>
            <a:solidFill>
              <a:srgbClr val="000000"/>
            </a:solidFill>
            <a:miter lim="800000"/>
          </a:ln>
        </p:spPr>
      </p:sp>
      <p:sp>
        <p:nvSpPr>
          <p:cNvPr id="11268" name="Rectangle 2"/>
          <p:cNvSpPr>
            <a:spLocks noGrp="1" noChangeArrowheads="1"/>
          </p:cNvSpPr>
          <p:nvPr>
            <p:ph type="body" idx="1"/>
          </p:nvPr>
        </p:nvSpPr>
        <p:spPr>
          <a:xfrm>
            <a:off x="673197" y="5107891"/>
            <a:ext cx="5388353" cy="4839635"/>
          </a:xfrm>
          <a:prstGeom prst="rect">
            <a:avLst/>
          </a:prstGeom>
          <a:noFill/>
          <a:ln/>
        </p:spPr>
        <p:txBody>
          <a:bodyPr wrap="none" anchor="t"/>
          <a:lstStyle/>
          <a:p>
            <a:pPr defTabSz="712499">
              <a:defRPr/>
            </a:pPr>
            <a:endParaRPr lang="de-AT" sz="1200" dirty="0">
              <a:latin typeface="Arial" panose="020B0604020202020204" pitchFamily="34" charset="0"/>
              <a:ea typeface="Verdana" panose="020B0604030504040204" pitchFamily="34" charset="0"/>
              <a:cs typeface="Arial" panose="020B0604020202020204" pitchFamily="34" charset="0"/>
            </a:endParaRPr>
          </a:p>
        </p:txBody>
      </p:sp>
      <p:sp>
        <p:nvSpPr>
          <p:cNvPr id="2" name="Fußzeilenplatzhalter 1"/>
          <p:cNvSpPr>
            <a:spLocks noGrp="1"/>
          </p:cNvSpPr>
          <p:nvPr>
            <p:ph type="ftr" sz="quarter" idx="10"/>
          </p:nvPr>
        </p:nvSpPr>
        <p:spPr/>
        <p:txBody>
          <a:bodyPr/>
          <a:lstStyle/>
          <a:p>
            <a:r>
              <a:rPr lang="de-DE"/>
              <a:t>SEI SO FREI-Adventsammlung 2020</a:t>
            </a:r>
            <a:endParaRPr lang="de-DE" dirty="0"/>
          </a:p>
        </p:txBody>
      </p:sp>
    </p:spTree>
    <p:extLst>
      <p:ext uri="{BB962C8B-B14F-4D97-AF65-F5344CB8AC3E}">
        <p14:creationId xmlns:p14="http://schemas.microsoft.com/office/powerpoint/2010/main" val="11586081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
          <p:cNvSpPr>
            <a:spLocks noGrp="1" noChangeArrowheads="1"/>
          </p:cNvSpPr>
          <p:nvPr>
            <p:ph type="sldNum" sz="quarter"/>
          </p:nvPr>
        </p:nvSpPr>
        <p:spPr>
          <a:noFill/>
        </p:spPr>
        <p:txBody>
          <a:bodyPr/>
          <a:lstStyle/>
          <a:p>
            <a:fld id="{58C6F159-07C4-4668-BEC4-3C54C9ECE556}" type="slidenum">
              <a:rPr lang="de-AT"/>
              <a:pPr/>
              <a:t>29</a:t>
            </a:fld>
            <a:endParaRPr lang="de-AT"/>
          </a:p>
        </p:txBody>
      </p:sp>
      <p:sp>
        <p:nvSpPr>
          <p:cNvPr id="11267" name="Rectangle 1"/>
          <p:cNvSpPr>
            <a:spLocks noGrp="1" noRot="1" noChangeAspect="1" noChangeArrowheads="1" noTextEdit="1"/>
          </p:cNvSpPr>
          <p:nvPr>
            <p:ph type="sldImg"/>
          </p:nvPr>
        </p:nvSpPr>
        <p:spPr>
          <a:xfrm>
            <a:off x="679450" y="817563"/>
            <a:ext cx="5373688" cy="4030662"/>
          </a:xfrm>
          <a:solidFill>
            <a:srgbClr val="FFFFFF"/>
          </a:solidFill>
          <a:ln>
            <a:solidFill>
              <a:srgbClr val="000000"/>
            </a:solidFill>
            <a:miter lim="800000"/>
          </a:ln>
        </p:spPr>
      </p:sp>
      <p:sp>
        <p:nvSpPr>
          <p:cNvPr id="11268" name="Rectangle 2"/>
          <p:cNvSpPr>
            <a:spLocks noGrp="1" noChangeArrowheads="1"/>
          </p:cNvSpPr>
          <p:nvPr>
            <p:ph type="body" idx="1"/>
          </p:nvPr>
        </p:nvSpPr>
        <p:spPr>
          <a:xfrm>
            <a:off x="673197" y="5107891"/>
            <a:ext cx="5388353" cy="4839635"/>
          </a:xfrm>
          <a:prstGeom prst="rect">
            <a:avLst/>
          </a:prstGeom>
          <a:noFill/>
          <a:ln/>
        </p:spPr>
        <p:txBody>
          <a:bodyPr wrap="none" anchor="t"/>
          <a:lstStyle/>
          <a:p>
            <a:pPr defTabSz="712499">
              <a:defRPr/>
            </a:pPr>
            <a:endParaRPr lang="de-AT" sz="1200" dirty="0">
              <a:latin typeface="Arial" panose="020B0604020202020204" pitchFamily="34" charset="0"/>
              <a:ea typeface="Verdana" panose="020B0604030504040204" pitchFamily="34" charset="0"/>
              <a:cs typeface="Arial" panose="020B0604020202020204" pitchFamily="34" charset="0"/>
            </a:endParaRPr>
          </a:p>
          <a:p>
            <a:pPr defTabSz="712499">
              <a:defRPr/>
            </a:pPr>
            <a:endParaRPr lang="de-AT" sz="1000" dirty="0">
              <a:latin typeface="Arial" panose="020B0604020202020204" pitchFamily="34" charset="0"/>
              <a:ea typeface="Verdana" panose="020B0604030504040204" pitchFamily="34" charset="0"/>
              <a:cs typeface="Arial" panose="020B0604020202020204" pitchFamily="34" charset="0"/>
            </a:endParaRPr>
          </a:p>
        </p:txBody>
      </p:sp>
      <p:sp>
        <p:nvSpPr>
          <p:cNvPr id="2" name="Fußzeilenplatzhalter 1"/>
          <p:cNvSpPr>
            <a:spLocks noGrp="1"/>
          </p:cNvSpPr>
          <p:nvPr>
            <p:ph type="ftr" sz="quarter" idx="10"/>
          </p:nvPr>
        </p:nvSpPr>
        <p:spPr/>
        <p:txBody>
          <a:bodyPr/>
          <a:lstStyle/>
          <a:p>
            <a:r>
              <a:rPr lang="de-DE"/>
              <a:t>SEI SO FREI-Adventsammlung 2020</a:t>
            </a:r>
            <a:endParaRPr lang="de-DE" dirty="0"/>
          </a:p>
        </p:txBody>
      </p:sp>
    </p:spTree>
    <p:extLst>
      <p:ext uri="{BB962C8B-B14F-4D97-AF65-F5344CB8AC3E}">
        <p14:creationId xmlns:p14="http://schemas.microsoft.com/office/powerpoint/2010/main" val="1147477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
          <p:cNvSpPr>
            <a:spLocks noGrp="1" noChangeArrowheads="1"/>
          </p:cNvSpPr>
          <p:nvPr>
            <p:ph type="sldNum" sz="quarter"/>
          </p:nvPr>
        </p:nvSpPr>
        <p:spPr>
          <a:noFill/>
        </p:spPr>
        <p:txBody>
          <a:bodyPr/>
          <a:lstStyle/>
          <a:p>
            <a:fld id="{58C6F159-07C4-4668-BEC4-3C54C9ECE556}" type="slidenum">
              <a:rPr lang="de-AT"/>
              <a:pPr/>
              <a:t>3</a:t>
            </a:fld>
            <a:endParaRPr lang="de-AT"/>
          </a:p>
        </p:txBody>
      </p:sp>
      <p:sp>
        <p:nvSpPr>
          <p:cNvPr id="11267" name="Rectangle 1"/>
          <p:cNvSpPr>
            <a:spLocks noGrp="1" noRot="1" noChangeAspect="1" noChangeArrowheads="1" noTextEdit="1"/>
          </p:cNvSpPr>
          <p:nvPr>
            <p:ph type="sldImg"/>
          </p:nvPr>
        </p:nvSpPr>
        <p:spPr>
          <a:xfrm>
            <a:off x="679450" y="817563"/>
            <a:ext cx="5373688" cy="4030662"/>
          </a:xfrm>
          <a:solidFill>
            <a:srgbClr val="FFFFFF"/>
          </a:solidFill>
          <a:ln>
            <a:solidFill>
              <a:srgbClr val="000000"/>
            </a:solidFill>
            <a:miter lim="800000"/>
          </a:ln>
        </p:spPr>
      </p:sp>
      <p:sp>
        <p:nvSpPr>
          <p:cNvPr id="11268" name="Rectangle 2"/>
          <p:cNvSpPr>
            <a:spLocks noGrp="1" noChangeArrowheads="1"/>
          </p:cNvSpPr>
          <p:nvPr>
            <p:ph type="body" idx="1"/>
          </p:nvPr>
        </p:nvSpPr>
        <p:spPr>
          <a:xfrm>
            <a:off x="673197" y="5107891"/>
            <a:ext cx="5388353" cy="4839635"/>
          </a:xfrm>
          <a:prstGeom prst="rect">
            <a:avLst/>
          </a:prstGeom>
          <a:noFill/>
          <a:ln/>
        </p:spPr>
        <p:txBody>
          <a:bodyPr wrap="none" anchor="t"/>
          <a:lstStyle/>
          <a:p>
            <a:pPr defTabSz="712499">
              <a:defRPr/>
            </a:pPr>
            <a:r>
              <a:rPr lang="de-DE" sz="1200" dirty="0">
                <a:latin typeface="Arial" panose="020B0604020202020204" pitchFamily="34" charset="0"/>
                <a:ea typeface="Verdana" panose="020B0604030504040204" pitchFamily="34" charset="0"/>
                <a:cs typeface="Arial" panose="020B0604020202020204" pitchFamily="34" charset="0"/>
              </a:rPr>
              <a:t>Die indigene Bevölkerung Brasiliens umfasst eine Vielzahl verschiedener ethnischer Gruppen, die das Gebiet des heutigen Brasilien schon vor der Eroberung durch die Portugiesen im Jahr 1500 bewohnten. Brasilien ist das Land mit den meisten „</a:t>
            </a:r>
            <a:r>
              <a:rPr lang="de-DE" sz="1200" dirty="0" err="1">
                <a:latin typeface="Arial" panose="020B0604020202020204" pitchFamily="34" charset="0"/>
                <a:ea typeface="Verdana" panose="020B0604030504040204" pitchFamily="34" charset="0"/>
                <a:cs typeface="Arial" panose="020B0604020202020204" pitchFamily="34" charset="0"/>
              </a:rPr>
              <a:t>unkontaktierten</a:t>
            </a:r>
            <a:r>
              <a:rPr lang="de-DE" sz="1200" dirty="0">
                <a:latin typeface="Arial" panose="020B0604020202020204" pitchFamily="34" charset="0"/>
                <a:ea typeface="Verdana" panose="020B0604030504040204" pitchFamily="34" charset="0"/>
                <a:cs typeface="Arial" panose="020B0604020202020204" pitchFamily="34" charset="0"/>
              </a:rPr>
              <a:t>“ Völkern weltweit. </a:t>
            </a:r>
          </a:p>
          <a:p>
            <a:pPr marL="0" marR="0" lvl="0" indent="0" algn="l" defTabSz="712499" rtl="0" eaLnBrk="1" fontAlgn="auto" latinLnBrk="0" hangingPunct="1">
              <a:lnSpc>
                <a:spcPct val="100000"/>
              </a:lnSpc>
              <a:spcBef>
                <a:spcPts val="0"/>
              </a:spcBef>
              <a:spcAft>
                <a:spcPts val="0"/>
              </a:spcAft>
              <a:buClrTx/>
              <a:buSzTx/>
              <a:buFontTx/>
              <a:buNone/>
              <a:tabLst/>
              <a:defRPr/>
            </a:pPr>
            <a:r>
              <a:rPr lang="de-DE" sz="1200" dirty="0">
                <a:latin typeface="Arial" panose="020B0604020202020204" pitchFamily="34" charset="0"/>
                <a:ea typeface="Verdana" panose="020B0604030504040204" pitchFamily="34" charset="0"/>
                <a:cs typeface="Arial" panose="020B0604020202020204" pitchFamily="34" charset="0"/>
              </a:rPr>
              <a:t>Die ersten Kontakte zwischen Europäern und Indigenen in den ersten Jahren des 16. Jahrhunderts verliefen relativ friedlich, da sie durch Neugier auf das Fremde und dem Tausch von landestypischen Waren dominiert wurden.</a:t>
            </a:r>
            <a:br>
              <a:rPr lang="de-DE" sz="1200" dirty="0">
                <a:latin typeface="Arial" panose="020B0604020202020204" pitchFamily="34" charset="0"/>
                <a:ea typeface="Verdana" panose="020B0604030504040204" pitchFamily="34" charset="0"/>
                <a:cs typeface="Arial" panose="020B0604020202020204" pitchFamily="34" charset="0"/>
              </a:rPr>
            </a:br>
            <a:r>
              <a:rPr lang="de-DE" sz="1200" dirty="0">
                <a:latin typeface="Arial" panose="020B0604020202020204" pitchFamily="34" charset="0"/>
                <a:ea typeface="Verdana" panose="020B0604030504040204" pitchFamily="34" charset="0"/>
                <a:cs typeface="Arial" panose="020B0604020202020204" pitchFamily="34" charset="0"/>
              </a:rPr>
              <a:t>Nach den ersten Kontakten begann jedoch die Versklavung der Indigenen durch die Übermacht der europäischen Bevölkerung. Infolge der Kontakte und durch eingeführte Krankheiten, gegen die die Menschen vor Ort nur sehr begrenzte Abwehrkräfte hatten entwickeln können, dezimierte sich ihre Zahl im Laufe der Zeit drastisch. Geistliche</a:t>
            </a:r>
            <a:r>
              <a:rPr lang="de-DE" sz="1200" baseline="0" dirty="0">
                <a:latin typeface="Arial" panose="020B0604020202020204" pitchFamily="34" charset="0"/>
                <a:ea typeface="Verdana" panose="020B0604030504040204" pitchFamily="34" charset="0"/>
                <a:cs typeface="Arial" panose="020B0604020202020204" pitchFamily="34" charset="0"/>
              </a:rPr>
              <a:t> versuchten</a:t>
            </a:r>
            <a:r>
              <a:rPr lang="de-DE" sz="1200" dirty="0">
                <a:latin typeface="Arial" panose="020B0604020202020204" pitchFamily="34" charset="0"/>
                <a:ea typeface="Verdana" panose="020B0604030504040204" pitchFamily="34" charset="0"/>
                <a:cs typeface="Arial" panose="020B0604020202020204" pitchFamily="34" charset="0"/>
              </a:rPr>
              <a:t> die Menschen zu schützen, sodass auf ihren Druck hin 1609 die Sklaverei verboten wurde. Jedoch wurde sie auf Grund der wirtschaftlichen Probleme im Land wieder eingeführt. 1755 wurde die Sklaverei zwar erneut verboten, doch weil die Jesuiten, die die Indigenen bis zuletzt schützen wollten, gleichzeitig ausgewiesen wurden, mussten weiterhin viele Menschen unter Zwangsarbeit leiden. 1808 wurde im Süden des Landes die Sklaverei wieder erlaubt und hielt bis zum Ende des 19. Jahrhunderts an.</a:t>
            </a:r>
            <a:br>
              <a:rPr lang="de-DE" sz="1200" dirty="0">
                <a:latin typeface="Arial" panose="020B0604020202020204" pitchFamily="34" charset="0"/>
                <a:ea typeface="Verdana" panose="020B0604030504040204" pitchFamily="34" charset="0"/>
                <a:cs typeface="Arial" panose="020B0604020202020204" pitchFamily="34" charset="0"/>
              </a:rPr>
            </a:br>
            <a:r>
              <a:rPr lang="de-DE" sz="1200" b="0" i="0" kern="1200" dirty="0">
                <a:solidFill>
                  <a:schemeClr val="tx1"/>
                </a:solidFill>
                <a:effectLst/>
                <a:latin typeface="Arial" panose="020B0604020202020204" pitchFamily="34" charset="0"/>
                <a:ea typeface="+mn-ea"/>
                <a:cs typeface="Arial" panose="020B0604020202020204" pitchFamily="34" charset="0"/>
              </a:rPr>
              <a:t>Noch heute werden in Brasilien regelmäßig indigene Völker, die jeden Kontakt zur „Außenwelt“ aufgrund schlechter Erfahrungen meiden, entdeckt.</a:t>
            </a:r>
            <a:br>
              <a:rPr lang="de-DE" sz="1200" b="0" i="0" kern="1200" dirty="0">
                <a:solidFill>
                  <a:schemeClr val="tx1"/>
                </a:solidFill>
                <a:effectLst/>
                <a:latin typeface="Arial" panose="020B0604020202020204" pitchFamily="34" charset="0"/>
                <a:ea typeface="+mn-ea"/>
                <a:cs typeface="Arial" panose="020B0604020202020204" pitchFamily="34" charset="0"/>
              </a:rPr>
            </a:br>
            <a:r>
              <a:rPr lang="de-DE" sz="1200" dirty="0">
                <a:latin typeface="Arial" panose="020B0604020202020204" pitchFamily="34" charset="0"/>
                <a:ea typeface="Verdana" panose="020B0604030504040204" pitchFamily="34" charset="0"/>
                <a:cs typeface="Arial" panose="020B0604020202020204" pitchFamily="34" charset="0"/>
              </a:rPr>
              <a:t>Im heutigen Brasilien leben rund 900.000 Indigene in circa 300 verschiedenen indigenen Völkern. Sie machen damit 0,4 Prozent der brasilianischen Bevölkerung aus.</a:t>
            </a:r>
            <a:br>
              <a:rPr lang="de-DE" sz="1200" dirty="0">
                <a:latin typeface="Arial" panose="020B0604020202020204" pitchFamily="34" charset="0"/>
                <a:ea typeface="Verdana" panose="020B0604030504040204" pitchFamily="34" charset="0"/>
                <a:cs typeface="Arial" panose="020B0604020202020204" pitchFamily="34" charset="0"/>
              </a:rPr>
            </a:br>
            <a:r>
              <a:rPr lang="de-DE" sz="1200" dirty="0">
                <a:latin typeface="Arial" panose="020B0604020202020204" pitchFamily="34" charset="0"/>
                <a:ea typeface="Verdana" panose="020B0604030504040204" pitchFamily="34" charset="0"/>
                <a:cs typeface="Arial" panose="020B0604020202020204" pitchFamily="34" charset="0"/>
              </a:rPr>
              <a:t>Trotz Hunderter Jahre Kontakt mit der expandierenden Siedler-Gesellschaft haben die Indigenen in den meisten Fällen ihre Sprachen und Bräuche aktiv verteidigt, während sie der gewaltigen Enteignung ihrer Gebiete gegenüberstanden, die noch immer fortdauert. </a:t>
            </a:r>
            <a:endParaRPr lang="de-AT" sz="1200" dirty="0">
              <a:latin typeface="Arial" panose="020B0604020202020204" pitchFamily="34" charset="0"/>
              <a:ea typeface="Verdana" panose="020B0604030504040204" pitchFamily="34" charset="0"/>
              <a:cs typeface="Arial" panose="020B0604020202020204" pitchFamily="34" charset="0"/>
            </a:endParaRPr>
          </a:p>
        </p:txBody>
      </p:sp>
      <p:sp>
        <p:nvSpPr>
          <p:cNvPr id="2" name="Fußzeilenplatzhalter 1"/>
          <p:cNvSpPr>
            <a:spLocks noGrp="1"/>
          </p:cNvSpPr>
          <p:nvPr>
            <p:ph type="ftr" sz="quarter" idx="10"/>
          </p:nvPr>
        </p:nvSpPr>
        <p:spPr/>
        <p:txBody>
          <a:bodyPr/>
          <a:lstStyle/>
          <a:p>
            <a:r>
              <a:rPr lang="de-DE"/>
              <a:t>SEI SO FREI-Adventsammlung 2020</a:t>
            </a:r>
            <a:endParaRPr lang="de-DE" dirty="0"/>
          </a:p>
        </p:txBody>
      </p:sp>
    </p:spTree>
    <p:extLst>
      <p:ext uri="{BB962C8B-B14F-4D97-AF65-F5344CB8AC3E}">
        <p14:creationId xmlns:p14="http://schemas.microsoft.com/office/powerpoint/2010/main" val="4223480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
          <p:cNvSpPr>
            <a:spLocks noGrp="1" noChangeArrowheads="1"/>
          </p:cNvSpPr>
          <p:nvPr>
            <p:ph type="sldNum" sz="quarter"/>
          </p:nvPr>
        </p:nvSpPr>
        <p:spPr>
          <a:noFill/>
        </p:spPr>
        <p:txBody>
          <a:bodyPr/>
          <a:lstStyle/>
          <a:p>
            <a:fld id="{58C6F159-07C4-4668-BEC4-3C54C9ECE556}" type="slidenum">
              <a:rPr lang="de-AT"/>
              <a:pPr/>
              <a:t>30</a:t>
            </a:fld>
            <a:endParaRPr lang="de-AT"/>
          </a:p>
        </p:txBody>
      </p:sp>
      <p:sp>
        <p:nvSpPr>
          <p:cNvPr id="11267" name="Rectangle 1"/>
          <p:cNvSpPr>
            <a:spLocks noGrp="1" noRot="1" noChangeAspect="1" noChangeArrowheads="1" noTextEdit="1"/>
          </p:cNvSpPr>
          <p:nvPr>
            <p:ph type="sldImg"/>
          </p:nvPr>
        </p:nvSpPr>
        <p:spPr>
          <a:xfrm>
            <a:off x="679450" y="817563"/>
            <a:ext cx="5373688" cy="4030662"/>
          </a:xfrm>
          <a:solidFill>
            <a:srgbClr val="FFFFFF"/>
          </a:solidFill>
          <a:ln>
            <a:solidFill>
              <a:srgbClr val="000000"/>
            </a:solidFill>
            <a:miter lim="800000"/>
          </a:ln>
        </p:spPr>
      </p:sp>
      <p:sp>
        <p:nvSpPr>
          <p:cNvPr id="11268" name="Rectangle 2"/>
          <p:cNvSpPr>
            <a:spLocks noGrp="1" noChangeArrowheads="1"/>
          </p:cNvSpPr>
          <p:nvPr>
            <p:ph type="body" idx="1"/>
          </p:nvPr>
        </p:nvSpPr>
        <p:spPr>
          <a:xfrm>
            <a:off x="673197" y="5107891"/>
            <a:ext cx="5388353" cy="4839635"/>
          </a:xfrm>
          <a:prstGeom prst="rect">
            <a:avLst/>
          </a:prstGeom>
          <a:noFill/>
          <a:ln/>
        </p:spPr>
        <p:txBody>
          <a:bodyPr wrap="none" anchor="t"/>
          <a:lstStyle/>
          <a:p>
            <a:pPr defTabSz="712499">
              <a:defRPr/>
            </a:pPr>
            <a:r>
              <a:rPr lang="de-DE" sz="1000" b="0" i="0" kern="1200" dirty="0">
                <a:solidFill>
                  <a:schemeClr val="tx1"/>
                </a:solidFill>
                <a:effectLst/>
                <a:latin typeface="Arial" panose="020B0604020202020204" pitchFamily="34" charset="0"/>
                <a:ea typeface="+mn-ea"/>
                <a:cs typeface="Arial" panose="020B0604020202020204" pitchFamily="34" charset="0"/>
              </a:rPr>
              <a:t>In einer Video-Botschaft richtet sich Bischof Erwin Kräutler an Menschen in Österreich und schildert die schwierige</a:t>
            </a:r>
            <a:r>
              <a:rPr lang="de-DE" sz="1000" b="0" i="0" kern="1200" baseline="0" dirty="0">
                <a:solidFill>
                  <a:schemeClr val="tx1"/>
                </a:solidFill>
                <a:effectLst/>
                <a:latin typeface="Arial" panose="020B0604020202020204" pitchFamily="34" charset="0"/>
                <a:ea typeface="+mn-ea"/>
                <a:cs typeface="Arial" panose="020B0604020202020204" pitchFamily="34" charset="0"/>
              </a:rPr>
              <a:t> Situation der Indigenen im Amazonas-Gebiet.</a:t>
            </a:r>
          </a:p>
          <a:p>
            <a:pPr defTabSz="712499">
              <a:defRPr/>
            </a:pPr>
            <a:endParaRPr lang="de-DE" sz="1000" b="0" i="0" kern="1200" baseline="0" dirty="0">
              <a:solidFill>
                <a:schemeClr val="tx1"/>
              </a:solidFill>
              <a:effectLst/>
              <a:latin typeface="Arial" panose="020B0604020202020204" pitchFamily="34" charset="0"/>
              <a:ea typeface="+mn-ea"/>
              <a:cs typeface="Arial" panose="020B0604020202020204" pitchFamily="34" charset="0"/>
            </a:endParaRPr>
          </a:p>
          <a:p>
            <a:pPr defTabSz="712499">
              <a:defRPr/>
            </a:pPr>
            <a:r>
              <a:rPr lang="de-DE" sz="1000" b="0" i="0" kern="1200" dirty="0">
                <a:solidFill>
                  <a:schemeClr val="tx1"/>
                </a:solidFill>
                <a:effectLst/>
                <a:latin typeface="Arial" panose="020B0604020202020204" pitchFamily="34" charset="0"/>
                <a:ea typeface="+mn-ea"/>
                <a:cs typeface="Arial" panose="020B0604020202020204" pitchFamily="34" charset="0"/>
              </a:rPr>
              <a:t>„Die teilweise Aberkennung oder Freigabe des angestammten Landes ist ein Dolchstoß ins Herz dieser Völker, die nur in ihrer Mitwelt Überlebenschancen haben“, sagt</a:t>
            </a:r>
            <a:r>
              <a:rPr lang="de-DE" sz="1000" b="0" i="0" kern="1200" baseline="0" dirty="0">
                <a:solidFill>
                  <a:schemeClr val="tx1"/>
                </a:solidFill>
                <a:effectLst/>
                <a:latin typeface="Arial" panose="020B0604020202020204" pitchFamily="34" charset="0"/>
                <a:ea typeface="+mn-ea"/>
                <a:cs typeface="Arial" panose="020B0604020202020204" pitchFamily="34" charset="0"/>
              </a:rPr>
              <a:t> Bischof Erwin Kräutler.</a:t>
            </a:r>
            <a:endParaRPr lang="en-US" sz="1200" dirty="0">
              <a:latin typeface="Arial" panose="020B0604020202020204" pitchFamily="34" charset="0"/>
              <a:ea typeface="Verdana" panose="020B0604030504040204" pitchFamily="34" charset="0"/>
              <a:cs typeface="Arial" panose="020B0604020202020204" pitchFamily="34" charset="0"/>
            </a:endParaRPr>
          </a:p>
        </p:txBody>
      </p:sp>
      <p:sp>
        <p:nvSpPr>
          <p:cNvPr id="2" name="Fußzeilenplatzhalter 1"/>
          <p:cNvSpPr>
            <a:spLocks noGrp="1"/>
          </p:cNvSpPr>
          <p:nvPr>
            <p:ph type="ftr" sz="quarter" idx="10"/>
          </p:nvPr>
        </p:nvSpPr>
        <p:spPr/>
        <p:txBody>
          <a:bodyPr/>
          <a:lstStyle/>
          <a:p>
            <a:r>
              <a:rPr lang="de-DE"/>
              <a:t>SEI SO FREI-Adventsammlung 2020</a:t>
            </a:r>
            <a:endParaRPr lang="de-DE" dirty="0"/>
          </a:p>
        </p:txBody>
      </p:sp>
    </p:spTree>
    <p:extLst>
      <p:ext uri="{BB962C8B-B14F-4D97-AF65-F5344CB8AC3E}">
        <p14:creationId xmlns:p14="http://schemas.microsoft.com/office/powerpoint/2010/main" val="33788542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
          <p:cNvSpPr>
            <a:spLocks noGrp="1" noChangeArrowheads="1"/>
          </p:cNvSpPr>
          <p:nvPr>
            <p:ph type="sldNum" sz="quarter"/>
          </p:nvPr>
        </p:nvSpPr>
        <p:spPr>
          <a:noFill/>
        </p:spPr>
        <p:txBody>
          <a:bodyPr/>
          <a:lstStyle/>
          <a:p>
            <a:fld id="{58C6F159-07C4-4668-BEC4-3C54C9ECE556}" type="slidenum">
              <a:rPr lang="de-AT"/>
              <a:pPr/>
              <a:t>31</a:t>
            </a:fld>
            <a:endParaRPr lang="de-AT"/>
          </a:p>
        </p:txBody>
      </p:sp>
      <p:sp>
        <p:nvSpPr>
          <p:cNvPr id="11267" name="Rectangle 1"/>
          <p:cNvSpPr>
            <a:spLocks noGrp="1" noRot="1" noChangeAspect="1" noChangeArrowheads="1" noTextEdit="1"/>
          </p:cNvSpPr>
          <p:nvPr>
            <p:ph type="sldImg"/>
          </p:nvPr>
        </p:nvSpPr>
        <p:spPr>
          <a:xfrm>
            <a:off x="679450" y="817563"/>
            <a:ext cx="5373688" cy="4030662"/>
          </a:xfrm>
          <a:solidFill>
            <a:srgbClr val="FFFFFF"/>
          </a:solidFill>
          <a:ln>
            <a:solidFill>
              <a:srgbClr val="000000"/>
            </a:solidFill>
            <a:miter lim="800000"/>
          </a:ln>
        </p:spPr>
      </p:sp>
      <p:sp>
        <p:nvSpPr>
          <p:cNvPr id="11268" name="Rectangle 2"/>
          <p:cNvSpPr>
            <a:spLocks noGrp="1" noChangeArrowheads="1"/>
          </p:cNvSpPr>
          <p:nvPr>
            <p:ph type="body" idx="1"/>
          </p:nvPr>
        </p:nvSpPr>
        <p:spPr>
          <a:xfrm>
            <a:off x="673197" y="5107891"/>
            <a:ext cx="5388353" cy="4839635"/>
          </a:xfrm>
          <a:prstGeom prst="rect">
            <a:avLst/>
          </a:prstGeom>
          <a:noFill/>
          <a:ln/>
        </p:spPr>
        <p:txBody>
          <a:bodyPr wrap="none" anchor="t"/>
          <a:lstStyle/>
          <a:p>
            <a:pPr marL="0" algn="l" defTabSz="739567" rtl="0" eaLnBrk="1" latinLnBrk="0" hangingPunct="1"/>
            <a:r>
              <a:rPr lang="de-DE" sz="1000" b="0" i="0" u="none" strike="noStrike" kern="1200" baseline="0" dirty="0">
                <a:solidFill>
                  <a:schemeClr val="tx1"/>
                </a:solidFill>
                <a:latin typeface="Arial" panose="020B0604020202020204" pitchFamily="34" charset="0"/>
                <a:ea typeface="+mn-ea"/>
                <a:cs typeface="Arial" panose="020B0604020202020204" pitchFamily="34" charset="0"/>
              </a:rPr>
              <a:t>Helfen Sie uns dabei!</a:t>
            </a:r>
          </a:p>
          <a:p>
            <a:pPr marL="0" algn="l" defTabSz="739567" rtl="0" eaLnBrk="1" latinLnBrk="0" hangingPunct="1"/>
            <a:r>
              <a:rPr lang="de-DE" sz="1000" b="0" i="0" u="none" strike="noStrike" kern="1200" baseline="0" dirty="0">
                <a:solidFill>
                  <a:schemeClr val="tx1"/>
                </a:solidFill>
                <a:latin typeface="Arial" panose="020B0604020202020204" pitchFamily="34" charset="0"/>
                <a:ea typeface="+mn-ea"/>
                <a:cs typeface="Arial" panose="020B0604020202020204" pitchFamily="34" charset="0"/>
              </a:rPr>
              <a:t>Wir wollen bis 2024 in Brasilien eine Fläche von etwas mehr als der Größe Österreichs schützen, indem die Gebiete den 46 dort lebenden indigenen Völkern zugesprochen werden. Die Situation der indigenen Völker in Brasilien ist dramatisch und spitzt sich permanent zu. Seit langem versprochenes Land, auf dem sie seit geraumer Zeit leben und das ihre Heimat ist, wird in Rekordtempo von Regierung und Wirtschaft ausgebeutet und nachhaltig zerstört. Die Indigenen, die</a:t>
            </a:r>
          </a:p>
          <a:p>
            <a:r>
              <a:rPr lang="de-DE" sz="1000" b="0" i="0" u="none" strike="noStrike" kern="1200" baseline="0" dirty="0">
                <a:solidFill>
                  <a:schemeClr val="tx1"/>
                </a:solidFill>
                <a:latin typeface="Arial" panose="020B0604020202020204" pitchFamily="34" charset="0"/>
                <a:ea typeface="+mn-ea"/>
                <a:cs typeface="Arial" panose="020B0604020202020204" pitchFamily="34" charset="0"/>
              </a:rPr>
              <a:t>so eng mit ihrem Land verbunden sind, werden im Kampf darum mit unvorstellbarer Gewalt vertrieben, verfolgt und teilweise sogar getötet. Die einzige Chance, diesen Menschen in dieser Unrecht-Situation zu helfen und die „grüne Lunge“ der Erde zu erhalten, ist, zu erreichen, dass ihre Gebiet ihnen endlich zugesprochen werden. Wir setzen uns gemeinsam mit Bischof </a:t>
            </a:r>
            <a:r>
              <a:rPr lang="de-DE" sz="1000" b="0" i="0" u="none" strike="noStrike" kern="1200" baseline="0" dirty="0" err="1">
                <a:solidFill>
                  <a:schemeClr val="tx1"/>
                </a:solidFill>
                <a:latin typeface="Arial" panose="020B0604020202020204" pitchFamily="34" charset="0"/>
                <a:ea typeface="+mn-ea"/>
                <a:cs typeface="Arial" panose="020B0604020202020204" pitchFamily="34" charset="0"/>
              </a:rPr>
              <a:t>em</a:t>
            </a:r>
            <a:r>
              <a:rPr lang="de-DE" sz="1000" b="0" i="0" u="none" strike="noStrike" kern="1200" baseline="0" dirty="0">
                <a:solidFill>
                  <a:schemeClr val="tx1"/>
                </a:solidFill>
                <a:latin typeface="Arial" panose="020B0604020202020204" pitchFamily="34" charset="0"/>
                <a:ea typeface="+mn-ea"/>
                <a:cs typeface="Arial" panose="020B0604020202020204" pitchFamily="34" charset="0"/>
              </a:rPr>
              <a:t>. Erwin Kräutler seit vielen Jahren dafür ein, dass die indigenen Gebiete anerkannt und somit geschützt werden. </a:t>
            </a:r>
            <a:endParaRPr lang="en-US" sz="1200" dirty="0">
              <a:latin typeface="Arial" panose="020B0604020202020204" pitchFamily="34" charset="0"/>
              <a:ea typeface="Verdana" panose="020B0604030504040204" pitchFamily="34" charset="0"/>
              <a:cs typeface="Arial" panose="020B0604020202020204" pitchFamily="34" charset="0"/>
            </a:endParaRPr>
          </a:p>
        </p:txBody>
      </p:sp>
      <p:sp>
        <p:nvSpPr>
          <p:cNvPr id="2" name="Fußzeilenplatzhalter 1"/>
          <p:cNvSpPr>
            <a:spLocks noGrp="1"/>
          </p:cNvSpPr>
          <p:nvPr>
            <p:ph type="ftr" sz="quarter" idx="10"/>
          </p:nvPr>
        </p:nvSpPr>
        <p:spPr/>
        <p:txBody>
          <a:bodyPr/>
          <a:lstStyle/>
          <a:p>
            <a:r>
              <a:rPr lang="de-DE"/>
              <a:t>SEI SO FREI-Adventsammlung 2020</a:t>
            </a:r>
            <a:endParaRPr lang="de-DE" dirty="0"/>
          </a:p>
        </p:txBody>
      </p:sp>
    </p:spTree>
    <p:extLst>
      <p:ext uri="{BB962C8B-B14F-4D97-AF65-F5344CB8AC3E}">
        <p14:creationId xmlns:p14="http://schemas.microsoft.com/office/powerpoint/2010/main" val="2247444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000" b="0" i="0" kern="1200" dirty="0">
                <a:solidFill>
                  <a:schemeClr val="tx1"/>
                </a:solidFill>
                <a:effectLst/>
                <a:latin typeface="Arial" panose="020B0604020202020204" pitchFamily="34" charset="0"/>
                <a:ea typeface="+mn-ea"/>
                <a:cs typeface="Arial" panose="020B0604020202020204" pitchFamily="34" charset="0"/>
              </a:rPr>
              <a:t>Die </a:t>
            </a:r>
            <a:r>
              <a:rPr lang="de-DE" sz="1000" b="0" i="0" u="sng" kern="1200" dirty="0">
                <a:solidFill>
                  <a:schemeClr val="tx1"/>
                </a:solidFill>
                <a:effectLst/>
                <a:latin typeface="Arial" panose="020B0604020202020204" pitchFamily="34" charset="0"/>
                <a:ea typeface="+mn-ea"/>
                <a:cs typeface="Arial" panose="020B0604020202020204" pitchFamily="34" charset="0"/>
                <a:hlinkClick r:id="rId3"/>
              </a:rPr>
              <a:t>Dreikönigsaktion der Katholischen Jungschar</a:t>
            </a:r>
            <a:r>
              <a:rPr lang="de-DE" sz="1000" b="0" i="0" kern="1200" dirty="0">
                <a:solidFill>
                  <a:schemeClr val="tx1"/>
                </a:solidFill>
                <a:effectLst/>
                <a:latin typeface="Arial" panose="020B0604020202020204" pitchFamily="34" charset="0"/>
                <a:ea typeface="+mn-ea"/>
                <a:cs typeface="Arial" panose="020B0604020202020204" pitchFamily="34" charset="0"/>
              </a:rPr>
              <a:t> und </a:t>
            </a:r>
            <a:r>
              <a:rPr lang="de-DE" sz="1000" b="0" i="0" u="sng" kern="1200" dirty="0">
                <a:solidFill>
                  <a:schemeClr val="tx1"/>
                </a:solidFill>
                <a:effectLst/>
                <a:latin typeface="Arial" panose="020B0604020202020204" pitchFamily="34" charset="0"/>
                <a:ea typeface="+mn-ea"/>
                <a:cs typeface="Arial" panose="020B0604020202020204" pitchFamily="34" charset="0"/>
                <a:hlinkClick r:id="rId4"/>
              </a:rPr>
              <a:t>Sei So Frei</a:t>
            </a:r>
            <a:r>
              <a:rPr lang="de-DE" sz="1000" b="0" i="0" kern="1200" dirty="0">
                <a:solidFill>
                  <a:schemeClr val="tx1"/>
                </a:solidFill>
                <a:effectLst/>
                <a:latin typeface="Arial" panose="020B0604020202020204" pitchFamily="34" charset="0"/>
                <a:ea typeface="+mn-ea"/>
                <a:cs typeface="Arial" panose="020B0604020202020204" pitchFamily="34" charset="0"/>
              </a:rPr>
              <a:t>, die entwicklungspolitische Organisation der Katholischen Männerbewegung, setzen sich gemeinsam mit der brasilianischen Partnerorganisation CIMI, für die indigenen Völker in Brasilien ein. Mit jedem Stück Land für sie, wird auch Regenwald gerettet. Denn die Indigenen Völker </a:t>
            </a:r>
            <a:r>
              <a:rPr lang="de-DE" sz="1000" b="0" i="0" kern="1200" dirty="0" err="1">
                <a:solidFill>
                  <a:schemeClr val="tx1"/>
                </a:solidFill>
                <a:effectLst/>
                <a:latin typeface="Arial" panose="020B0604020202020204" pitchFamily="34" charset="0"/>
                <a:ea typeface="+mn-ea"/>
                <a:cs typeface="Arial" panose="020B0604020202020204" pitchFamily="34" charset="0"/>
              </a:rPr>
              <a:t>Amazoniens</a:t>
            </a:r>
            <a:r>
              <a:rPr lang="de-DE" sz="1000" b="0" i="0" kern="1200" dirty="0">
                <a:solidFill>
                  <a:schemeClr val="tx1"/>
                </a:solidFill>
                <a:effectLst/>
                <a:latin typeface="Arial" panose="020B0604020202020204" pitchFamily="34" charset="0"/>
                <a:ea typeface="+mn-ea"/>
                <a:cs typeface="Arial" panose="020B0604020202020204" pitchFamily="34" charset="0"/>
              </a:rPr>
              <a:t> sind die Beschützer der Wälder, Flüsse und des Klimas. </a:t>
            </a:r>
          </a:p>
          <a:p>
            <a:r>
              <a:rPr lang="de-DE" sz="1000" b="0" i="0" kern="1200" dirty="0">
                <a:solidFill>
                  <a:schemeClr val="tx1"/>
                </a:solidFill>
                <a:effectLst/>
                <a:latin typeface="Arial" panose="020B0604020202020204" pitchFamily="34" charset="0"/>
                <a:ea typeface="+mn-ea"/>
                <a:cs typeface="Arial" panose="020B0604020202020204" pitchFamily="34" charset="0"/>
              </a:rPr>
              <a:t>Mit Ihrer Unterschrift helfen Sie, die indigenen Rechte zu stärken!</a:t>
            </a:r>
          </a:p>
          <a:p>
            <a:endParaRPr lang="de-DE" sz="1000" b="0" i="0" kern="1200" dirty="0">
              <a:solidFill>
                <a:schemeClr val="tx1"/>
              </a:solidFill>
              <a:effectLst/>
              <a:latin typeface="Arial" panose="020B0604020202020204" pitchFamily="34" charset="0"/>
              <a:ea typeface="+mn-ea"/>
              <a:cs typeface="Arial" panose="020B0604020202020204" pitchFamily="34" charset="0"/>
            </a:endParaRPr>
          </a:p>
          <a:p>
            <a:r>
              <a:rPr lang="de-DE" sz="1000" b="0" i="0" kern="1200" dirty="0">
                <a:solidFill>
                  <a:schemeClr val="tx1"/>
                </a:solidFill>
                <a:effectLst/>
                <a:latin typeface="Arial" panose="020B0604020202020204" pitchFamily="34" charset="0"/>
                <a:ea typeface="+mn-ea"/>
                <a:cs typeface="Arial" panose="020B0604020202020204" pitchFamily="34" charset="0"/>
              </a:rPr>
              <a:t>Der Raubbau an </a:t>
            </a:r>
            <a:r>
              <a:rPr lang="de-DE" sz="1000" b="0" i="0" kern="1200" dirty="0" err="1">
                <a:solidFill>
                  <a:schemeClr val="tx1"/>
                </a:solidFill>
                <a:effectLst/>
                <a:latin typeface="Arial" panose="020B0604020202020204" pitchFamily="34" charset="0"/>
                <a:ea typeface="+mn-ea"/>
                <a:cs typeface="Arial" panose="020B0604020202020204" pitchFamily="34" charset="0"/>
              </a:rPr>
              <a:t>Amazonien</a:t>
            </a:r>
            <a:r>
              <a:rPr lang="de-DE" sz="1000" b="0" i="0" kern="1200" dirty="0">
                <a:solidFill>
                  <a:schemeClr val="tx1"/>
                </a:solidFill>
                <a:effectLst/>
                <a:latin typeface="Arial" panose="020B0604020202020204" pitchFamily="34" charset="0"/>
                <a:ea typeface="+mn-ea"/>
                <a:cs typeface="Arial" panose="020B0604020202020204" pitchFamily="34" charset="0"/>
              </a:rPr>
              <a:t> ist im vollen Gang, der brasilianische Regenwald brennt oder wird abgeholzt: Für Sojaanbau als Futtermittel für europäische Massentierhaltung, Weideflächen für den Export von Rinderfleisch, Holzschlägerungen für Möbel aus Teakholz und Mahagoni, Produktion von Palmöl in vielen Lebensmitteln, Abbau von Gold für Münzen als Geldanlage, Eisenerz für Autos oder Bauxit für </a:t>
            </a:r>
            <a:r>
              <a:rPr lang="de-DE" sz="1000" b="0" i="0" kern="1200" dirty="0" err="1">
                <a:solidFill>
                  <a:schemeClr val="tx1"/>
                </a:solidFill>
                <a:effectLst/>
                <a:latin typeface="Arial" panose="020B0604020202020204" pitchFamily="34" charset="0"/>
                <a:ea typeface="+mn-ea"/>
                <a:cs typeface="Arial" panose="020B0604020202020204" pitchFamily="34" charset="0"/>
              </a:rPr>
              <a:t>Aludosen</a:t>
            </a:r>
            <a:r>
              <a:rPr lang="de-DE" sz="1000" b="0" i="0" kern="1200" dirty="0">
                <a:solidFill>
                  <a:schemeClr val="tx1"/>
                </a:solidFill>
                <a:effectLst/>
                <a:latin typeface="Arial" panose="020B0604020202020204" pitchFamily="34" charset="0"/>
                <a:ea typeface="+mn-ea"/>
                <a:cs typeface="Arial" panose="020B0604020202020204" pitchFamily="34" charset="0"/>
              </a:rPr>
              <a:t>.</a:t>
            </a:r>
          </a:p>
          <a:p>
            <a:r>
              <a:rPr lang="de-DE" sz="1000" b="0" i="0" kern="1200" dirty="0">
                <a:solidFill>
                  <a:schemeClr val="tx1"/>
                </a:solidFill>
                <a:effectLst/>
                <a:latin typeface="Arial" panose="020B0604020202020204" pitchFamily="34" charset="0"/>
                <a:ea typeface="+mn-ea"/>
                <a:cs typeface="Arial" panose="020B0604020202020204" pitchFamily="34" charset="0"/>
              </a:rPr>
              <a:t>Wer den Regenwald zerstört, der raubt den dort lebenden indigenen Völkern die Lebensgrundlage. Mit der rasanten Vernichtung der „Grünen Lunge der Erde“ nähern wir uns auch immer mehr der Klimakatastrophe. Die aktuelle brasilianische Regierung ignoriert die Rechte der indigenen Völker und begünstigt die skrupellose wirtschaftliche Ausbeutung des Regenwaldes. Diese findet auch mit Beteiligung europäischer Konzerne und Financiers statt.</a:t>
            </a:r>
          </a:p>
        </p:txBody>
      </p:sp>
      <p:sp>
        <p:nvSpPr>
          <p:cNvPr id="4" name="Fußzeilenplatzhalter 3"/>
          <p:cNvSpPr>
            <a:spLocks noGrp="1"/>
          </p:cNvSpPr>
          <p:nvPr>
            <p:ph type="ftr" sz="quarter" idx="10"/>
          </p:nvPr>
        </p:nvSpPr>
        <p:spPr/>
        <p:txBody>
          <a:bodyPr/>
          <a:lstStyle/>
          <a:p>
            <a:r>
              <a:rPr lang="de-DE"/>
              <a:t>SEI SO FREI-Adventsammlung 2020</a:t>
            </a:r>
            <a:endParaRPr lang="de-DE" dirty="0"/>
          </a:p>
        </p:txBody>
      </p:sp>
      <p:sp>
        <p:nvSpPr>
          <p:cNvPr id="5" name="Foliennummernplatzhalter 4"/>
          <p:cNvSpPr>
            <a:spLocks noGrp="1"/>
          </p:cNvSpPr>
          <p:nvPr>
            <p:ph type="sldNum" sz="quarter" idx="11"/>
          </p:nvPr>
        </p:nvSpPr>
        <p:spPr/>
        <p:txBody>
          <a:bodyPr/>
          <a:lstStyle/>
          <a:p>
            <a:fld id="{4F18909D-C73E-48B5-AB5A-711264532027}" type="slidenum">
              <a:rPr lang="de-DE" smtClean="0"/>
              <a:pPr/>
              <a:t>32</a:t>
            </a:fld>
            <a:endParaRPr lang="de-DE" dirty="0"/>
          </a:p>
        </p:txBody>
      </p:sp>
    </p:spTree>
    <p:extLst>
      <p:ext uri="{BB962C8B-B14F-4D97-AF65-F5344CB8AC3E}">
        <p14:creationId xmlns:p14="http://schemas.microsoft.com/office/powerpoint/2010/main" val="9551979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
          <p:cNvSpPr>
            <a:spLocks noGrp="1" noChangeArrowheads="1"/>
          </p:cNvSpPr>
          <p:nvPr>
            <p:ph type="sldNum" sz="quarter"/>
          </p:nvPr>
        </p:nvSpPr>
        <p:spPr>
          <a:noFill/>
        </p:spPr>
        <p:txBody>
          <a:bodyPr/>
          <a:lstStyle/>
          <a:p>
            <a:fld id="{58C6F159-07C4-4668-BEC4-3C54C9ECE556}" type="slidenum">
              <a:rPr lang="de-AT"/>
              <a:pPr/>
              <a:t>33</a:t>
            </a:fld>
            <a:endParaRPr lang="de-AT"/>
          </a:p>
        </p:txBody>
      </p:sp>
      <p:sp>
        <p:nvSpPr>
          <p:cNvPr id="11267" name="Rectangle 1"/>
          <p:cNvSpPr>
            <a:spLocks noGrp="1" noRot="1" noChangeAspect="1" noChangeArrowheads="1" noTextEdit="1"/>
          </p:cNvSpPr>
          <p:nvPr>
            <p:ph type="sldImg"/>
          </p:nvPr>
        </p:nvSpPr>
        <p:spPr>
          <a:xfrm>
            <a:off x="679450" y="817563"/>
            <a:ext cx="5373688" cy="4030662"/>
          </a:xfrm>
          <a:solidFill>
            <a:srgbClr val="FFFFFF"/>
          </a:solidFill>
          <a:ln>
            <a:solidFill>
              <a:srgbClr val="000000"/>
            </a:solidFill>
            <a:miter lim="800000"/>
          </a:ln>
        </p:spPr>
      </p:sp>
      <p:sp>
        <p:nvSpPr>
          <p:cNvPr id="11268" name="Rectangle 2"/>
          <p:cNvSpPr>
            <a:spLocks noGrp="1" noChangeArrowheads="1"/>
          </p:cNvSpPr>
          <p:nvPr>
            <p:ph type="body" idx="1"/>
          </p:nvPr>
        </p:nvSpPr>
        <p:spPr>
          <a:xfrm>
            <a:off x="673197" y="5107891"/>
            <a:ext cx="5388353" cy="4839635"/>
          </a:xfrm>
          <a:prstGeom prst="rect">
            <a:avLst/>
          </a:prstGeom>
          <a:noFill/>
          <a:ln/>
        </p:spPr>
        <p:txBody>
          <a:bodyPr wrap="none" anchor="t"/>
          <a:lstStyle/>
          <a:p>
            <a:pPr defTabSz="712499">
              <a:defRPr/>
            </a:pPr>
            <a:r>
              <a:rPr lang="de-DE" sz="1000" b="0" i="0" kern="1200" dirty="0">
                <a:solidFill>
                  <a:schemeClr val="tx1"/>
                </a:solidFill>
                <a:effectLst/>
                <a:latin typeface="Arial" panose="020B0604020202020204" pitchFamily="34" charset="0"/>
                <a:ea typeface="+mn-ea"/>
                <a:cs typeface="Arial" panose="020B0604020202020204" pitchFamily="34" charset="0"/>
              </a:rPr>
              <a:t>„</a:t>
            </a:r>
            <a:r>
              <a:rPr lang="de-DE" sz="1000" b="0" i="0" kern="1200" dirty="0" err="1">
                <a:solidFill>
                  <a:schemeClr val="tx1"/>
                </a:solidFill>
                <a:effectLst/>
                <a:latin typeface="Arial" panose="020B0604020202020204" pitchFamily="34" charset="0"/>
                <a:ea typeface="+mn-ea"/>
                <a:cs typeface="Arial" panose="020B0604020202020204" pitchFamily="34" charset="0"/>
              </a:rPr>
              <a:t>Tudo</a:t>
            </a:r>
            <a:r>
              <a:rPr lang="de-DE" sz="1000" b="0" i="0" kern="1200" dirty="0">
                <a:solidFill>
                  <a:schemeClr val="tx1"/>
                </a:solidFill>
                <a:effectLst/>
                <a:latin typeface="Arial" panose="020B0604020202020204" pitchFamily="34" charset="0"/>
                <a:ea typeface="+mn-ea"/>
                <a:cs typeface="Arial" panose="020B0604020202020204" pitchFamily="34" charset="0"/>
              </a:rPr>
              <a:t> </a:t>
            </a:r>
            <a:r>
              <a:rPr lang="de-DE" sz="1000" b="0" i="0" kern="1200" dirty="0" err="1">
                <a:solidFill>
                  <a:schemeClr val="tx1"/>
                </a:solidFill>
                <a:effectLst/>
                <a:latin typeface="Arial" panose="020B0604020202020204" pitchFamily="34" charset="0"/>
                <a:ea typeface="+mn-ea"/>
                <a:cs typeface="Arial" panose="020B0604020202020204" pitchFamily="34" charset="0"/>
              </a:rPr>
              <a:t>está</a:t>
            </a:r>
            <a:r>
              <a:rPr lang="de-DE" sz="1000" b="0" i="0" kern="1200" dirty="0">
                <a:solidFill>
                  <a:schemeClr val="tx1"/>
                </a:solidFill>
                <a:effectLst/>
                <a:latin typeface="Arial" panose="020B0604020202020204" pitchFamily="34" charset="0"/>
                <a:ea typeface="+mn-ea"/>
                <a:cs typeface="Arial" panose="020B0604020202020204" pitchFamily="34" charset="0"/>
              </a:rPr>
              <a:t> </a:t>
            </a:r>
            <a:r>
              <a:rPr lang="de-DE" sz="1000" b="0" i="0" kern="1200" dirty="0" err="1">
                <a:solidFill>
                  <a:schemeClr val="tx1"/>
                </a:solidFill>
                <a:effectLst/>
                <a:latin typeface="Arial" panose="020B0604020202020204" pitchFamily="34" charset="0"/>
                <a:ea typeface="+mn-ea"/>
                <a:cs typeface="Arial" panose="020B0604020202020204" pitchFamily="34" charset="0"/>
              </a:rPr>
              <a:t>interligado</a:t>
            </a:r>
            <a:r>
              <a:rPr lang="de-DE" sz="1000" b="0" i="0" kern="1200" dirty="0">
                <a:solidFill>
                  <a:schemeClr val="tx1"/>
                </a:solidFill>
                <a:effectLst/>
                <a:latin typeface="Arial" panose="020B0604020202020204" pitchFamily="34" charset="0"/>
                <a:ea typeface="+mn-ea"/>
                <a:cs typeface="Arial" panose="020B0604020202020204" pitchFamily="34" charset="0"/>
              </a:rPr>
              <a:t>“, sangen die Indigenen Vertreter bei der </a:t>
            </a:r>
            <a:r>
              <a:rPr lang="de-DE" sz="1000" b="0" i="0" kern="1200" dirty="0" err="1">
                <a:solidFill>
                  <a:schemeClr val="tx1"/>
                </a:solidFill>
                <a:effectLst/>
                <a:latin typeface="Arial" panose="020B0604020202020204" pitchFamily="34" charset="0"/>
                <a:ea typeface="+mn-ea"/>
                <a:cs typeface="Arial" panose="020B0604020202020204" pitchFamily="34" charset="0"/>
              </a:rPr>
              <a:t>Amazonien</a:t>
            </a:r>
            <a:r>
              <a:rPr lang="de-DE" sz="1000" b="0" i="0" kern="1200" dirty="0">
                <a:solidFill>
                  <a:schemeClr val="tx1"/>
                </a:solidFill>
                <a:effectLst/>
                <a:latin typeface="Arial" panose="020B0604020202020204" pitchFamily="34" charset="0"/>
                <a:ea typeface="+mn-ea"/>
                <a:cs typeface="Arial" panose="020B0604020202020204" pitchFamily="34" charset="0"/>
              </a:rPr>
              <a:t> Synode (2019) in Rom: „Alles ist mit allem verbunden.“ Das hatte schon Papst Franziskus in der Enzyklika </a:t>
            </a:r>
            <a:r>
              <a:rPr lang="de-DE" sz="1000" b="0" i="0" kern="1200" dirty="0" err="1">
                <a:solidFill>
                  <a:schemeClr val="tx1"/>
                </a:solidFill>
                <a:effectLst/>
                <a:latin typeface="Arial" panose="020B0604020202020204" pitchFamily="34" charset="0"/>
                <a:ea typeface="+mn-ea"/>
                <a:cs typeface="Arial" panose="020B0604020202020204" pitchFamily="34" charset="0"/>
              </a:rPr>
              <a:t>Laudato</a:t>
            </a:r>
            <a:r>
              <a:rPr lang="de-DE" sz="1000" b="0" i="0" kern="1200" dirty="0">
                <a:solidFill>
                  <a:schemeClr val="tx1"/>
                </a:solidFill>
                <a:effectLst/>
                <a:latin typeface="Arial" panose="020B0604020202020204" pitchFamily="34" charset="0"/>
                <a:ea typeface="+mn-ea"/>
                <a:cs typeface="Arial" panose="020B0604020202020204" pitchFamily="34" charset="0"/>
              </a:rPr>
              <a:t> Si (2015) so formuliert. Er drückt damit die „Sorge um das gemeinsame Haus“ aus, und meint damit nichts weniger als unseren Planeten. Was irgendwo auf der Welt passiert, hat Auswirkungen auf die gesamte Welt. Dies gilt besonders für </a:t>
            </a:r>
            <a:r>
              <a:rPr lang="de-DE" sz="1000" b="0" i="0" kern="1200" dirty="0" err="1">
                <a:solidFill>
                  <a:schemeClr val="tx1"/>
                </a:solidFill>
                <a:effectLst/>
                <a:latin typeface="Arial" panose="020B0604020202020204" pitchFamily="34" charset="0"/>
                <a:ea typeface="+mn-ea"/>
                <a:cs typeface="Arial" panose="020B0604020202020204" pitchFamily="34" charset="0"/>
              </a:rPr>
              <a:t>Amazonien</a:t>
            </a:r>
            <a:r>
              <a:rPr lang="de-DE" sz="1000" b="0" i="0" kern="1200" dirty="0">
                <a:solidFill>
                  <a:schemeClr val="tx1"/>
                </a:solidFill>
                <a:effectLst/>
                <a:latin typeface="Arial" panose="020B0604020202020204" pitchFamily="34" charset="0"/>
                <a:ea typeface="+mn-ea"/>
                <a:cs typeface="Arial" panose="020B0604020202020204" pitchFamily="34" charset="0"/>
              </a:rPr>
              <a:t>. Dieses größte Waldgebiet ist so etwas wie die grüne Lunge der Welt. Doch diese Lunge ist krank. Drei Fußballfelder werden abgeholzt. Pro Minute. Aus wirtschaftlichen Gründen. Das sind - über die Jahre hinweg - einfach zu große Flächen, die verloren gehen, als dass das keine Auswirkungen auf das Klima hätte. Hier an der Front zwischen Regenwald und Profitstreben entscheidet sich die Zukunft - nicht nur von </a:t>
            </a:r>
            <a:r>
              <a:rPr lang="de-DE" sz="1000" b="0" i="0" kern="1200" dirty="0" err="1">
                <a:solidFill>
                  <a:schemeClr val="tx1"/>
                </a:solidFill>
                <a:effectLst/>
                <a:latin typeface="Arial" panose="020B0604020202020204" pitchFamily="34" charset="0"/>
                <a:ea typeface="+mn-ea"/>
                <a:cs typeface="Arial" panose="020B0604020202020204" pitchFamily="34" charset="0"/>
              </a:rPr>
              <a:t>Amazonien</a:t>
            </a:r>
            <a:r>
              <a:rPr lang="de-DE" sz="1000" b="0" i="0" kern="1200" dirty="0">
                <a:solidFill>
                  <a:schemeClr val="tx1"/>
                </a:solidFill>
                <a:effectLst/>
                <a:latin typeface="Arial" panose="020B0604020202020204" pitchFamily="34" charset="0"/>
                <a:ea typeface="+mn-ea"/>
                <a:cs typeface="Arial" panose="020B0604020202020204" pitchFamily="34" charset="0"/>
              </a:rPr>
              <a:t>.</a:t>
            </a:r>
            <a:endParaRPr lang="en-US" sz="1200" dirty="0">
              <a:latin typeface="Arial" panose="020B0604020202020204" pitchFamily="34" charset="0"/>
              <a:ea typeface="Verdana" panose="020B0604030504040204" pitchFamily="34" charset="0"/>
              <a:cs typeface="Arial" panose="020B0604020202020204" pitchFamily="34" charset="0"/>
            </a:endParaRPr>
          </a:p>
        </p:txBody>
      </p:sp>
      <p:sp>
        <p:nvSpPr>
          <p:cNvPr id="2" name="Fußzeilenplatzhalter 1"/>
          <p:cNvSpPr>
            <a:spLocks noGrp="1"/>
          </p:cNvSpPr>
          <p:nvPr>
            <p:ph type="ftr" sz="quarter" idx="10"/>
          </p:nvPr>
        </p:nvSpPr>
        <p:spPr/>
        <p:txBody>
          <a:bodyPr/>
          <a:lstStyle/>
          <a:p>
            <a:r>
              <a:rPr lang="de-DE"/>
              <a:t>SEI SO FREI-Adventsammlung 2020</a:t>
            </a:r>
            <a:endParaRPr lang="de-DE" dirty="0"/>
          </a:p>
        </p:txBody>
      </p:sp>
    </p:spTree>
    <p:extLst>
      <p:ext uri="{BB962C8B-B14F-4D97-AF65-F5344CB8AC3E}">
        <p14:creationId xmlns:p14="http://schemas.microsoft.com/office/powerpoint/2010/main" val="7982381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
          <p:cNvSpPr>
            <a:spLocks noGrp="1" noChangeArrowheads="1"/>
          </p:cNvSpPr>
          <p:nvPr>
            <p:ph type="sldNum" sz="quarter"/>
          </p:nvPr>
        </p:nvSpPr>
        <p:spPr>
          <a:noFill/>
        </p:spPr>
        <p:txBody>
          <a:bodyPr/>
          <a:lstStyle/>
          <a:p>
            <a:fld id="{58C6F159-07C4-4668-BEC4-3C54C9ECE556}" type="slidenum">
              <a:rPr lang="de-AT"/>
              <a:pPr/>
              <a:t>34</a:t>
            </a:fld>
            <a:endParaRPr lang="de-AT"/>
          </a:p>
        </p:txBody>
      </p:sp>
      <p:sp>
        <p:nvSpPr>
          <p:cNvPr id="11267" name="Rectangle 1"/>
          <p:cNvSpPr>
            <a:spLocks noGrp="1" noRot="1" noChangeAspect="1" noChangeArrowheads="1" noTextEdit="1"/>
          </p:cNvSpPr>
          <p:nvPr>
            <p:ph type="sldImg"/>
          </p:nvPr>
        </p:nvSpPr>
        <p:spPr>
          <a:xfrm>
            <a:off x="679450" y="817563"/>
            <a:ext cx="5373688" cy="4030662"/>
          </a:xfrm>
          <a:solidFill>
            <a:srgbClr val="FFFFFF"/>
          </a:solidFill>
          <a:ln>
            <a:solidFill>
              <a:srgbClr val="000000"/>
            </a:solidFill>
            <a:miter lim="800000"/>
          </a:ln>
        </p:spPr>
      </p:sp>
      <p:sp>
        <p:nvSpPr>
          <p:cNvPr id="11268" name="Rectangle 2"/>
          <p:cNvSpPr>
            <a:spLocks noGrp="1" noChangeArrowheads="1"/>
          </p:cNvSpPr>
          <p:nvPr>
            <p:ph type="body" idx="1"/>
          </p:nvPr>
        </p:nvSpPr>
        <p:spPr>
          <a:xfrm>
            <a:off x="673197" y="5107891"/>
            <a:ext cx="5388353" cy="4839635"/>
          </a:xfrm>
          <a:prstGeom prst="rect">
            <a:avLst/>
          </a:prstGeom>
          <a:noFill/>
          <a:ln/>
        </p:spPr>
        <p:txBody>
          <a:bodyPr wrap="none" anchor="t"/>
          <a:lstStyle/>
          <a:p>
            <a:pPr defTabSz="712499">
              <a:defRPr/>
            </a:pPr>
            <a:endParaRPr lang="en-US" sz="1200" dirty="0">
              <a:latin typeface="Arial" panose="020B0604020202020204" pitchFamily="34" charset="0"/>
              <a:ea typeface="Verdana" panose="020B0604030504040204" pitchFamily="34" charset="0"/>
              <a:cs typeface="Arial" panose="020B0604020202020204" pitchFamily="34" charset="0"/>
            </a:endParaRPr>
          </a:p>
        </p:txBody>
      </p:sp>
      <p:sp>
        <p:nvSpPr>
          <p:cNvPr id="2" name="Fußzeilenplatzhalter 1"/>
          <p:cNvSpPr>
            <a:spLocks noGrp="1"/>
          </p:cNvSpPr>
          <p:nvPr>
            <p:ph type="ftr" sz="quarter" idx="10"/>
          </p:nvPr>
        </p:nvSpPr>
        <p:spPr/>
        <p:txBody>
          <a:bodyPr/>
          <a:lstStyle/>
          <a:p>
            <a:r>
              <a:rPr lang="de-DE"/>
              <a:t>SEI SO FREI-Adventsammlung 2020</a:t>
            </a:r>
            <a:endParaRPr lang="de-DE" dirty="0"/>
          </a:p>
        </p:txBody>
      </p:sp>
    </p:spTree>
    <p:extLst>
      <p:ext uri="{BB962C8B-B14F-4D97-AF65-F5344CB8AC3E}">
        <p14:creationId xmlns:p14="http://schemas.microsoft.com/office/powerpoint/2010/main" val="35628593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
          <p:cNvSpPr>
            <a:spLocks noGrp="1" noChangeArrowheads="1"/>
          </p:cNvSpPr>
          <p:nvPr>
            <p:ph type="sldNum" sz="quarter"/>
          </p:nvPr>
        </p:nvSpPr>
        <p:spPr>
          <a:noFill/>
        </p:spPr>
        <p:txBody>
          <a:bodyPr/>
          <a:lstStyle/>
          <a:p>
            <a:fld id="{58C6F159-07C4-4668-BEC4-3C54C9ECE556}" type="slidenum">
              <a:rPr lang="de-AT"/>
              <a:pPr/>
              <a:t>35</a:t>
            </a:fld>
            <a:endParaRPr lang="de-AT"/>
          </a:p>
        </p:txBody>
      </p:sp>
      <p:sp>
        <p:nvSpPr>
          <p:cNvPr id="11267" name="Rectangle 1"/>
          <p:cNvSpPr>
            <a:spLocks noGrp="1" noRot="1" noChangeAspect="1" noChangeArrowheads="1" noTextEdit="1"/>
          </p:cNvSpPr>
          <p:nvPr>
            <p:ph type="sldImg"/>
          </p:nvPr>
        </p:nvSpPr>
        <p:spPr>
          <a:xfrm>
            <a:off x="679450" y="817563"/>
            <a:ext cx="5373688" cy="4030662"/>
          </a:xfrm>
          <a:solidFill>
            <a:srgbClr val="FFFFFF"/>
          </a:solidFill>
          <a:ln>
            <a:solidFill>
              <a:srgbClr val="000000"/>
            </a:solidFill>
            <a:miter lim="800000"/>
          </a:ln>
        </p:spPr>
      </p:sp>
      <p:sp>
        <p:nvSpPr>
          <p:cNvPr id="11268" name="Rectangle 2"/>
          <p:cNvSpPr>
            <a:spLocks noGrp="1" noChangeArrowheads="1"/>
          </p:cNvSpPr>
          <p:nvPr>
            <p:ph type="body" idx="1"/>
          </p:nvPr>
        </p:nvSpPr>
        <p:spPr>
          <a:xfrm>
            <a:off x="673197" y="5107891"/>
            <a:ext cx="5388353" cy="4839635"/>
          </a:xfrm>
          <a:prstGeom prst="rect">
            <a:avLst/>
          </a:prstGeom>
          <a:noFill/>
          <a:ln/>
        </p:spPr>
        <p:txBody>
          <a:bodyPr wrap="none" anchor="t"/>
          <a:lstStyle/>
          <a:p>
            <a:pPr defTabSz="712499">
              <a:defRPr/>
            </a:pPr>
            <a:endParaRPr lang="en-US" sz="1200" dirty="0">
              <a:latin typeface="Arial" panose="020B0604020202020204" pitchFamily="34" charset="0"/>
              <a:ea typeface="Verdana" panose="020B0604030504040204" pitchFamily="34" charset="0"/>
              <a:cs typeface="Arial" panose="020B0604020202020204" pitchFamily="34" charset="0"/>
            </a:endParaRPr>
          </a:p>
        </p:txBody>
      </p:sp>
      <p:sp>
        <p:nvSpPr>
          <p:cNvPr id="2" name="Fußzeilenplatzhalter 1"/>
          <p:cNvSpPr>
            <a:spLocks noGrp="1"/>
          </p:cNvSpPr>
          <p:nvPr>
            <p:ph type="ftr" sz="quarter" idx="10"/>
          </p:nvPr>
        </p:nvSpPr>
        <p:spPr/>
        <p:txBody>
          <a:bodyPr/>
          <a:lstStyle/>
          <a:p>
            <a:r>
              <a:rPr lang="de-DE"/>
              <a:t>SEI SO FREI-Adventsammlung 2020</a:t>
            </a:r>
            <a:endParaRPr lang="de-DE" dirty="0"/>
          </a:p>
        </p:txBody>
      </p:sp>
    </p:spTree>
    <p:extLst>
      <p:ext uri="{BB962C8B-B14F-4D97-AF65-F5344CB8AC3E}">
        <p14:creationId xmlns:p14="http://schemas.microsoft.com/office/powerpoint/2010/main" val="40001101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
          <p:cNvSpPr>
            <a:spLocks noGrp="1" noChangeArrowheads="1"/>
          </p:cNvSpPr>
          <p:nvPr>
            <p:ph type="sldNum" sz="quarter"/>
          </p:nvPr>
        </p:nvSpPr>
        <p:spPr>
          <a:noFill/>
        </p:spPr>
        <p:txBody>
          <a:bodyPr/>
          <a:lstStyle/>
          <a:p>
            <a:fld id="{58C6F159-07C4-4668-BEC4-3C54C9ECE556}" type="slidenum">
              <a:rPr lang="de-AT"/>
              <a:pPr/>
              <a:t>36</a:t>
            </a:fld>
            <a:endParaRPr lang="de-AT"/>
          </a:p>
        </p:txBody>
      </p:sp>
      <p:sp>
        <p:nvSpPr>
          <p:cNvPr id="11267" name="Rectangle 1"/>
          <p:cNvSpPr>
            <a:spLocks noGrp="1" noRot="1" noChangeAspect="1" noChangeArrowheads="1" noTextEdit="1"/>
          </p:cNvSpPr>
          <p:nvPr>
            <p:ph type="sldImg"/>
          </p:nvPr>
        </p:nvSpPr>
        <p:spPr>
          <a:xfrm>
            <a:off x="679450" y="817563"/>
            <a:ext cx="5373688" cy="4030662"/>
          </a:xfrm>
          <a:solidFill>
            <a:srgbClr val="FFFFFF"/>
          </a:solidFill>
          <a:ln>
            <a:solidFill>
              <a:srgbClr val="000000"/>
            </a:solidFill>
            <a:miter lim="800000"/>
          </a:ln>
        </p:spPr>
      </p:sp>
      <p:sp>
        <p:nvSpPr>
          <p:cNvPr id="11268" name="Rectangle 2"/>
          <p:cNvSpPr>
            <a:spLocks noGrp="1" noChangeArrowheads="1"/>
          </p:cNvSpPr>
          <p:nvPr>
            <p:ph type="body" idx="1"/>
          </p:nvPr>
        </p:nvSpPr>
        <p:spPr>
          <a:xfrm>
            <a:off x="673197" y="5107891"/>
            <a:ext cx="5388353" cy="4839635"/>
          </a:xfrm>
          <a:prstGeom prst="rect">
            <a:avLst/>
          </a:prstGeom>
          <a:noFill/>
          <a:ln/>
        </p:spPr>
        <p:txBody>
          <a:bodyPr wrap="none" anchor="t"/>
          <a:lstStyle/>
          <a:p>
            <a:pPr defTabSz="712499">
              <a:defRPr/>
            </a:pPr>
            <a:endParaRPr lang="en-US" sz="1200" dirty="0">
              <a:latin typeface="Arial" panose="020B0604020202020204" pitchFamily="34" charset="0"/>
              <a:ea typeface="Verdana" panose="020B0604030504040204" pitchFamily="34" charset="0"/>
              <a:cs typeface="Arial" panose="020B0604020202020204" pitchFamily="34" charset="0"/>
            </a:endParaRPr>
          </a:p>
        </p:txBody>
      </p:sp>
      <p:sp>
        <p:nvSpPr>
          <p:cNvPr id="2" name="Fußzeilenplatzhalter 1"/>
          <p:cNvSpPr>
            <a:spLocks noGrp="1"/>
          </p:cNvSpPr>
          <p:nvPr>
            <p:ph type="ftr" sz="quarter" idx="10"/>
          </p:nvPr>
        </p:nvSpPr>
        <p:spPr/>
        <p:txBody>
          <a:bodyPr/>
          <a:lstStyle/>
          <a:p>
            <a:r>
              <a:rPr lang="de-DE"/>
              <a:t>SEI SO FREI-Adventsammlung 2020</a:t>
            </a:r>
            <a:endParaRPr lang="de-DE" dirty="0"/>
          </a:p>
        </p:txBody>
      </p:sp>
    </p:spTree>
    <p:extLst>
      <p:ext uri="{BB962C8B-B14F-4D97-AF65-F5344CB8AC3E}">
        <p14:creationId xmlns:p14="http://schemas.microsoft.com/office/powerpoint/2010/main" val="12889015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
          <p:cNvSpPr>
            <a:spLocks noGrp="1" noChangeArrowheads="1"/>
          </p:cNvSpPr>
          <p:nvPr>
            <p:ph type="sldNum" sz="quarter"/>
          </p:nvPr>
        </p:nvSpPr>
        <p:spPr>
          <a:noFill/>
        </p:spPr>
        <p:txBody>
          <a:bodyPr/>
          <a:lstStyle/>
          <a:p>
            <a:fld id="{58C6F159-07C4-4668-BEC4-3C54C9ECE556}" type="slidenum">
              <a:rPr lang="de-AT"/>
              <a:pPr/>
              <a:t>37</a:t>
            </a:fld>
            <a:endParaRPr lang="de-AT"/>
          </a:p>
        </p:txBody>
      </p:sp>
      <p:sp>
        <p:nvSpPr>
          <p:cNvPr id="11267" name="Rectangle 1"/>
          <p:cNvSpPr>
            <a:spLocks noGrp="1" noRot="1" noChangeAspect="1" noChangeArrowheads="1" noTextEdit="1"/>
          </p:cNvSpPr>
          <p:nvPr>
            <p:ph type="sldImg"/>
          </p:nvPr>
        </p:nvSpPr>
        <p:spPr>
          <a:xfrm>
            <a:off x="679450" y="817563"/>
            <a:ext cx="5373688" cy="4030662"/>
          </a:xfrm>
          <a:solidFill>
            <a:srgbClr val="FFFFFF"/>
          </a:solidFill>
          <a:ln>
            <a:solidFill>
              <a:srgbClr val="000000"/>
            </a:solidFill>
            <a:miter lim="800000"/>
          </a:ln>
        </p:spPr>
      </p:sp>
      <p:sp>
        <p:nvSpPr>
          <p:cNvPr id="11268" name="Rectangle 2"/>
          <p:cNvSpPr>
            <a:spLocks noGrp="1" noChangeArrowheads="1"/>
          </p:cNvSpPr>
          <p:nvPr>
            <p:ph type="body" idx="1"/>
          </p:nvPr>
        </p:nvSpPr>
        <p:spPr>
          <a:xfrm>
            <a:off x="673197" y="5107891"/>
            <a:ext cx="5388353" cy="4839635"/>
          </a:xfrm>
          <a:prstGeom prst="rect">
            <a:avLst/>
          </a:prstGeom>
          <a:noFill/>
          <a:ln/>
        </p:spPr>
        <p:txBody>
          <a:bodyPr wrap="none" anchor="t"/>
          <a:lstStyle/>
          <a:p>
            <a:pPr defTabSz="712499">
              <a:defRPr/>
            </a:pPr>
            <a:endParaRPr lang="de-AT" sz="1200" dirty="0">
              <a:latin typeface="Arial" panose="020B0604020202020204" pitchFamily="34" charset="0"/>
              <a:ea typeface="Verdana" panose="020B0604030504040204" pitchFamily="34" charset="0"/>
              <a:cs typeface="Arial" panose="020B0604020202020204" pitchFamily="34" charset="0"/>
            </a:endParaRPr>
          </a:p>
        </p:txBody>
      </p:sp>
      <p:sp>
        <p:nvSpPr>
          <p:cNvPr id="2" name="Fußzeilenplatzhalter 1"/>
          <p:cNvSpPr>
            <a:spLocks noGrp="1"/>
          </p:cNvSpPr>
          <p:nvPr>
            <p:ph type="ftr" sz="quarter" idx="10"/>
          </p:nvPr>
        </p:nvSpPr>
        <p:spPr/>
        <p:txBody>
          <a:bodyPr/>
          <a:lstStyle/>
          <a:p>
            <a:r>
              <a:rPr lang="de-DE"/>
              <a:t>SEI SO FREI-Adventsammlung 2020</a:t>
            </a:r>
            <a:endParaRPr lang="de-DE" dirty="0"/>
          </a:p>
        </p:txBody>
      </p:sp>
    </p:spTree>
    <p:extLst>
      <p:ext uri="{BB962C8B-B14F-4D97-AF65-F5344CB8AC3E}">
        <p14:creationId xmlns:p14="http://schemas.microsoft.com/office/powerpoint/2010/main" val="19100686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
          <p:cNvSpPr>
            <a:spLocks noGrp="1" noChangeArrowheads="1"/>
          </p:cNvSpPr>
          <p:nvPr>
            <p:ph type="sldNum" sz="quarter"/>
          </p:nvPr>
        </p:nvSpPr>
        <p:spPr>
          <a:noFill/>
        </p:spPr>
        <p:txBody>
          <a:bodyPr/>
          <a:lstStyle/>
          <a:p>
            <a:fld id="{58C6F159-07C4-4668-BEC4-3C54C9ECE556}" type="slidenum">
              <a:rPr lang="de-AT"/>
              <a:pPr/>
              <a:t>38</a:t>
            </a:fld>
            <a:endParaRPr lang="de-AT"/>
          </a:p>
        </p:txBody>
      </p:sp>
      <p:sp>
        <p:nvSpPr>
          <p:cNvPr id="11267" name="Rectangle 1"/>
          <p:cNvSpPr>
            <a:spLocks noGrp="1" noRot="1" noChangeAspect="1" noChangeArrowheads="1" noTextEdit="1"/>
          </p:cNvSpPr>
          <p:nvPr>
            <p:ph type="sldImg"/>
          </p:nvPr>
        </p:nvSpPr>
        <p:spPr>
          <a:xfrm>
            <a:off x="679450" y="817563"/>
            <a:ext cx="5373688" cy="4030662"/>
          </a:xfrm>
          <a:solidFill>
            <a:srgbClr val="FFFFFF"/>
          </a:solidFill>
          <a:ln>
            <a:solidFill>
              <a:srgbClr val="000000"/>
            </a:solidFill>
            <a:miter lim="800000"/>
          </a:ln>
        </p:spPr>
      </p:sp>
      <p:sp>
        <p:nvSpPr>
          <p:cNvPr id="11268" name="Rectangle 2"/>
          <p:cNvSpPr>
            <a:spLocks noGrp="1" noChangeArrowheads="1"/>
          </p:cNvSpPr>
          <p:nvPr>
            <p:ph type="body" idx="1"/>
          </p:nvPr>
        </p:nvSpPr>
        <p:spPr>
          <a:xfrm>
            <a:off x="673197" y="5107891"/>
            <a:ext cx="5388353" cy="4839635"/>
          </a:xfrm>
          <a:prstGeom prst="rect">
            <a:avLst/>
          </a:prstGeom>
          <a:noFill/>
          <a:ln/>
        </p:spPr>
        <p:txBody>
          <a:bodyPr wrap="none" anchor="t"/>
          <a:lstStyle/>
          <a:p>
            <a:pPr defTabSz="712499">
              <a:defRPr/>
            </a:pPr>
            <a:endParaRPr lang="en-US" sz="1200" dirty="0">
              <a:latin typeface="Arial" panose="020B0604020202020204" pitchFamily="34" charset="0"/>
              <a:ea typeface="Verdana" panose="020B0604030504040204" pitchFamily="34" charset="0"/>
              <a:cs typeface="Arial" panose="020B0604020202020204" pitchFamily="34" charset="0"/>
            </a:endParaRPr>
          </a:p>
        </p:txBody>
      </p:sp>
      <p:sp>
        <p:nvSpPr>
          <p:cNvPr id="2" name="Fußzeilenplatzhalter 1"/>
          <p:cNvSpPr>
            <a:spLocks noGrp="1"/>
          </p:cNvSpPr>
          <p:nvPr>
            <p:ph type="ftr" sz="quarter" idx="10"/>
          </p:nvPr>
        </p:nvSpPr>
        <p:spPr/>
        <p:txBody>
          <a:bodyPr/>
          <a:lstStyle/>
          <a:p>
            <a:r>
              <a:rPr lang="de-DE"/>
              <a:t>SEI SO FREI-Adventsammlung 2020</a:t>
            </a:r>
            <a:endParaRPr lang="de-DE" dirty="0"/>
          </a:p>
        </p:txBody>
      </p:sp>
    </p:spTree>
    <p:extLst>
      <p:ext uri="{BB962C8B-B14F-4D97-AF65-F5344CB8AC3E}">
        <p14:creationId xmlns:p14="http://schemas.microsoft.com/office/powerpoint/2010/main" val="3082032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
          <p:cNvSpPr>
            <a:spLocks noGrp="1" noChangeArrowheads="1"/>
          </p:cNvSpPr>
          <p:nvPr>
            <p:ph type="sldNum" sz="quarter"/>
          </p:nvPr>
        </p:nvSpPr>
        <p:spPr>
          <a:noFill/>
        </p:spPr>
        <p:txBody>
          <a:bodyPr/>
          <a:lstStyle/>
          <a:p>
            <a:fld id="{58C6F159-07C4-4668-BEC4-3C54C9ECE556}" type="slidenum">
              <a:rPr lang="de-AT"/>
              <a:pPr/>
              <a:t>4</a:t>
            </a:fld>
            <a:endParaRPr lang="de-AT"/>
          </a:p>
        </p:txBody>
      </p:sp>
      <p:sp>
        <p:nvSpPr>
          <p:cNvPr id="11267" name="Rectangle 1"/>
          <p:cNvSpPr>
            <a:spLocks noGrp="1" noRot="1" noChangeAspect="1" noChangeArrowheads="1" noTextEdit="1"/>
          </p:cNvSpPr>
          <p:nvPr>
            <p:ph type="sldImg"/>
          </p:nvPr>
        </p:nvSpPr>
        <p:spPr>
          <a:xfrm>
            <a:off x="679450" y="817563"/>
            <a:ext cx="5373688" cy="4030662"/>
          </a:xfrm>
          <a:solidFill>
            <a:srgbClr val="FFFFFF"/>
          </a:solidFill>
          <a:ln>
            <a:solidFill>
              <a:srgbClr val="000000"/>
            </a:solidFill>
            <a:miter lim="800000"/>
          </a:ln>
        </p:spPr>
      </p:sp>
      <p:sp>
        <p:nvSpPr>
          <p:cNvPr id="11268" name="Rectangle 2"/>
          <p:cNvSpPr>
            <a:spLocks noGrp="1" noChangeArrowheads="1"/>
          </p:cNvSpPr>
          <p:nvPr>
            <p:ph type="body" idx="1"/>
          </p:nvPr>
        </p:nvSpPr>
        <p:spPr>
          <a:xfrm>
            <a:off x="673197" y="5107891"/>
            <a:ext cx="5388353" cy="4839635"/>
          </a:xfrm>
          <a:prstGeom prst="rect">
            <a:avLst/>
          </a:prstGeom>
          <a:noFill/>
          <a:ln/>
        </p:spPr>
        <p:txBody>
          <a:bodyPr wrap="none" anchor="t"/>
          <a:lstStyle/>
          <a:p>
            <a:pPr defTabSz="712499">
              <a:defRPr/>
            </a:pPr>
            <a:r>
              <a:rPr lang="de-DE" sz="1200" dirty="0">
                <a:latin typeface="Arial" panose="020B0604020202020204" pitchFamily="34" charset="0"/>
                <a:ea typeface="Verdana" panose="020B0604030504040204" pitchFamily="34" charset="0"/>
                <a:cs typeface="Arial" panose="020B0604020202020204" pitchFamily="34" charset="0"/>
              </a:rPr>
              <a:t>Die meisten indigenen Völker sind zum Überleben ausschließlich auf den Wald, die Savanne und die Flüsse angewiesen. Ihren Lebensunterhalt bestreiten sie durch einen Mix aus Jagen, Sammeln und Fischen. Außerdem bauen sie Pflanzen an, die sie als Nahrungsmittel oder Medizin verwenden oder aus denen sie ihre Häuser bauen und Alltagsgegenstände herstellen. An erster Stelle steht die erfolgreiche Pflanzenproduktion, der Anbau und die Ernte. Der Boden laugt relativ schnell aus, weil der Boden im Regenwald sehr nährstoffarm ist. Meist können die Äcker nur zwei bis vier Jahre genutzt werden, danach muss eine längere Brache folgen.</a:t>
            </a:r>
            <a:br>
              <a:rPr lang="de-DE" sz="1200" dirty="0">
                <a:latin typeface="Arial" panose="020B0604020202020204" pitchFamily="34" charset="0"/>
                <a:ea typeface="Verdana" panose="020B0604030504040204" pitchFamily="34" charset="0"/>
                <a:cs typeface="Arial" panose="020B0604020202020204" pitchFamily="34" charset="0"/>
              </a:rPr>
            </a:br>
            <a:r>
              <a:rPr lang="de-DE" sz="1200" b="0" i="0" kern="1200" dirty="0">
                <a:solidFill>
                  <a:schemeClr val="tx1"/>
                </a:solidFill>
                <a:effectLst/>
                <a:latin typeface="Arial" panose="020B0604020202020204" pitchFamily="34" charset="0"/>
                <a:ea typeface="+mn-ea"/>
                <a:cs typeface="Arial" panose="020B0604020202020204" pitchFamily="34" charset="0"/>
              </a:rPr>
              <a:t>Grundnahrungsmittel wie Maniok, Süßkartoffeln, Mais, Bananen und Ananas werden in Gärten angebaut. Tiere wie Nabelschweine, Tapire, Affen und Vögel wie die </a:t>
            </a:r>
            <a:r>
              <a:rPr lang="de-DE" sz="1200" b="0" i="0" kern="1200" dirty="0" err="1">
                <a:solidFill>
                  <a:schemeClr val="tx1"/>
                </a:solidFill>
                <a:effectLst/>
                <a:latin typeface="Arial" panose="020B0604020202020204" pitchFamily="34" charset="0"/>
                <a:ea typeface="+mn-ea"/>
                <a:cs typeface="Arial" panose="020B0604020202020204" pitchFamily="34" charset="0"/>
              </a:rPr>
              <a:t>Hokkohühner</a:t>
            </a:r>
            <a:r>
              <a:rPr lang="de-DE" sz="1200" b="0" i="0" kern="1200" dirty="0">
                <a:solidFill>
                  <a:schemeClr val="tx1"/>
                </a:solidFill>
                <a:effectLst/>
                <a:latin typeface="Arial" panose="020B0604020202020204" pitchFamily="34" charset="0"/>
                <a:ea typeface="+mn-ea"/>
                <a:cs typeface="Arial" panose="020B0604020202020204" pitchFamily="34" charset="0"/>
              </a:rPr>
              <a:t> sind wichtige Fleischlieferanten. </a:t>
            </a:r>
            <a:r>
              <a:rPr lang="de-DE" sz="1200" dirty="0">
                <a:latin typeface="Arial" panose="020B0604020202020204" pitchFamily="34" charset="0"/>
                <a:ea typeface="Verdana" panose="020B0604030504040204" pitchFamily="34" charset="0"/>
                <a:cs typeface="Arial" panose="020B0604020202020204" pitchFamily="34" charset="0"/>
              </a:rPr>
              <a:t>Fisch ist besonders im Amazonasgebiet ein wichtiges Lebensmittel. Viele indigene Völker benutzen Gift, um die Fische zu betäuben und zu fangen. </a:t>
            </a:r>
            <a:r>
              <a:rPr lang="de-DE" sz="1200" b="0" i="0" kern="1200" dirty="0">
                <a:solidFill>
                  <a:schemeClr val="tx1"/>
                </a:solidFill>
                <a:effectLst/>
                <a:latin typeface="Arial" panose="020B0604020202020204" pitchFamily="34" charset="0"/>
                <a:ea typeface="+mn-ea"/>
                <a:cs typeface="Arial" panose="020B0604020202020204" pitchFamily="34" charset="0"/>
              </a:rPr>
              <a:t>Einige Völker, zum Beispiel die </a:t>
            </a:r>
            <a:r>
              <a:rPr lang="de-DE" sz="1200" b="0" i="0" kern="1200" dirty="0" err="1">
                <a:solidFill>
                  <a:schemeClr val="tx1"/>
                </a:solidFill>
                <a:effectLst/>
                <a:latin typeface="Arial" panose="020B0604020202020204" pitchFamily="34" charset="0"/>
                <a:ea typeface="+mn-ea"/>
                <a:cs typeface="Arial" panose="020B0604020202020204" pitchFamily="34" charset="0"/>
              </a:rPr>
              <a:t>Matis</a:t>
            </a:r>
            <a:r>
              <a:rPr lang="de-DE" sz="1200" b="0" i="0" kern="1200" dirty="0">
                <a:solidFill>
                  <a:schemeClr val="tx1"/>
                </a:solidFill>
                <a:effectLst/>
                <a:latin typeface="Arial" panose="020B0604020202020204" pitchFamily="34" charset="0"/>
                <a:ea typeface="+mn-ea"/>
                <a:cs typeface="Arial" panose="020B0604020202020204" pitchFamily="34" charset="0"/>
              </a:rPr>
              <a:t>, fangen ihre Beute mit Blasrohren und Giftpfeilen. Die meisten benutzen jedoch Pfeil und Bogen, einige auch Gewehre. Nüsse, Beeren und Früchte wie die </a:t>
            </a:r>
            <a:r>
              <a:rPr lang="de-DE" sz="1200" b="0" i="0" kern="1200" dirty="0" err="1">
                <a:solidFill>
                  <a:schemeClr val="tx1"/>
                </a:solidFill>
                <a:effectLst/>
                <a:latin typeface="Arial" panose="020B0604020202020204" pitchFamily="34" charset="0"/>
                <a:ea typeface="+mn-ea"/>
                <a:cs typeface="Arial" panose="020B0604020202020204" pitchFamily="34" charset="0"/>
              </a:rPr>
              <a:t>Açai</a:t>
            </a:r>
            <a:r>
              <a:rPr lang="de-DE" sz="1200" b="0" i="0" kern="1200" dirty="0">
                <a:solidFill>
                  <a:schemeClr val="tx1"/>
                </a:solidFill>
                <a:effectLst/>
                <a:latin typeface="Arial" panose="020B0604020202020204" pitchFamily="34" charset="0"/>
                <a:ea typeface="+mn-ea"/>
                <a:cs typeface="Arial" panose="020B0604020202020204" pitchFamily="34" charset="0"/>
              </a:rPr>
              <a:t>-Frucht und die Pfirsichpalme werden regelmäßig geerntet und auch Honig ist eine beliebte Delikatesse.</a:t>
            </a:r>
          </a:p>
          <a:p>
            <a:pPr defTabSz="712499">
              <a:defRPr/>
            </a:pPr>
            <a:r>
              <a:rPr lang="de-DE" sz="1200" dirty="0">
                <a:latin typeface="Arial" panose="020B0604020202020204" pitchFamily="34" charset="0"/>
                <a:ea typeface="Verdana" panose="020B0604030504040204" pitchFamily="34" charset="0"/>
                <a:cs typeface="Arial" panose="020B0604020202020204" pitchFamily="34" charset="0"/>
              </a:rPr>
              <a:t>Die Wirtschaft der meisten Amazonasindianer basiert auf der tropischen Land- und Waldwirtschaft, die den Brandrodungsfeldbau, die Anlage von Gemüsegärten, die Jagd, das Fischen und Sammeln von Waldfrüchten</a:t>
            </a:r>
          </a:p>
          <a:p>
            <a:pPr defTabSz="712499">
              <a:defRPr/>
            </a:pPr>
            <a:r>
              <a:rPr lang="de-DE" sz="1200" dirty="0">
                <a:latin typeface="Arial" panose="020B0604020202020204" pitchFamily="34" charset="0"/>
                <a:ea typeface="Verdana" panose="020B0604030504040204" pitchFamily="34" charset="0"/>
                <a:cs typeface="Arial" panose="020B0604020202020204" pitchFamily="34" charset="0"/>
              </a:rPr>
              <a:t>umfasst. Dies wird allgemein als Subsistenzwirtschaft bezeichnet. Da der Urwaldboden oft nährstoffarm ist, kann er nicht über einen längeren Zeitraum bewirtschaftet werden. Einer kurzen (meist vierjährigen) landwirtschaftlichen Nutzung</a:t>
            </a:r>
          </a:p>
          <a:p>
            <a:pPr defTabSz="712499">
              <a:defRPr/>
            </a:pPr>
            <a:r>
              <a:rPr lang="de-DE" sz="1200" dirty="0">
                <a:latin typeface="Arial" panose="020B0604020202020204" pitchFamily="34" charset="0"/>
                <a:ea typeface="Verdana" panose="020B0604030504040204" pitchFamily="34" charset="0"/>
                <a:cs typeface="Arial" panose="020B0604020202020204" pitchFamily="34" charset="0"/>
              </a:rPr>
              <a:t>folgt eine Zeit der Nutzung durch mehrjährige Pflanzen und dann die lange Zeit der Brache, in der die indianischen Dorfgemeinschaften gezwungen sind, neues Land zu roden. Diese extensive Nutzung und die Begrenzung der Ressourcen im Wald erlauben nur eine geringe Bevölkerungsdichte. Dabei handelt es</a:t>
            </a:r>
            <a:r>
              <a:rPr lang="de-DE" sz="1200" baseline="0" dirty="0">
                <a:latin typeface="Arial" panose="020B0604020202020204" pitchFamily="34" charset="0"/>
                <a:ea typeface="Verdana" panose="020B0604030504040204" pitchFamily="34" charset="0"/>
                <a:cs typeface="Arial" panose="020B0604020202020204" pitchFamily="34" charset="0"/>
              </a:rPr>
              <a:t> sich </a:t>
            </a:r>
            <a:r>
              <a:rPr lang="de-DE" sz="1200" dirty="0">
                <a:latin typeface="Arial" panose="020B0604020202020204" pitchFamily="34" charset="0"/>
                <a:ea typeface="Verdana" panose="020B0604030504040204" pitchFamily="34" charset="0"/>
                <a:cs typeface="Arial" panose="020B0604020202020204" pitchFamily="34" charset="0"/>
              </a:rPr>
              <a:t>um einen hochentwickelten und besonders gut an seine Umwelt angepassten Kulturtypus.</a:t>
            </a:r>
            <a:endParaRPr lang="de-AT" sz="1200" dirty="0">
              <a:latin typeface="Arial" panose="020B0604020202020204" pitchFamily="34" charset="0"/>
              <a:ea typeface="Verdana" panose="020B0604030504040204" pitchFamily="34" charset="0"/>
              <a:cs typeface="Arial" panose="020B0604020202020204" pitchFamily="34" charset="0"/>
            </a:endParaRPr>
          </a:p>
        </p:txBody>
      </p:sp>
      <p:sp>
        <p:nvSpPr>
          <p:cNvPr id="2" name="Fußzeilenplatzhalter 1"/>
          <p:cNvSpPr>
            <a:spLocks noGrp="1"/>
          </p:cNvSpPr>
          <p:nvPr>
            <p:ph type="ftr" sz="quarter" idx="10"/>
          </p:nvPr>
        </p:nvSpPr>
        <p:spPr/>
        <p:txBody>
          <a:bodyPr/>
          <a:lstStyle/>
          <a:p>
            <a:r>
              <a:rPr lang="de-DE"/>
              <a:t>SEI SO FREI-Adventsammlung 2020</a:t>
            </a:r>
            <a:endParaRPr lang="de-DE" dirty="0"/>
          </a:p>
        </p:txBody>
      </p:sp>
    </p:spTree>
    <p:extLst>
      <p:ext uri="{BB962C8B-B14F-4D97-AF65-F5344CB8AC3E}">
        <p14:creationId xmlns:p14="http://schemas.microsoft.com/office/powerpoint/2010/main" val="1976227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
          <p:cNvSpPr>
            <a:spLocks noGrp="1" noChangeArrowheads="1"/>
          </p:cNvSpPr>
          <p:nvPr>
            <p:ph type="sldNum" sz="quarter"/>
          </p:nvPr>
        </p:nvSpPr>
        <p:spPr>
          <a:noFill/>
        </p:spPr>
        <p:txBody>
          <a:bodyPr/>
          <a:lstStyle/>
          <a:p>
            <a:fld id="{58C6F159-07C4-4668-BEC4-3C54C9ECE556}" type="slidenum">
              <a:rPr lang="de-AT"/>
              <a:pPr/>
              <a:t>5</a:t>
            </a:fld>
            <a:endParaRPr lang="de-AT"/>
          </a:p>
        </p:txBody>
      </p:sp>
      <p:sp>
        <p:nvSpPr>
          <p:cNvPr id="11267" name="Rectangle 1"/>
          <p:cNvSpPr>
            <a:spLocks noGrp="1" noRot="1" noChangeAspect="1" noChangeArrowheads="1" noTextEdit="1"/>
          </p:cNvSpPr>
          <p:nvPr>
            <p:ph type="sldImg"/>
          </p:nvPr>
        </p:nvSpPr>
        <p:spPr>
          <a:xfrm>
            <a:off x="679450" y="817563"/>
            <a:ext cx="5373688" cy="4030662"/>
          </a:xfrm>
          <a:solidFill>
            <a:srgbClr val="FFFFFF"/>
          </a:solidFill>
          <a:ln>
            <a:solidFill>
              <a:srgbClr val="000000"/>
            </a:solidFill>
            <a:miter lim="800000"/>
          </a:ln>
        </p:spPr>
      </p:sp>
      <p:sp>
        <p:nvSpPr>
          <p:cNvPr id="11268" name="Rectangle 2"/>
          <p:cNvSpPr>
            <a:spLocks noGrp="1" noChangeArrowheads="1"/>
          </p:cNvSpPr>
          <p:nvPr>
            <p:ph type="body" idx="1"/>
          </p:nvPr>
        </p:nvSpPr>
        <p:spPr>
          <a:xfrm>
            <a:off x="673197" y="5107891"/>
            <a:ext cx="5388353" cy="4839635"/>
          </a:xfrm>
          <a:prstGeom prst="rect">
            <a:avLst/>
          </a:prstGeom>
          <a:noFill/>
          <a:ln/>
        </p:spPr>
        <p:txBody>
          <a:bodyPr wrap="none" anchor="t"/>
          <a:lstStyle/>
          <a:p>
            <a:pPr defTabSz="712499">
              <a:defRPr/>
            </a:pPr>
            <a:r>
              <a:rPr lang="de-DE" sz="1200" dirty="0">
                <a:latin typeface="Arial" panose="020B0604020202020204" pitchFamily="34" charset="0"/>
                <a:ea typeface="Verdana" panose="020B0604030504040204" pitchFamily="34" charset="0"/>
                <a:cs typeface="Arial" panose="020B0604020202020204" pitchFamily="34" charset="0"/>
              </a:rPr>
              <a:t>Die Bezeichnung </a:t>
            </a:r>
            <a:r>
              <a:rPr lang="de-DE" sz="1200" dirty="0" err="1">
                <a:latin typeface="Arial" panose="020B0604020202020204" pitchFamily="34" charset="0"/>
                <a:ea typeface="Verdana" panose="020B0604030504040204" pitchFamily="34" charset="0"/>
                <a:cs typeface="Arial" panose="020B0604020202020204" pitchFamily="34" charset="0"/>
              </a:rPr>
              <a:t>Unkontaktierte</a:t>
            </a:r>
            <a:r>
              <a:rPr lang="de-DE" sz="1200" dirty="0">
                <a:latin typeface="Arial" panose="020B0604020202020204" pitchFamily="34" charset="0"/>
                <a:ea typeface="Verdana" panose="020B0604030504040204" pitchFamily="34" charset="0"/>
                <a:cs typeface="Arial" panose="020B0604020202020204" pitchFamily="34" charset="0"/>
              </a:rPr>
              <a:t>, Nicht-Kontaktierte oder Isolierte bedeutet nicht unbedingt, dass diese Völker noch nie Kontakt zur Außenwelt hatten. Es handelt sich oftmals um kleinere indigene Volksgruppen, die den Kontakt zur Zivilisation bewusst meiden – meist, weil sie bereits negative Erfahrungen mit der Außenwelt gemacht haben. Wahrscheinlich gibt</a:t>
            </a:r>
            <a:r>
              <a:rPr lang="de-DE" sz="1200" baseline="0" dirty="0">
                <a:latin typeface="Arial" panose="020B0604020202020204" pitchFamily="34" charset="0"/>
                <a:ea typeface="Verdana" panose="020B0604030504040204" pitchFamily="34" charset="0"/>
                <a:cs typeface="Arial" panose="020B0604020202020204" pitchFamily="34" charset="0"/>
              </a:rPr>
              <a:t> es noch </a:t>
            </a:r>
            <a:r>
              <a:rPr lang="de-DE" sz="1200" dirty="0">
                <a:latin typeface="Arial" panose="020B0604020202020204" pitchFamily="34" charset="0"/>
                <a:ea typeface="Verdana" panose="020B0604030504040204" pitchFamily="34" charset="0"/>
                <a:cs typeface="Arial" panose="020B0604020202020204" pitchFamily="34" charset="0"/>
              </a:rPr>
              <a:t>mehr als 70 solcher "isolierter Völker" in Brasilien. Die Gruppen bestehen aus etwa 50 Menschen</a:t>
            </a:r>
            <a:r>
              <a:rPr lang="de-DE" sz="1200" baseline="0" dirty="0">
                <a:latin typeface="Arial" panose="020B0604020202020204" pitchFamily="34" charset="0"/>
                <a:ea typeface="Verdana" panose="020B0604030504040204" pitchFamily="34" charset="0"/>
                <a:cs typeface="Arial" panose="020B0604020202020204" pitchFamily="34" charset="0"/>
              </a:rPr>
              <a:t> </a:t>
            </a:r>
            <a:r>
              <a:rPr lang="de-DE" sz="1200" dirty="0">
                <a:latin typeface="Arial" panose="020B0604020202020204" pitchFamily="34" charset="0"/>
                <a:ea typeface="Verdana" panose="020B0604030504040204" pitchFamily="34" charset="0"/>
                <a:cs typeface="Arial" panose="020B0604020202020204" pitchFamily="34" charset="0"/>
              </a:rPr>
              <a:t>bis maximal 400 Personen.</a:t>
            </a:r>
            <a:endParaRPr lang="de-AT" sz="1200" dirty="0">
              <a:latin typeface="Arial" panose="020B0604020202020204" pitchFamily="34" charset="0"/>
              <a:ea typeface="Verdana" panose="020B0604030504040204" pitchFamily="34" charset="0"/>
              <a:cs typeface="Arial" panose="020B0604020202020204" pitchFamily="34" charset="0"/>
            </a:endParaRPr>
          </a:p>
        </p:txBody>
      </p:sp>
      <p:sp>
        <p:nvSpPr>
          <p:cNvPr id="2" name="Fußzeilenplatzhalter 1"/>
          <p:cNvSpPr>
            <a:spLocks noGrp="1"/>
          </p:cNvSpPr>
          <p:nvPr>
            <p:ph type="ftr" sz="quarter" idx="10"/>
          </p:nvPr>
        </p:nvSpPr>
        <p:spPr/>
        <p:txBody>
          <a:bodyPr/>
          <a:lstStyle/>
          <a:p>
            <a:r>
              <a:rPr lang="de-DE"/>
              <a:t>SEI SO FREI-Adventsammlung 2020</a:t>
            </a:r>
            <a:endParaRPr lang="de-DE" dirty="0"/>
          </a:p>
        </p:txBody>
      </p:sp>
    </p:spTree>
    <p:extLst>
      <p:ext uri="{BB962C8B-B14F-4D97-AF65-F5344CB8AC3E}">
        <p14:creationId xmlns:p14="http://schemas.microsoft.com/office/powerpoint/2010/main" val="426361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
          <p:cNvSpPr>
            <a:spLocks noGrp="1" noChangeArrowheads="1"/>
          </p:cNvSpPr>
          <p:nvPr>
            <p:ph type="sldNum" sz="quarter"/>
          </p:nvPr>
        </p:nvSpPr>
        <p:spPr>
          <a:noFill/>
        </p:spPr>
        <p:txBody>
          <a:bodyPr/>
          <a:lstStyle/>
          <a:p>
            <a:fld id="{58C6F159-07C4-4668-BEC4-3C54C9ECE556}" type="slidenum">
              <a:rPr lang="de-AT"/>
              <a:pPr/>
              <a:t>6</a:t>
            </a:fld>
            <a:endParaRPr lang="de-AT"/>
          </a:p>
        </p:txBody>
      </p:sp>
      <p:sp>
        <p:nvSpPr>
          <p:cNvPr id="11267" name="Rectangle 1"/>
          <p:cNvSpPr>
            <a:spLocks noGrp="1" noRot="1" noChangeAspect="1" noChangeArrowheads="1" noTextEdit="1"/>
          </p:cNvSpPr>
          <p:nvPr>
            <p:ph type="sldImg"/>
          </p:nvPr>
        </p:nvSpPr>
        <p:spPr>
          <a:xfrm>
            <a:off x="679450" y="817563"/>
            <a:ext cx="5373688" cy="4030662"/>
          </a:xfrm>
          <a:solidFill>
            <a:srgbClr val="FFFFFF"/>
          </a:solidFill>
          <a:ln>
            <a:solidFill>
              <a:srgbClr val="000000"/>
            </a:solidFill>
            <a:miter lim="800000"/>
          </a:ln>
        </p:spPr>
      </p:sp>
      <p:sp>
        <p:nvSpPr>
          <p:cNvPr id="11268" name="Rectangle 2"/>
          <p:cNvSpPr>
            <a:spLocks noGrp="1" noChangeArrowheads="1"/>
          </p:cNvSpPr>
          <p:nvPr>
            <p:ph type="body" idx="1"/>
          </p:nvPr>
        </p:nvSpPr>
        <p:spPr>
          <a:xfrm>
            <a:off x="673197" y="5107891"/>
            <a:ext cx="5388353" cy="4839635"/>
          </a:xfrm>
          <a:prstGeom prst="rect">
            <a:avLst/>
          </a:prstGeom>
          <a:noFill/>
          <a:ln/>
        </p:spPr>
        <p:txBody>
          <a:bodyPr wrap="none" anchor="t"/>
          <a:lstStyle/>
          <a:p>
            <a:pPr defTabSz="712499">
              <a:defRPr/>
            </a:pPr>
            <a:r>
              <a:rPr lang="de-DE" sz="1000" b="0" i="0" kern="1200" dirty="0">
                <a:solidFill>
                  <a:schemeClr val="tx1"/>
                </a:solidFill>
                <a:effectLst/>
                <a:latin typeface="Arial" panose="020B0604020202020204" pitchFamily="34" charset="0"/>
                <a:ea typeface="+mn-ea"/>
                <a:cs typeface="Arial" panose="020B0604020202020204" pitchFamily="34" charset="0"/>
              </a:rPr>
              <a:t>Für ihre Ernährung, Medizin, den Bau ihrer Häuser und andere Bedürfnisse bauen Völker wie die </a:t>
            </a:r>
            <a:r>
              <a:rPr lang="de-DE" sz="1000" b="0" i="0" kern="1200" dirty="0" err="1">
                <a:solidFill>
                  <a:schemeClr val="tx1"/>
                </a:solidFill>
                <a:effectLst/>
                <a:latin typeface="Arial" panose="020B0604020202020204" pitchFamily="34" charset="0"/>
                <a:ea typeface="+mn-ea"/>
                <a:cs typeface="Arial" panose="020B0604020202020204" pitchFamily="34" charset="0"/>
              </a:rPr>
              <a:t>Yanomami</a:t>
            </a:r>
            <a:r>
              <a:rPr lang="de-DE" sz="1000" b="0" i="0" kern="1200" dirty="0">
                <a:solidFill>
                  <a:schemeClr val="tx1"/>
                </a:solidFill>
                <a:effectLst/>
                <a:latin typeface="Arial" panose="020B0604020202020204" pitchFamily="34" charset="0"/>
                <a:ea typeface="+mn-ea"/>
                <a:cs typeface="Arial" panose="020B0604020202020204" pitchFamily="34" charset="0"/>
              </a:rPr>
              <a:t> 500 verschiedene Pflanzen an. Allein zur Herstellung von Fisch-Gift verwenden sie neun unterschiedliche Pflanzenarten.</a:t>
            </a:r>
          </a:p>
          <a:p>
            <a:pPr defTabSz="712499">
              <a:defRPr/>
            </a:pPr>
            <a:r>
              <a:rPr lang="de-DE" sz="1000" b="0" i="0" kern="1200" dirty="0">
                <a:solidFill>
                  <a:schemeClr val="tx1"/>
                </a:solidFill>
                <a:effectLst/>
                <a:latin typeface="Arial" panose="020B0604020202020204" pitchFamily="34" charset="0"/>
                <a:ea typeface="+mn-ea"/>
                <a:cs typeface="Arial" panose="020B0604020202020204" pitchFamily="34" charset="0"/>
              </a:rPr>
              <a:t>Viele indigene Völker in Brasilien leben mit ihren Großfamilien in Gemeinschaftshäusern, sogenannten </a:t>
            </a:r>
            <a:r>
              <a:rPr lang="de-DE" sz="1000" b="0" i="0" kern="1200" dirty="0" err="1">
                <a:solidFill>
                  <a:schemeClr val="tx1"/>
                </a:solidFill>
                <a:effectLst/>
                <a:latin typeface="Arial" panose="020B0604020202020204" pitchFamily="34" charset="0"/>
                <a:ea typeface="+mn-ea"/>
                <a:cs typeface="Arial" panose="020B0604020202020204" pitchFamily="34" charset="0"/>
              </a:rPr>
              <a:t>Malocas</a:t>
            </a:r>
            <a:r>
              <a:rPr lang="de-DE" sz="1000" b="0" i="0" kern="1200" dirty="0">
                <a:solidFill>
                  <a:schemeClr val="tx1"/>
                </a:solidFill>
                <a:effectLst/>
                <a:latin typeface="Arial" panose="020B0604020202020204" pitchFamily="34" charset="0"/>
                <a:ea typeface="+mn-ea"/>
                <a:cs typeface="Arial" panose="020B0604020202020204" pitchFamily="34" charset="0"/>
              </a:rPr>
              <a:t>. Sie binden ihre Hängematten an die Sparren und teilen an den Feuerstellen der Familien ihr Essen. Jede Familie hat ihre eigene Feuerstelle, wo sie tagsüber Essen zubereitet und kocht. Nachts werden Hängematten in der Nähe des Feuers aufgehängt, in denen die Familien schlafen. Das Feuer wird die Nacht über geschürt, um die Menschen warm zu halten. Wie es für Jäger und Sammler sowie </a:t>
            </a:r>
            <a:r>
              <a:rPr lang="de-DE" sz="1000" b="0" i="0" kern="1200" dirty="0" err="1">
                <a:solidFill>
                  <a:schemeClr val="tx1"/>
                </a:solidFill>
                <a:effectLst/>
                <a:latin typeface="Arial" panose="020B0604020202020204" pitchFamily="34" charset="0"/>
                <a:ea typeface="+mn-ea"/>
                <a:cs typeface="Arial" panose="020B0604020202020204" pitchFamily="34" charset="0"/>
              </a:rPr>
              <a:t>Wanderfeldbäuer</a:t>
            </a:r>
            <a:r>
              <a:rPr lang="de-DE" sz="1000" b="0" i="0" kern="1200" dirty="0">
                <a:solidFill>
                  <a:schemeClr val="tx1"/>
                </a:solidFill>
                <a:effectLst/>
                <a:latin typeface="Arial" panose="020B0604020202020204" pitchFamily="34" charset="0"/>
                <a:ea typeface="+mn-ea"/>
                <a:cs typeface="Arial" panose="020B0604020202020204" pitchFamily="34" charset="0"/>
              </a:rPr>
              <a:t>*innen typisch ist, benötigen auch die </a:t>
            </a:r>
            <a:r>
              <a:rPr lang="de-DE" sz="1000" b="0" i="0" kern="1200" dirty="0" err="1">
                <a:solidFill>
                  <a:schemeClr val="tx1"/>
                </a:solidFill>
                <a:effectLst/>
                <a:latin typeface="Arial" panose="020B0604020202020204" pitchFamily="34" charset="0"/>
                <a:ea typeface="+mn-ea"/>
                <a:cs typeface="Arial" panose="020B0604020202020204" pitchFamily="34" charset="0"/>
              </a:rPr>
              <a:t>Yanomami</a:t>
            </a:r>
            <a:r>
              <a:rPr lang="de-DE" sz="1000" b="0" i="0" kern="1200" dirty="0">
                <a:solidFill>
                  <a:schemeClr val="tx1"/>
                </a:solidFill>
                <a:effectLst/>
                <a:latin typeface="Arial" panose="020B0604020202020204" pitchFamily="34" charset="0"/>
                <a:ea typeface="+mn-ea"/>
                <a:cs typeface="Arial" panose="020B0604020202020204" pitchFamily="34" charset="0"/>
              </a:rPr>
              <a:t> weniger als vier Stunden Arbeit pro Tag, um all ihre materiellen Bedürfnisse zu befriedigen. Es bleibt viel Freizeit für soziale Aktivitäten.</a:t>
            </a:r>
          </a:p>
          <a:p>
            <a:pPr defTabSz="712499">
              <a:defRPr/>
            </a:pPr>
            <a:r>
              <a:rPr lang="de-DE" sz="1000" b="0" i="0" kern="1200" dirty="0">
                <a:solidFill>
                  <a:schemeClr val="tx1"/>
                </a:solidFill>
                <a:effectLst/>
                <a:latin typeface="Arial" panose="020B0604020202020204" pitchFamily="34" charset="0"/>
                <a:ea typeface="+mn-ea"/>
                <a:cs typeface="Arial" panose="020B0604020202020204" pitchFamily="34" charset="0"/>
              </a:rPr>
              <a:t>Die </a:t>
            </a:r>
            <a:r>
              <a:rPr lang="de-DE" sz="1000" b="0" i="0" kern="1200" dirty="0" err="1">
                <a:solidFill>
                  <a:schemeClr val="tx1"/>
                </a:solidFill>
                <a:effectLst/>
                <a:latin typeface="Arial" panose="020B0604020202020204" pitchFamily="34" charset="0"/>
                <a:ea typeface="+mn-ea"/>
                <a:cs typeface="Arial" panose="020B0604020202020204" pitchFamily="34" charset="0"/>
              </a:rPr>
              <a:t>Yanomami</a:t>
            </a:r>
            <a:r>
              <a:rPr lang="de-DE" sz="1000" b="0" i="0" kern="1200" dirty="0">
                <a:solidFill>
                  <a:schemeClr val="tx1"/>
                </a:solidFill>
                <a:effectLst/>
                <a:latin typeface="Arial" panose="020B0604020202020204" pitchFamily="34" charset="0"/>
                <a:ea typeface="+mn-ea"/>
                <a:cs typeface="Arial" panose="020B0604020202020204" pitchFamily="34" charset="0"/>
              </a:rPr>
              <a:t> glauben, dass alle Menschen gleich sind. Die Gemeinschaften sind voneinander unabhängig, es gibt keine „Häuptlinge“. Entscheidungen werden im Konsens getroffen, teilweise in Folge von langen Debatten, bei denen jede*r Mitspracherecht hat. </a:t>
            </a:r>
          </a:p>
          <a:p>
            <a:pPr defTabSz="712499">
              <a:defRPr/>
            </a:pPr>
            <a:r>
              <a:rPr lang="de-DE" sz="1000" b="0" i="0" kern="1200" dirty="0">
                <a:solidFill>
                  <a:schemeClr val="tx1"/>
                </a:solidFill>
                <a:effectLst/>
                <a:latin typeface="Arial" panose="020B0604020202020204" pitchFamily="34" charset="0"/>
                <a:ea typeface="+mn-ea"/>
                <a:cs typeface="Arial" panose="020B0604020202020204" pitchFamily="34" charset="0"/>
              </a:rPr>
              <a:t>Foto: </a:t>
            </a:r>
            <a:r>
              <a:rPr lang="de-DE" sz="1000" b="0" i="0" kern="1200" dirty="0" err="1">
                <a:solidFill>
                  <a:schemeClr val="tx1"/>
                </a:solidFill>
                <a:effectLst/>
                <a:latin typeface="Arial" panose="020B0604020202020204" pitchFamily="34" charset="0"/>
                <a:ea typeface="+mn-ea"/>
                <a:cs typeface="Arial" panose="020B0604020202020204" pitchFamily="34" charset="0"/>
              </a:rPr>
              <a:t>Funai</a:t>
            </a:r>
            <a:endParaRPr lang="de-DE" sz="1000" b="0" i="0" kern="1200" dirty="0">
              <a:solidFill>
                <a:schemeClr val="tx1"/>
              </a:solidFill>
              <a:effectLst/>
              <a:latin typeface="Arial" panose="020B0604020202020204" pitchFamily="34" charset="0"/>
              <a:ea typeface="+mn-ea"/>
              <a:cs typeface="Arial" panose="020B0604020202020204" pitchFamily="34" charset="0"/>
            </a:endParaRPr>
          </a:p>
        </p:txBody>
      </p:sp>
      <p:sp>
        <p:nvSpPr>
          <p:cNvPr id="2" name="Fußzeilenplatzhalter 1"/>
          <p:cNvSpPr>
            <a:spLocks noGrp="1"/>
          </p:cNvSpPr>
          <p:nvPr>
            <p:ph type="ftr" sz="quarter" idx="10"/>
          </p:nvPr>
        </p:nvSpPr>
        <p:spPr/>
        <p:txBody>
          <a:bodyPr/>
          <a:lstStyle/>
          <a:p>
            <a:r>
              <a:rPr lang="de-DE"/>
              <a:t>SEI SO FREI-Adventsammlung 2020</a:t>
            </a:r>
            <a:endParaRPr lang="de-DE" dirty="0"/>
          </a:p>
        </p:txBody>
      </p:sp>
    </p:spTree>
    <p:extLst>
      <p:ext uri="{BB962C8B-B14F-4D97-AF65-F5344CB8AC3E}">
        <p14:creationId xmlns:p14="http://schemas.microsoft.com/office/powerpoint/2010/main" val="22530154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
          <p:cNvSpPr>
            <a:spLocks noGrp="1" noChangeArrowheads="1"/>
          </p:cNvSpPr>
          <p:nvPr>
            <p:ph type="sldNum" sz="quarter"/>
          </p:nvPr>
        </p:nvSpPr>
        <p:spPr>
          <a:noFill/>
        </p:spPr>
        <p:txBody>
          <a:bodyPr/>
          <a:lstStyle/>
          <a:p>
            <a:fld id="{58C6F159-07C4-4668-BEC4-3C54C9ECE556}" type="slidenum">
              <a:rPr lang="de-AT"/>
              <a:pPr/>
              <a:t>7</a:t>
            </a:fld>
            <a:endParaRPr lang="de-AT"/>
          </a:p>
        </p:txBody>
      </p:sp>
      <p:sp>
        <p:nvSpPr>
          <p:cNvPr id="11267" name="Rectangle 1"/>
          <p:cNvSpPr>
            <a:spLocks noGrp="1" noRot="1" noChangeAspect="1" noChangeArrowheads="1" noTextEdit="1"/>
          </p:cNvSpPr>
          <p:nvPr>
            <p:ph type="sldImg"/>
          </p:nvPr>
        </p:nvSpPr>
        <p:spPr>
          <a:xfrm>
            <a:off x="679450" y="817563"/>
            <a:ext cx="5373688" cy="4030662"/>
          </a:xfrm>
          <a:solidFill>
            <a:srgbClr val="FFFFFF"/>
          </a:solidFill>
          <a:ln>
            <a:solidFill>
              <a:srgbClr val="000000"/>
            </a:solidFill>
            <a:miter lim="800000"/>
          </a:ln>
        </p:spPr>
      </p:sp>
      <p:sp>
        <p:nvSpPr>
          <p:cNvPr id="11268" name="Rectangle 2"/>
          <p:cNvSpPr>
            <a:spLocks noGrp="1" noChangeArrowheads="1"/>
          </p:cNvSpPr>
          <p:nvPr>
            <p:ph type="body" idx="1"/>
          </p:nvPr>
        </p:nvSpPr>
        <p:spPr>
          <a:xfrm>
            <a:off x="673197" y="5107891"/>
            <a:ext cx="5388353" cy="4839635"/>
          </a:xfrm>
          <a:prstGeom prst="rect">
            <a:avLst/>
          </a:prstGeom>
          <a:noFill/>
          <a:ln/>
        </p:spPr>
        <p:txBody>
          <a:bodyPr wrap="none" anchor="t"/>
          <a:lstStyle/>
          <a:p>
            <a:pPr defTabSz="712499">
              <a:defRPr/>
            </a:pPr>
            <a:r>
              <a:rPr lang="de-DE" sz="1000" b="0" i="0" kern="1200" dirty="0">
                <a:solidFill>
                  <a:schemeClr val="tx1"/>
                </a:solidFill>
                <a:effectLst/>
                <a:latin typeface="Arial" panose="020B0604020202020204" pitchFamily="34" charset="0"/>
                <a:ea typeface="+mn-ea"/>
                <a:cs typeface="Arial" panose="020B0604020202020204" pitchFamily="34" charset="0"/>
              </a:rPr>
              <a:t>Ähnlich wie viele indigene Völker weltweit haben die Indigenen Brasiliens eine sehr tiefe spirituelle Verbindung zu ihrem Land. Dies spiegelt sich in ihrer reichen mündlich überlieferten Geschichte, in ihrer Kosmologie (d.h. der Mensch ist Teil eines großen Ganzen) sowie in ihren Mythen, Ritualen, Musik und Tänzen wider. </a:t>
            </a:r>
          </a:p>
          <a:p>
            <a:pPr defTabSz="712499">
              <a:defRPr/>
            </a:pPr>
            <a:r>
              <a:rPr lang="de-DE" sz="1000" b="0" i="0" kern="1200" dirty="0">
                <a:solidFill>
                  <a:schemeClr val="tx1"/>
                </a:solidFill>
                <a:effectLst/>
                <a:latin typeface="Arial" panose="020B0604020202020204" pitchFamily="34" charset="0"/>
                <a:ea typeface="+mn-ea"/>
                <a:cs typeface="Arial" panose="020B0604020202020204" pitchFamily="34" charset="0"/>
              </a:rPr>
              <a:t>Einige Völker benutzen halluzinogene Drogen, die es ihnen ermöglichen, sich in andere Welten zu begeben, um sich mit den Geistern zu verbinden und Krankheiten zu heilen.</a:t>
            </a:r>
            <a:br>
              <a:rPr lang="de-DE" sz="1000" b="0" i="0" kern="1200" dirty="0">
                <a:solidFill>
                  <a:schemeClr val="tx1"/>
                </a:solidFill>
                <a:effectLst/>
                <a:latin typeface="Arial" panose="020B0604020202020204" pitchFamily="34" charset="0"/>
                <a:ea typeface="+mn-ea"/>
                <a:cs typeface="Arial" panose="020B0604020202020204" pitchFamily="34" charset="0"/>
              </a:rPr>
            </a:br>
            <a:r>
              <a:rPr lang="de-DE" sz="1000" b="0" i="0" kern="1200" dirty="0">
                <a:solidFill>
                  <a:schemeClr val="tx1"/>
                </a:solidFill>
                <a:effectLst/>
                <a:latin typeface="Arial" panose="020B0604020202020204" pitchFamily="34" charset="0"/>
                <a:ea typeface="+mn-ea"/>
                <a:cs typeface="Arial" panose="020B0604020202020204" pitchFamily="34" charset="0"/>
              </a:rPr>
              <a:t>Die Vorstellungen der</a:t>
            </a:r>
            <a:r>
              <a:rPr lang="de-DE" sz="1000" b="0" i="0" kern="1200" baseline="0" dirty="0">
                <a:solidFill>
                  <a:schemeClr val="tx1"/>
                </a:solidFill>
                <a:effectLst/>
                <a:latin typeface="Arial" panose="020B0604020202020204" pitchFamily="34" charset="0"/>
                <a:ea typeface="+mn-ea"/>
                <a:cs typeface="Arial" panose="020B0604020202020204" pitchFamily="34" charset="0"/>
              </a:rPr>
              <a:t> Welt der Geister ist von Volk zu Volk unterschiedlich. So glauben beispielsweise die </a:t>
            </a:r>
            <a:r>
              <a:rPr lang="de-DE" sz="1000" b="0" i="0" kern="1200" baseline="0" dirty="0" err="1">
                <a:solidFill>
                  <a:schemeClr val="tx1"/>
                </a:solidFill>
                <a:effectLst/>
                <a:latin typeface="Arial" panose="020B0604020202020204" pitchFamily="34" charset="0"/>
                <a:ea typeface="+mn-ea"/>
                <a:cs typeface="Arial" panose="020B0604020202020204" pitchFamily="34" charset="0"/>
              </a:rPr>
              <a:t>Yanomanmi</a:t>
            </a:r>
            <a:r>
              <a:rPr lang="de-DE" sz="1000" b="0" i="0" kern="1200" baseline="0" dirty="0">
                <a:solidFill>
                  <a:schemeClr val="tx1"/>
                </a:solidFill>
                <a:effectLst/>
                <a:latin typeface="Arial" panose="020B0604020202020204" pitchFamily="34" charset="0"/>
                <a:ea typeface="+mn-ea"/>
                <a:cs typeface="Arial" panose="020B0604020202020204" pitchFamily="34" charset="0"/>
              </a:rPr>
              <a:t> das jedes Lebewesen, jeder Stein, jeder Baum und jeder Berg einen Geist besitzt. Manchmal sind diese bösartig und die </a:t>
            </a:r>
            <a:r>
              <a:rPr lang="de-DE" sz="1000" b="0" i="0" kern="1200" baseline="0" dirty="0" err="1">
                <a:solidFill>
                  <a:schemeClr val="tx1"/>
                </a:solidFill>
                <a:effectLst/>
                <a:latin typeface="Arial" panose="020B0604020202020204" pitchFamily="34" charset="0"/>
                <a:ea typeface="+mn-ea"/>
                <a:cs typeface="Arial" panose="020B0604020202020204" pitchFamily="34" charset="0"/>
              </a:rPr>
              <a:t>Yanomami</a:t>
            </a:r>
            <a:r>
              <a:rPr lang="de-DE" sz="1000" b="0" i="0" kern="1200" baseline="0" dirty="0">
                <a:solidFill>
                  <a:schemeClr val="tx1"/>
                </a:solidFill>
                <a:effectLst/>
                <a:latin typeface="Arial" panose="020B0604020202020204" pitchFamily="34" charset="0"/>
                <a:ea typeface="+mn-ea"/>
                <a:cs typeface="Arial" panose="020B0604020202020204" pitchFamily="34" charset="0"/>
              </a:rPr>
              <a:t> glauben, dass sie Krankheiten hervorrufen. </a:t>
            </a:r>
            <a:r>
              <a:rPr lang="de-DE" sz="1000" b="0" i="0" kern="1200" baseline="0" dirty="0" err="1">
                <a:solidFill>
                  <a:schemeClr val="tx1"/>
                </a:solidFill>
                <a:effectLst/>
                <a:latin typeface="Arial" panose="020B0604020202020204" pitchFamily="34" charset="0"/>
                <a:ea typeface="+mn-ea"/>
                <a:cs typeface="Arial" panose="020B0604020202020204" pitchFamily="34" charset="0"/>
              </a:rPr>
              <a:t>Yanomami</a:t>
            </a:r>
            <a:r>
              <a:rPr lang="de-DE" sz="1000" b="0" i="0" kern="1200" baseline="0" dirty="0">
                <a:solidFill>
                  <a:schemeClr val="tx1"/>
                </a:solidFill>
                <a:effectLst/>
                <a:latin typeface="Arial" panose="020B0604020202020204" pitchFamily="34" charset="0"/>
                <a:ea typeface="+mn-ea"/>
                <a:cs typeface="Arial" panose="020B0604020202020204" pitchFamily="34" charset="0"/>
              </a:rPr>
              <a:t>-Schamanen kontrollieren diese Geister, indem sie ein Pulver (eine Art Schnupftabak) namens </a:t>
            </a:r>
            <a:r>
              <a:rPr lang="de-DE" sz="1000" b="0" i="0" kern="1200" baseline="0" dirty="0" err="1">
                <a:solidFill>
                  <a:schemeClr val="tx1"/>
                </a:solidFill>
                <a:effectLst/>
                <a:latin typeface="Arial" panose="020B0604020202020204" pitchFamily="34" charset="0"/>
                <a:ea typeface="+mn-ea"/>
                <a:cs typeface="Arial" panose="020B0604020202020204" pitchFamily="34" charset="0"/>
              </a:rPr>
              <a:t>Yakoana</a:t>
            </a:r>
            <a:r>
              <a:rPr lang="de-DE" sz="1000" b="0" i="0" kern="1200" baseline="0" dirty="0">
                <a:solidFill>
                  <a:schemeClr val="tx1"/>
                </a:solidFill>
                <a:effectLst/>
                <a:latin typeface="Arial" panose="020B0604020202020204" pitchFamily="34" charset="0"/>
                <a:ea typeface="+mn-ea"/>
                <a:cs typeface="Arial" panose="020B0604020202020204" pitchFamily="34" charset="0"/>
              </a:rPr>
              <a:t> inhalieren, das Halluzinationen hervorruft. In ihrer Trance erleben die Schamanen Visionen, in denen sie ihre Geister treffen. </a:t>
            </a:r>
            <a:r>
              <a:rPr lang="de-DE" sz="1000" b="0" i="0" kern="1200" dirty="0">
                <a:solidFill>
                  <a:schemeClr val="tx1"/>
                </a:solidFill>
                <a:effectLst/>
                <a:latin typeface="Arial" panose="020B0604020202020204" pitchFamily="34" charset="0"/>
                <a:ea typeface="+mn-ea"/>
                <a:cs typeface="Arial" panose="020B0604020202020204" pitchFamily="34" charset="0"/>
              </a:rPr>
              <a:t>Zeremonien werden abgehalten, um besondere Ereignisse zu feiern, wie zum Beispiel die Ernte der Pfirsichpalmfrucht oder das Beerdigungsfest </a:t>
            </a:r>
            <a:r>
              <a:rPr lang="de-DE" sz="1000" b="0" i="0" kern="1200" dirty="0" err="1">
                <a:solidFill>
                  <a:schemeClr val="tx1"/>
                </a:solidFill>
                <a:effectLst/>
                <a:latin typeface="Arial" panose="020B0604020202020204" pitchFamily="34" charset="0"/>
                <a:ea typeface="+mn-ea"/>
                <a:cs typeface="Arial" panose="020B0604020202020204" pitchFamily="34" charset="0"/>
              </a:rPr>
              <a:t>Reahu</a:t>
            </a:r>
            <a:r>
              <a:rPr lang="de-DE" sz="1000" b="0" i="0" kern="1200" dirty="0">
                <a:solidFill>
                  <a:schemeClr val="tx1"/>
                </a:solidFill>
                <a:effectLst/>
                <a:latin typeface="Arial" panose="020B0604020202020204" pitchFamily="34" charset="0"/>
                <a:ea typeface="+mn-ea"/>
                <a:cs typeface="Arial" panose="020B0604020202020204" pitchFamily="34" charset="0"/>
              </a:rPr>
              <a:t>, bei dem einer verstorbenen Person gedacht wird.</a:t>
            </a:r>
          </a:p>
          <a:p>
            <a:pPr defTabSz="712499">
              <a:defRPr/>
            </a:pPr>
            <a:r>
              <a:rPr lang="de-AT" sz="1000" b="0" i="0" kern="1200" dirty="0">
                <a:solidFill>
                  <a:schemeClr val="tx1"/>
                </a:solidFill>
                <a:effectLst/>
                <a:latin typeface="Arial" panose="020B0604020202020204" pitchFamily="34" charset="0"/>
                <a:ea typeface="+mn-ea"/>
                <a:cs typeface="Arial" panose="020B0604020202020204" pitchFamily="34" charset="0"/>
              </a:rPr>
              <a:t>Beim dem</a:t>
            </a:r>
            <a:r>
              <a:rPr lang="de-AT" sz="1000" b="0" i="0" kern="1200" baseline="0" dirty="0">
                <a:solidFill>
                  <a:schemeClr val="tx1"/>
                </a:solidFill>
                <a:effectLst/>
                <a:latin typeface="Arial" panose="020B0604020202020204" pitchFamily="34" charset="0"/>
                <a:ea typeface="+mn-ea"/>
                <a:cs typeface="Arial" panose="020B0604020202020204" pitchFamily="34" charset="0"/>
              </a:rPr>
              <a:t> Ritual zu Vollmond reisen die </a:t>
            </a:r>
            <a:r>
              <a:rPr lang="de-AT" sz="1000" b="0" i="0" kern="1200" baseline="0" dirty="0" err="1">
                <a:solidFill>
                  <a:schemeClr val="tx1"/>
                </a:solidFill>
                <a:effectLst/>
                <a:latin typeface="Arial" panose="020B0604020202020204" pitchFamily="34" charset="0"/>
                <a:ea typeface="+mn-ea"/>
                <a:cs typeface="Arial" panose="020B0604020202020204" pitchFamily="34" charset="0"/>
              </a:rPr>
              <a:t>Meänner</a:t>
            </a:r>
            <a:r>
              <a:rPr lang="de-AT" sz="1000" b="0" i="0" kern="1200" baseline="0" dirty="0">
                <a:solidFill>
                  <a:schemeClr val="tx1"/>
                </a:solidFill>
                <a:effectLst/>
                <a:latin typeface="Arial" panose="020B0604020202020204" pitchFamily="34" charset="0"/>
                <a:ea typeface="+mn-ea"/>
                <a:cs typeface="Arial" panose="020B0604020202020204" pitchFamily="34" charset="0"/>
              </a:rPr>
              <a:t> des </a:t>
            </a:r>
            <a:r>
              <a:rPr lang="de-AT" sz="1000" b="0" i="0" kern="1200" baseline="0" dirty="0" err="1">
                <a:solidFill>
                  <a:schemeClr val="tx1"/>
                </a:solidFill>
                <a:effectLst/>
                <a:latin typeface="Arial" panose="020B0604020202020204" pitchFamily="34" charset="0"/>
                <a:ea typeface="+mn-ea"/>
                <a:cs typeface="Arial" panose="020B0604020202020204" pitchFamily="34" charset="0"/>
              </a:rPr>
              <a:t>Awá</a:t>
            </a:r>
            <a:r>
              <a:rPr lang="de-AT" sz="1000" b="0" i="0" kern="1200" baseline="0" dirty="0">
                <a:solidFill>
                  <a:schemeClr val="tx1"/>
                </a:solidFill>
                <a:effectLst/>
                <a:latin typeface="Arial" panose="020B0604020202020204" pitchFamily="34" charset="0"/>
                <a:ea typeface="+mn-ea"/>
                <a:cs typeface="Arial" panose="020B0604020202020204" pitchFamily="34" charset="0"/>
              </a:rPr>
              <a:t> Volkes in das Reich der Waldgeister. Dabei versetzen sich die Männer mit einem Gesang in Trance. Drogen oder Alkohol werden nicht eingenommen. </a:t>
            </a:r>
            <a:endParaRPr lang="de-DE" sz="1000" b="0" i="0" kern="1200" dirty="0">
              <a:solidFill>
                <a:schemeClr val="tx1"/>
              </a:solidFill>
              <a:effectLst/>
              <a:latin typeface="Arial" panose="020B0604020202020204" pitchFamily="34" charset="0"/>
              <a:ea typeface="+mn-ea"/>
              <a:cs typeface="Arial" panose="020B0604020202020204" pitchFamily="34" charset="0"/>
            </a:endParaRPr>
          </a:p>
        </p:txBody>
      </p:sp>
      <p:sp>
        <p:nvSpPr>
          <p:cNvPr id="2" name="Fußzeilenplatzhalter 1"/>
          <p:cNvSpPr>
            <a:spLocks noGrp="1"/>
          </p:cNvSpPr>
          <p:nvPr>
            <p:ph type="ftr" sz="quarter" idx="10"/>
          </p:nvPr>
        </p:nvSpPr>
        <p:spPr/>
        <p:txBody>
          <a:bodyPr/>
          <a:lstStyle/>
          <a:p>
            <a:r>
              <a:rPr lang="de-DE"/>
              <a:t>SEI SO FREI-Adventsammlung 2020</a:t>
            </a:r>
            <a:endParaRPr lang="de-DE" dirty="0"/>
          </a:p>
        </p:txBody>
      </p:sp>
    </p:spTree>
    <p:extLst>
      <p:ext uri="{BB962C8B-B14F-4D97-AF65-F5344CB8AC3E}">
        <p14:creationId xmlns:p14="http://schemas.microsoft.com/office/powerpoint/2010/main" val="36142827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
          <p:cNvSpPr>
            <a:spLocks noGrp="1" noChangeArrowheads="1"/>
          </p:cNvSpPr>
          <p:nvPr>
            <p:ph type="sldNum" sz="quarter"/>
          </p:nvPr>
        </p:nvSpPr>
        <p:spPr>
          <a:noFill/>
        </p:spPr>
        <p:txBody>
          <a:bodyPr/>
          <a:lstStyle/>
          <a:p>
            <a:fld id="{58C6F159-07C4-4668-BEC4-3C54C9ECE556}" type="slidenum">
              <a:rPr lang="de-AT"/>
              <a:pPr/>
              <a:t>8</a:t>
            </a:fld>
            <a:endParaRPr lang="de-AT"/>
          </a:p>
        </p:txBody>
      </p:sp>
      <p:sp>
        <p:nvSpPr>
          <p:cNvPr id="11267" name="Rectangle 1"/>
          <p:cNvSpPr>
            <a:spLocks noGrp="1" noRot="1" noChangeAspect="1" noChangeArrowheads="1" noTextEdit="1"/>
          </p:cNvSpPr>
          <p:nvPr>
            <p:ph type="sldImg"/>
          </p:nvPr>
        </p:nvSpPr>
        <p:spPr>
          <a:xfrm>
            <a:off x="679450" y="817563"/>
            <a:ext cx="5373688" cy="4030662"/>
          </a:xfrm>
          <a:solidFill>
            <a:srgbClr val="FFFFFF"/>
          </a:solidFill>
          <a:ln>
            <a:solidFill>
              <a:srgbClr val="000000"/>
            </a:solidFill>
            <a:miter lim="800000"/>
          </a:ln>
        </p:spPr>
      </p:sp>
      <p:sp>
        <p:nvSpPr>
          <p:cNvPr id="11268" name="Rectangle 2"/>
          <p:cNvSpPr>
            <a:spLocks noGrp="1" noChangeArrowheads="1"/>
          </p:cNvSpPr>
          <p:nvPr>
            <p:ph type="body" idx="1"/>
          </p:nvPr>
        </p:nvSpPr>
        <p:spPr>
          <a:xfrm>
            <a:off x="673197" y="5107891"/>
            <a:ext cx="5388353" cy="4839635"/>
          </a:xfrm>
          <a:prstGeom prst="rect">
            <a:avLst/>
          </a:prstGeom>
          <a:noFill/>
          <a:ln/>
        </p:spPr>
        <p:txBody>
          <a:bodyPr wrap="none" anchor="t"/>
          <a:lstStyle/>
          <a:p>
            <a:pPr marL="0" marR="0" lvl="0" indent="0" algn="l" defTabSz="712499" rtl="0" eaLnBrk="1" fontAlgn="auto" latinLnBrk="0" hangingPunct="1">
              <a:lnSpc>
                <a:spcPct val="100000"/>
              </a:lnSpc>
              <a:spcBef>
                <a:spcPts val="0"/>
              </a:spcBef>
              <a:spcAft>
                <a:spcPts val="0"/>
              </a:spcAft>
              <a:buClrTx/>
              <a:buSzTx/>
              <a:buFontTx/>
              <a:buNone/>
              <a:tabLst/>
              <a:defRPr/>
            </a:pPr>
            <a:r>
              <a:rPr lang="de-DE" sz="1000" b="0" i="0" kern="1200" dirty="0">
                <a:solidFill>
                  <a:schemeClr val="tx1"/>
                </a:solidFill>
                <a:effectLst/>
                <a:latin typeface="Arial" panose="020B0604020202020204" pitchFamily="34" charset="0"/>
                <a:ea typeface="+mn-ea"/>
                <a:cs typeface="Arial" panose="020B0604020202020204" pitchFamily="34" charset="0"/>
              </a:rPr>
              <a:t>Indigene Völker besitzen ein einzigartiges Wissen über die Pflanzen und Tiere auf ihren Gebieten und spielen eine wesentliche Rolle im Schutz der biologischen Vielfalt.</a:t>
            </a:r>
          </a:p>
          <a:p>
            <a:pPr defTabSz="712499">
              <a:defRPr/>
            </a:pPr>
            <a:r>
              <a:rPr lang="de-DE" sz="1000" b="0" i="0" kern="1200" dirty="0">
                <a:solidFill>
                  <a:schemeClr val="tx1"/>
                </a:solidFill>
                <a:effectLst/>
                <a:latin typeface="Arial" panose="020B0604020202020204" pitchFamily="34" charset="0"/>
                <a:ea typeface="+mn-ea"/>
                <a:cs typeface="Arial" panose="020B0604020202020204" pitchFamily="34" charset="0"/>
              </a:rPr>
              <a:t>Die indianischen Völker können als „Hüter„ der biologischen Reichtümer auf ihren Territorien verstanden werden, weil sie „durch die Anwendung ihres traditionellen Wissens die harmonische Beziehung</a:t>
            </a:r>
          </a:p>
          <a:p>
            <a:pPr defTabSz="712499">
              <a:defRPr/>
            </a:pPr>
            <a:r>
              <a:rPr lang="de-DE" sz="1000" b="0" i="0" kern="1200" dirty="0">
                <a:solidFill>
                  <a:schemeClr val="tx1"/>
                </a:solidFill>
                <a:effectLst/>
                <a:latin typeface="Arial" panose="020B0604020202020204" pitchFamily="34" charset="0"/>
                <a:ea typeface="+mn-ea"/>
                <a:cs typeface="Arial" panose="020B0604020202020204" pitchFamily="34" charset="0"/>
              </a:rPr>
              <a:t>Mensch–Natur zu erhalten wussten“.</a:t>
            </a:r>
            <a:r>
              <a:rPr lang="de-DE" sz="1000" b="0" i="0" kern="1200" baseline="0" dirty="0">
                <a:solidFill>
                  <a:schemeClr val="tx1"/>
                </a:solidFill>
                <a:effectLst/>
                <a:latin typeface="Arial" panose="020B0604020202020204" pitchFamily="34" charset="0"/>
                <a:ea typeface="+mn-ea"/>
                <a:cs typeface="Arial" panose="020B0604020202020204" pitchFamily="34" charset="0"/>
              </a:rPr>
              <a:t> </a:t>
            </a:r>
            <a:r>
              <a:rPr lang="de-DE" sz="1000" b="0" i="0" kern="1200" dirty="0">
                <a:solidFill>
                  <a:schemeClr val="tx1"/>
                </a:solidFill>
                <a:effectLst/>
                <a:latin typeface="Arial" panose="020B0604020202020204" pitchFamily="34" charset="0"/>
                <a:ea typeface="+mn-ea"/>
                <a:cs typeface="Arial" panose="020B0604020202020204" pitchFamily="34" charset="0"/>
              </a:rPr>
              <a:t>Neben der Tatsache, dass ihre vorsichtigen Eingriffe und Entnahmen von Pflanzen und Tieren die biologische Vielfalt innerhalb eines Ökosystems vielleicht sogar</a:t>
            </a:r>
          </a:p>
          <a:p>
            <a:pPr defTabSz="712499">
              <a:defRPr/>
            </a:pPr>
            <a:r>
              <a:rPr lang="de-DE" sz="1000" b="0" i="0" kern="1200" dirty="0">
                <a:solidFill>
                  <a:schemeClr val="tx1"/>
                </a:solidFill>
                <a:effectLst/>
                <a:latin typeface="Arial" panose="020B0604020202020204" pitchFamily="34" charset="0"/>
                <a:ea typeface="+mn-ea"/>
                <a:cs typeface="Arial" panose="020B0604020202020204" pitchFamily="34" charset="0"/>
              </a:rPr>
              <a:t>gefördert haben, sollte auch die Bedeutung indigener und lokaler Gemeinschaften für die weltweite Ernährungssicherung nicht unerwähnt bleiben. Durch die jahrhundertelange Nutzung, die mit gezielter Auslese und Anpassung an die jeweiligen Standortbedingungen verbunden war, haben lokale Gemeinschaften weltweit eine riesige Vielfalt auch innerhalb einzelner Arten geschaffen. Heute stammen rund zwei Drittel der Weltbevölkerung von Nahrungsmitteln ab, die in irgendeiner Weise auf traditionelles Wissen zurückgehen.</a:t>
            </a:r>
            <a:r>
              <a:rPr lang="de-DE" sz="1000" b="0" i="0" kern="1200" baseline="0" dirty="0">
                <a:solidFill>
                  <a:schemeClr val="tx1"/>
                </a:solidFill>
                <a:effectLst/>
                <a:latin typeface="Arial" panose="020B0604020202020204" pitchFamily="34" charset="0"/>
                <a:ea typeface="+mn-ea"/>
                <a:cs typeface="Arial" panose="020B0604020202020204" pitchFamily="34" charset="0"/>
              </a:rPr>
              <a:t> </a:t>
            </a:r>
            <a:r>
              <a:rPr lang="de-DE" sz="1000" b="0" i="0" kern="1200" dirty="0">
                <a:solidFill>
                  <a:schemeClr val="tx1"/>
                </a:solidFill>
                <a:effectLst/>
                <a:latin typeface="Arial" panose="020B0604020202020204" pitchFamily="34" charset="0"/>
                <a:ea typeface="+mn-ea"/>
                <a:cs typeface="Arial" panose="020B0604020202020204" pitchFamily="34" charset="0"/>
              </a:rPr>
              <a:t>Muster dieser Nutzpflanzen sind zwar mittlerweile in Genbanken eingelagert, doch muss die moderne Züchtung auf diesen ursprünglich von indigenen und lokalen Gemeinschaften geschaffenen Genpool zurückgreifen, um Sorten weiterzuentwickeln oder Resistenzzüchtungen gegen Krankheiten und Schädlingsbefall vorzunehmen.</a:t>
            </a:r>
          </a:p>
          <a:p>
            <a:pPr defTabSz="712499">
              <a:defRPr/>
            </a:pPr>
            <a:r>
              <a:rPr lang="de-DE" sz="1000" b="0" i="0" kern="1200" dirty="0">
                <a:solidFill>
                  <a:schemeClr val="tx1"/>
                </a:solidFill>
                <a:effectLst/>
                <a:latin typeface="Arial" panose="020B0604020202020204" pitchFamily="34" charset="0"/>
                <a:ea typeface="+mn-ea"/>
                <a:cs typeface="Arial" panose="020B0604020202020204" pitchFamily="34" charset="0"/>
              </a:rPr>
              <a:t>In einer Metaphorik, die dem Indianischen nachempfunden zu sein scheint, empfiehlt ein bekannter deutscher Völkerkundler deshalb alle jenen, die sich für den ökologischen Lebensstil der Indianer interessieren, auch darauf zu achten, „wie diese Waldlandbauern mit ihrem Boden sprechen und von ihren Bienen träumen – unabhängig vom ökologischen Nutzen“ (Münzel 1991). </a:t>
            </a:r>
          </a:p>
          <a:p>
            <a:pPr defTabSz="712499">
              <a:defRPr/>
            </a:pPr>
            <a:r>
              <a:rPr lang="de-DE" sz="1000" b="0" i="0" kern="1200" dirty="0">
                <a:solidFill>
                  <a:schemeClr val="tx1"/>
                </a:solidFill>
                <a:effectLst/>
                <a:latin typeface="Arial" panose="020B0604020202020204" pitchFamily="34" charset="0"/>
                <a:ea typeface="+mn-ea"/>
                <a:cs typeface="Arial" panose="020B0604020202020204" pitchFamily="34" charset="0"/>
              </a:rPr>
              <a:t>https://cimi.org.br/2021/04/forum-permanente-de-assuntos-indigenas-da-onu-recebe-evento-sobre-isolados-e-preciso-acao-imediata-para-que-continuem-vivendo/</a:t>
            </a:r>
          </a:p>
        </p:txBody>
      </p:sp>
      <p:sp>
        <p:nvSpPr>
          <p:cNvPr id="2" name="Fußzeilenplatzhalter 1"/>
          <p:cNvSpPr>
            <a:spLocks noGrp="1"/>
          </p:cNvSpPr>
          <p:nvPr>
            <p:ph type="ftr" sz="quarter" idx="10"/>
          </p:nvPr>
        </p:nvSpPr>
        <p:spPr/>
        <p:txBody>
          <a:bodyPr/>
          <a:lstStyle/>
          <a:p>
            <a:r>
              <a:rPr lang="de-DE"/>
              <a:t>SEI SO FREI-Adventsammlung 2020</a:t>
            </a:r>
            <a:endParaRPr lang="de-DE" dirty="0"/>
          </a:p>
        </p:txBody>
      </p:sp>
    </p:spTree>
    <p:extLst>
      <p:ext uri="{BB962C8B-B14F-4D97-AF65-F5344CB8AC3E}">
        <p14:creationId xmlns:p14="http://schemas.microsoft.com/office/powerpoint/2010/main" val="23091561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
          <p:cNvSpPr>
            <a:spLocks noGrp="1" noChangeArrowheads="1"/>
          </p:cNvSpPr>
          <p:nvPr>
            <p:ph type="sldNum" sz="quarter"/>
          </p:nvPr>
        </p:nvSpPr>
        <p:spPr>
          <a:noFill/>
        </p:spPr>
        <p:txBody>
          <a:bodyPr/>
          <a:lstStyle/>
          <a:p>
            <a:fld id="{58C6F159-07C4-4668-BEC4-3C54C9ECE556}" type="slidenum">
              <a:rPr lang="de-AT"/>
              <a:pPr/>
              <a:t>9</a:t>
            </a:fld>
            <a:endParaRPr lang="de-AT"/>
          </a:p>
        </p:txBody>
      </p:sp>
      <p:sp>
        <p:nvSpPr>
          <p:cNvPr id="11267" name="Rectangle 1"/>
          <p:cNvSpPr>
            <a:spLocks noGrp="1" noRot="1" noChangeAspect="1" noChangeArrowheads="1" noTextEdit="1"/>
          </p:cNvSpPr>
          <p:nvPr>
            <p:ph type="sldImg"/>
          </p:nvPr>
        </p:nvSpPr>
        <p:spPr>
          <a:xfrm>
            <a:off x="679450" y="817563"/>
            <a:ext cx="5373688" cy="4030662"/>
          </a:xfrm>
          <a:solidFill>
            <a:srgbClr val="FFFFFF"/>
          </a:solidFill>
          <a:ln>
            <a:solidFill>
              <a:srgbClr val="000000"/>
            </a:solidFill>
            <a:miter lim="800000"/>
          </a:ln>
        </p:spPr>
      </p:sp>
      <p:sp>
        <p:nvSpPr>
          <p:cNvPr id="11268" name="Rectangle 2"/>
          <p:cNvSpPr>
            <a:spLocks noGrp="1" noChangeArrowheads="1"/>
          </p:cNvSpPr>
          <p:nvPr>
            <p:ph type="body" idx="1"/>
          </p:nvPr>
        </p:nvSpPr>
        <p:spPr>
          <a:xfrm>
            <a:off x="673197" y="5107891"/>
            <a:ext cx="5388353" cy="4839635"/>
          </a:xfrm>
          <a:prstGeom prst="rect">
            <a:avLst/>
          </a:prstGeom>
          <a:noFill/>
          <a:ln/>
        </p:spPr>
        <p:txBody>
          <a:bodyPr wrap="none" anchor="t"/>
          <a:lstStyle/>
          <a:p>
            <a:pPr marL="0" marR="0" lvl="0" indent="0" algn="l" defTabSz="712499" rtl="0" eaLnBrk="1" fontAlgn="auto" latinLnBrk="0" hangingPunct="1">
              <a:lnSpc>
                <a:spcPct val="100000"/>
              </a:lnSpc>
              <a:spcBef>
                <a:spcPts val="0"/>
              </a:spcBef>
              <a:spcAft>
                <a:spcPts val="0"/>
              </a:spcAft>
              <a:buClrTx/>
              <a:buSzTx/>
              <a:buFontTx/>
              <a:buNone/>
              <a:tabLst/>
              <a:defRPr/>
            </a:pPr>
            <a:r>
              <a:rPr lang="de-DE" sz="1000" b="0" i="0" kern="1200" dirty="0">
                <a:solidFill>
                  <a:schemeClr val="tx1"/>
                </a:solidFill>
                <a:effectLst/>
                <a:latin typeface="Arial" panose="020B0604020202020204" pitchFamily="34" charset="0"/>
                <a:ea typeface="+mn-ea"/>
                <a:cs typeface="Arial" panose="020B0604020202020204" pitchFamily="34" charset="0"/>
              </a:rPr>
              <a:t>Immer häufiger kommt es zu gewaltvollen Zusammenstößen und</a:t>
            </a:r>
            <a:r>
              <a:rPr lang="de-DE" sz="1000" b="0" i="0" kern="1200" baseline="0" dirty="0">
                <a:solidFill>
                  <a:schemeClr val="tx1"/>
                </a:solidFill>
                <a:effectLst/>
                <a:latin typeface="Arial" panose="020B0604020202020204" pitchFamily="34" charset="0"/>
                <a:ea typeface="+mn-ea"/>
                <a:cs typeface="Arial" panose="020B0604020202020204" pitchFamily="34" charset="0"/>
              </a:rPr>
              <a:t> Missbrauch durch</a:t>
            </a:r>
            <a:r>
              <a:rPr lang="de-DE" sz="1000" b="0" i="0" kern="1200" dirty="0">
                <a:solidFill>
                  <a:schemeClr val="tx1"/>
                </a:solidFill>
                <a:effectLst/>
                <a:latin typeface="Arial" panose="020B0604020202020204" pitchFamily="34" charset="0"/>
                <a:ea typeface="+mn-ea"/>
                <a:cs typeface="Arial" panose="020B0604020202020204" pitchFamily="34" charset="0"/>
              </a:rPr>
              <a:t> Eindringlinge wie Goldsuchern, Holzfällern, Straßenbauern oder marodierenden Drogenschmugglern, denen die </a:t>
            </a:r>
            <a:r>
              <a:rPr lang="de-DE" sz="1000" b="0" i="0" kern="1200" dirty="0" err="1">
                <a:solidFill>
                  <a:schemeClr val="tx1"/>
                </a:solidFill>
                <a:effectLst/>
                <a:latin typeface="Arial" panose="020B0604020202020204" pitchFamily="34" charset="0"/>
                <a:ea typeface="+mn-ea"/>
                <a:cs typeface="Arial" panose="020B0604020202020204" pitchFamily="34" charset="0"/>
              </a:rPr>
              <a:t>Unkontaktierten</a:t>
            </a:r>
            <a:r>
              <a:rPr lang="de-DE" sz="1000" b="0" i="0" kern="1200" dirty="0">
                <a:solidFill>
                  <a:schemeClr val="tx1"/>
                </a:solidFill>
                <a:effectLst/>
                <a:latin typeface="Arial" panose="020B0604020202020204" pitchFamily="34" charset="0"/>
                <a:ea typeface="+mn-ea"/>
                <a:cs typeface="Arial" panose="020B0604020202020204" pitchFamily="34" charset="0"/>
              </a:rPr>
              <a:t> plötzlich im Wege stehen.</a:t>
            </a:r>
            <a:br>
              <a:rPr lang="de-DE" sz="1200" dirty="0">
                <a:latin typeface="Arial" panose="020B0604020202020204" pitchFamily="34" charset="0"/>
                <a:ea typeface="Verdana" panose="020B0604030504040204" pitchFamily="34" charset="0"/>
                <a:cs typeface="Arial" panose="020B0604020202020204" pitchFamily="34" charset="0"/>
              </a:rPr>
            </a:br>
            <a:r>
              <a:rPr lang="de-DE" sz="1300" dirty="0">
                <a:latin typeface="Lucida Sans" panose="020B0602030504020204" pitchFamily="34" charset="0"/>
                <a:ea typeface="Verdana" panose="020B0604030504040204" pitchFamily="34" charset="0"/>
                <a:cs typeface="Verdana" panose="020B0604030504040204" pitchFamily="34" charset="0"/>
              </a:rPr>
              <a:t>Wo einst intakte Urwälder in den Himmel ragten, breiten sich riesige Rinderfarmen aus, um Billig-Fleisch für den Weltmarkt zu erzeugen. Parallel dazu entstehen immer größere Sojaplantagen, denn mit der Nachfrage nach Fleisch steigt auch der Bedarf an Viehfutter. Hinzu kommt der wachsende Bedarf nach den Rohstoffen – mitten im Regenwald bohren transnationale Konzerne nach Erdöl, um den Indigenen anschließend eine verseuchte Landschaft zu hinterlassen.</a:t>
            </a:r>
          </a:p>
          <a:p>
            <a:pPr marL="0" marR="0" lvl="0" indent="0" algn="l" defTabSz="712499" rtl="0" eaLnBrk="1" fontAlgn="auto" latinLnBrk="0" hangingPunct="1">
              <a:lnSpc>
                <a:spcPct val="100000"/>
              </a:lnSpc>
              <a:spcBef>
                <a:spcPts val="0"/>
              </a:spcBef>
              <a:spcAft>
                <a:spcPts val="0"/>
              </a:spcAft>
              <a:buClrTx/>
              <a:buSzTx/>
              <a:buFontTx/>
              <a:buNone/>
              <a:tabLst/>
              <a:defRPr/>
            </a:pPr>
            <a:r>
              <a:rPr lang="de-DE" sz="1300" dirty="0">
                <a:latin typeface="Lucida Sans" panose="020B0602030504020204" pitchFamily="34" charset="0"/>
                <a:ea typeface="Verdana" panose="020B0604030504040204" pitchFamily="34" charset="0"/>
                <a:cs typeface="Verdana" panose="020B0604030504040204" pitchFamily="34" charset="0"/>
              </a:rPr>
              <a:t>Nicht zuletzt bedroht auch die Errichtung von Staudämmen die Ureinwohner – so werden beispielsweise für den Bau des drittgrößten Staudamms der Welt, Belo Monte, und seine rund 100 nachfolgenden Staudämme ganze Volksgruppen durch den Bau und die Ansiedlung der Arbeiter vertrieben.</a:t>
            </a:r>
            <a:r>
              <a:rPr lang="de-DE" sz="1400" dirty="0">
                <a:latin typeface="Arial" panose="020B0604020202020204" pitchFamily="34" charset="0"/>
                <a:ea typeface="Verdana" panose="020B0604030504040204" pitchFamily="34" charset="0"/>
                <a:cs typeface="Arial" panose="020B0604020202020204" pitchFamily="34" charset="0"/>
              </a:rPr>
              <a:t> Tausende weitere Indigene werden dadurch ihrer Gebiete, ihres Wassers und ihrer Lebensgrundlage beraubt werden. Die Staudämme werden den Bergbau-Unternehmen billige Energie liefern</a:t>
            </a:r>
            <a:r>
              <a:rPr lang="de-AT" sz="1400" dirty="0">
                <a:latin typeface="Arial" panose="020B0604020202020204" pitchFamily="34" charset="0"/>
                <a:ea typeface="Verdana" panose="020B0604030504040204" pitchFamily="34" charset="0"/>
                <a:cs typeface="Arial" panose="020B0604020202020204" pitchFamily="34" charset="0"/>
              </a:rPr>
              <a:t>. </a:t>
            </a:r>
          </a:p>
          <a:p>
            <a:pPr marL="0" marR="0" lvl="0" indent="0" algn="l" defTabSz="712499" rtl="0" eaLnBrk="1" fontAlgn="auto" latinLnBrk="0" hangingPunct="1">
              <a:lnSpc>
                <a:spcPct val="100000"/>
              </a:lnSpc>
              <a:spcBef>
                <a:spcPts val="0"/>
              </a:spcBef>
              <a:spcAft>
                <a:spcPts val="0"/>
              </a:spcAft>
              <a:buClrTx/>
              <a:buSzTx/>
              <a:buFontTx/>
              <a:buNone/>
              <a:tabLst/>
              <a:defRPr/>
            </a:pPr>
            <a:r>
              <a:rPr lang="de-AT" sz="1400" dirty="0">
                <a:latin typeface="Arial" panose="020B0604020202020204" pitchFamily="34" charset="0"/>
                <a:ea typeface="Verdana" panose="020B0604030504040204" pitchFamily="34" charset="0"/>
                <a:cs typeface="Arial" panose="020B0604020202020204" pitchFamily="34" charset="0"/>
              </a:rPr>
              <a:t>Insgesamt wurden 256</a:t>
            </a:r>
            <a:r>
              <a:rPr lang="de-DE" sz="1400" baseline="0" dirty="0">
                <a:latin typeface="Arial" panose="020B0604020202020204" pitchFamily="34" charset="0"/>
                <a:ea typeface="Verdana" panose="020B0604030504040204" pitchFamily="34" charset="0"/>
                <a:cs typeface="Arial" panose="020B0604020202020204" pitchFamily="34" charset="0"/>
              </a:rPr>
              <a:t> Fälle dieser Art (hauptsächlich Invasion / Ausbeutung / Sachschaden ) für 2019 gemeldet.</a:t>
            </a:r>
            <a:endParaRPr lang="de-AT" sz="1400" dirty="0">
              <a:latin typeface="Arial" panose="020B0604020202020204" pitchFamily="34" charset="0"/>
              <a:ea typeface="Verdana" panose="020B0604030504040204" pitchFamily="34" charset="0"/>
              <a:cs typeface="Arial" panose="020B0604020202020204" pitchFamily="34" charset="0"/>
            </a:endParaRPr>
          </a:p>
          <a:p>
            <a:pPr marL="0" marR="0" lvl="0" indent="0" algn="l" defTabSz="712499" rtl="0" eaLnBrk="1" fontAlgn="auto" latinLnBrk="0" hangingPunct="1">
              <a:lnSpc>
                <a:spcPct val="100000"/>
              </a:lnSpc>
              <a:spcBef>
                <a:spcPts val="0"/>
              </a:spcBef>
              <a:spcAft>
                <a:spcPts val="0"/>
              </a:spcAft>
              <a:buClrTx/>
              <a:buSzTx/>
              <a:buFontTx/>
              <a:buNone/>
              <a:tabLst/>
              <a:defRPr/>
            </a:pPr>
            <a:endParaRPr lang="de-AT" sz="1400" dirty="0">
              <a:latin typeface="Arial" panose="020B0604020202020204" pitchFamily="34" charset="0"/>
              <a:ea typeface="Verdana" panose="020B0604030504040204" pitchFamily="34" charset="0"/>
              <a:cs typeface="Arial" panose="020B0604020202020204" pitchFamily="34" charset="0"/>
            </a:endParaRPr>
          </a:p>
          <a:p>
            <a:pPr marL="0" marR="0" lvl="0" indent="0" algn="l" defTabSz="712499" rtl="0" eaLnBrk="1" fontAlgn="auto" latinLnBrk="0" hangingPunct="1">
              <a:lnSpc>
                <a:spcPct val="100000"/>
              </a:lnSpc>
              <a:spcBef>
                <a:spcPts val="0"/>
              </a:spcBef>
              <a:spcAft>
                <a:spcPts val="0"/>
              </a:spcAft>
              <a:buClrTx/>
              <a:buSzTx/>
              <a:buFontTx/>
              <a:buNone/>
              <a:tabLst/>
              <a:defRPr/>
            </a:pPr>
            <a:r>
              <a:rPr lang="de-DE" sz="1400" b="0" i="0" kern="1200" dirty="0">
                <a:solidFill>
                  <a:schemeClr val="tx1"/>
                </a:solidFill>
                <a:effectLst/>
                <a:latin typeface="Arial" panose="020B0604020202020204" pitchFamily="34" charset="0"/>
                <a:ea typeface="+mn-ea"/>
                <a:cs typeface="Arial" panose="020B0604020202020204" pitchFamily="34" charset="0"/>
              </a:rPr>
              <a:t>Foto: CIMI, Mario </a:t>
            </a:r>
            <a:r>
              <a:rPr lang="de-DE" sz="1400" b="0" i="0" kern="1200" dirty="0" err="1">
                <a:solidFill>
                  <a:schemeClr val="tx1"/>
                </a:solidFill>
                <a:effectLst/>
                <a:latin typeface="Arial" panose="020B0604020202020204" pitchFamily="34" charset="0"/>
                <a:ea typeface="+mn-ea"/>
                <a:cs typeface="Arial" panose="020B0604020202020204" pitchFamily="34" charset="0"/>
              </a:rPr>
              <a:t>Vilela</a:t>
            </a:r>
            <a:r>
              <a:rPr lang="de-DE" sz="1400" b="0" i="0" kern="1200" dirty="0">
                <a:solidFill>
                  <a:schemeClr val="tx1"/>
                </a:solidFill>
                <a:effectLst/>
                <a:latin typeface="Arial" panose="020B0604020202020204" pitchFamily="34" charset="0"/>
                <a:ea typeface="+mn-ea"/>
                <a:cs typeface="Arial" panose="020B0604020202020204" pitchFamily="34" charset="0"/>
              </a:rPr>
              <a:t>/</a:t>
            </a:r>
            <a:r>
              <a:rPr lang="de-DE" sz="1400" b="0" i="0" kern="1200" dirty="0" err="1">
                <a:solidFill>
                  <a:schemeClr val="tx1"/>
                </a:solidFill>
                <a:effectLst/>
                <a:latin typeface="Arial" panose="020B0604020202020204" pitchFamily="34" charset="0"/>
                <a:ea typeface="+mn-ea"/>
                <a:cs typeface="Arial" panose="020B0604020202020204" pitchFamily="34" charset="0"/>
              </a:rPr>
              <a:t>Funai</a:t>
            </a:r>
            <a:endParaRPr lang="de-AT" sz="2400" dirty="0">
              <a:latin typeface="Lucida Sans" panose="020B0602030504020204" pitchFamily="34" charset="0"/>
              <a:ea typeface="Verdana" panose="020B0604030504040204" pitchFamily="34" charset="0"/>
              <a:cs typeface="Verdana" panose="020B0604030504040204" pitchFamily="34" charset="0"/>
            </a:endParaRPr>
          </a:p>
        </p:txBody>
      </p:sp>
      <p:sp>
        <p:nvSpPr>
          <p:cNvPr id="2" name="Fußzeilenplatzhalter 1"/>
          <p:cNvSpPr>
            <a:spLocks noGrp="1"/>
          </p:cNvSpPr>
          <p:nvPr>
            <p:ph type="ftr" sz="quarter" idx="10"/>
          </p:nvPr>
        </p:nvSpPr>
        <p:spPr/>
        <p:txBody>
          <a:bodyPr/>
          <a:lstStyle/>
          <a:p>
            <a:r>
              <a:rPr lang="de-DE"/>
              <a:t>SEI SO FREI-Adventsammlung 2020</a:t>
            </a:r>
            <a:endParaRPr lang="de-DE" dirty="0"/>
          </a:p>
        </p:txBody>
      </p:sp>
    </p:spTree>
    <p:extLst>
      <p:ext uri="{BB962C8B-B14F-4D97-AF65-F5344CB8AC3E}">
        <p14:creationId xmlns:p14="http://schemas.microsoft.com/office/powerpoint/2010/main" val="831097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39986" y="2647331"/>
            <a:ext cx="5039916" cy="1216909"/>
          </a:xfrm>
        </p:spPr>
        <p:txBody>
          <a:bodyPr/>
          <a:lstStyle>
            <a:lvl1pPr marL="0" indent="0" algn="ctr">
              <a:buNone/>
              <a:defRPr sz="1764"/>
            </a:lvl1pPr>
            <a:lvl2pPr marL="335996" indent="0" algn="ctr">
              <a:buNone/>
              <a:defRPr sz="1470"/>
            </a:lvl2pPr>
            <a:lvl3pPr marL="671993" indent="0" algn="ctr">
              <a:buNone/>
              <a:defRPr sz="1323"/>
            </a:lvl3pPr>
            <a:lvl4pPr marL="1007989" indent="0" algn="ctr">
              <a:buNone/>
              <a:defRPr sz="1176"/>
            </a:lvl4pPr>
            <a:lvl5pPr marL="1343985" indent="0" algn="ctr">
              <a:buNone/>
              <a:defRPr sz="1176"/>
            </a:lvl5pPr>
            <a:lvl6pPr marL="1679981" indent="0" algn="ctr">
              <a:buNone/>
              <a:defRPr sz="1176"/>
            </a:lvl6pPr>
            <a:lvl7pPr marL="2015978" indent="0" algn="ctr">
              <a:buNone/>
              <a:defRPr sz="1176"/>
            </a:lvl7pPr>
            <a:lvl8pPr marL="2351974" indent="0" algn="ctr">
              <a:buNone/>
              <a:defRPr sz="1176"/>
            </a:lvl8pPr>
            <a:lvl9pPr marL="2687970" indent="0" algn="ctr">
              <a:buNone/>
              <a:defRPr sz="1176"/>
            </a:lvl9pPr>
          </a:lstStyle>
          <a:p>
            <a:r>
              <a:rPr lang="de-DE"/>
              <a:t>Formatvorlage des Untertitelmasters durch Klicken bearbeiten</a:t>
            </a:r>
            <a:endParaRPr lang="en-US" dirty="0"/>
          </a:p>
        </p:txBody>
      </p:sp>
      <p:sp>
        <p:nvSpPr>
          <p:cNvPr id="9" name="Foliennummernplatzhalter 8"/>
          <p:cNvSpPr>
            <a:spLocks noGrp="1"/>
          </p:cNvSpPr>
          <p:nvPr>
            <p:ph type="sldNum" sz="quarter" idx="10"/>
          </p:nvPr>
        </p:nvSpPr>
        <p:spPr/>
        <p:txBody>
          <a:bodyPr/>
          <a:lstStyle/>
          <a:p>
            <a:fld id="{9032BFEC-FB91-42E2-B40F-14DBE4F19526}" type="slidenum">
              <a:rPr lang="de-DE" smtClean="0"/>
              <a:t>‹Nr.›</a:t>
            </a:fld>
            <a:endParaRPr lang="de-DE" dirty="0"/>
          </a:p>
        </p:txBody>
      </p:sp>
      <p:sp>
        <p:nvSpPr>
          <p:cNvPr id="11" name="Titel 10"/>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3432618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a:xfrm>
            <a:off x="461992" y="4671625"/>
            <a:ext cx="1511975" cy="268350"/>
          </a:xfrm>
          <a:prstGeom prst="rect">
            <a:avLst/>
          </a:prstGeom>
        </p:spPr>
        <p:txBody>
          <a:bodyPr/>
          <a:lstStyle/>
          <a:p>
            <a:endParaRPr lang="de-DE"/>
          </a:p>
        </p:txBody>
      </p:sp>
      <p:sp>
        <p:nvSpPr>
          <p:cNvPr id="5" name="Footer Placeholder 4"/>
          <p:cNvSpPr>
            <a:spLocks noGrp="1"/>
          </p:cNvSpPr>
          <p:nvPr>
            <p:ph type="ftr" sz="quarter" idx="11"/>
          </p:nvPr>
        </p:nvSpPr>
        <p:spPr>
          <a:xfrm>
            <a:off x="2225963" y="4671625"/>
            <a:ext cx="2267962" cy="268350"/>
          </a:xfrm>
          <a:prstGeom prst="rect">
            <a:avLst/>
          </a:prstGeom>
        </p:spPr>
        <p:txBody>
          <a:bodyPr/>
          <a:lstStyle/>
          <a:p>
            <a:endParaRPr lang="de-DE"/>
          </a:p>
        </p:txBody>
      </p:sp>
      <p:sp>
        <p:nvSpPr>
          <p:cNvPr id="6" name="Slide Number Placeholder 5"/>
          <p:cNvSpPr>
            <a:spLocks noGrp="1"/>
          </p:cNvSpPr>
          <p:nvPr>
            <p:ph type="sldNum" sz="quarter" idx="12"/>
          </p:nvPr>
        </p:nvSpPr>
        <p:spPr/>
        <p:txBody>
          <a:bodyPr/>
          <a:lstStyle/>
          <a:p>
            <a:fld id="{9032BFEC-FB91-42E2-B40F-14DBE4F19526}" type="slidenum">
              <a:rPr lang="de-DE" smtClean="0"/>
              <a:t>‹Nr.›</a:t>
            </a:fld>
            <a:endParaRPr lang="de-DE"/>
          </a:p>
        </p:txBody>
      </p:sp>
    </p:spTree>
    <p:extLst>
      <p:ext uri="{BB962C8B-B14F-4D97-AF65-F5344CB8AC3E}">
        <p14:creationId xmlns:p14="http://schemas.microsoft.com/office/powerpoint/2010/main" val="293056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808920" y="268350"/>
            <a:ext cx="1448976" cy="4271432"/>
          </a:xfrm>
        </p:spPr>
        <p:txBody>
          <a:bodyPr vert="eaVert"/>
          <a:lstStyle/>
          <a:p>
            <a:r>
              <a:rPr lang="de-DE"/>
              <a:t>Titelmasterformat durch Klicken bearbeiten</a:t>
            </a:r>
            <a:endParaRPr lang="en-US" dirty="0"/>
          </a:p>
        </p:txBody>
      </p:sp>
      <p:sp>
        <p:nvSpPr>
          <p:cNvPr id="3" name="Vertical Text Placeholder 2"/>
          <p:cNvSpPr>
            <a:spLocks noGrp="1"/>
          </p:cNvSpPr>
          <p:nvPr>
            <p:ph type="body" orient="vert" idx="1"/>
          </p:nvPr>
        </p:nvSpPr>
        <p:spPr>
          <a:xfrm>
            <a:off x="461993" y="268350"/>
            <a:ext cx="4262929" cy="4271432"/>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a:xfrm>
            <a:off x="461992" y="4671625"/>
            <a:ext cx="1511975" cy="268350"/>
          </a:xfrm>
          <a:prstGeom prst="rect">
            <a:avLst/>
          </a:prstGeom>
        </p:spPr>
        <p:txBody>
          <a:bodyPr/>
          <a:lstStyle/>
          <a:p>
            <a:endParaRPr lang="de-DE"/>
          </a:p>
        </p:txBody>
      </p:sp>
      <p:sp>
        <p:nvSpPr>
          <p:cNvPr id="5" name="Footer Placeholder 4"/>
          <p:cNvSpPr>
            <a:spLocks noGrp="1"/>
          </p:cNvSpPr>
          <p:nvPr>
            <p:ph type="ftr" sz="quarter" idx="11"/>
          </p:nvPr>
        </p:nvSpPr>
        <p:spPr>
          <a:xfrm>
            <a:off x="2225963" y="4671625"/>
            <a:ext cx="2267962" cy="268350"/>
          </a:xfrm>
          <a:prstGeom prst="rect">
            <a:avLst/>
          </a:prstGeom>
        </p:spPr>
        <p:txBody>
          <a:bodyPr/>
          <a:lstStyle/>
          <a:p>
            <a:endParaRPr lang="de-DE"/>
          </a:p>
        </p:txBody>
      </p:sp>
      <p:sp>
        <p:nvSpPr>
          <p:cNvPr id="6" name="Slide Number Placeholder 5"/>
          <p:cNvSpPr>
            <a:spLocks noGrp="1"/>
          </p:cNvSpPr>
          <p:nvPr>
            <p:ph type="sldNum" sz="quarter" idx="12"/>
          </p:nvPr>
        </p:nvSpPr>
        <p:spPr/>
        <p:txBody>
          <a:bodyPr/>
          <a:lstStyle/>
          <a:p>
            <a:fld id="{9032BFEC-FB91-42E2-B40F-14DBE4F19526}" type="slidenum">
              <a:rPr lang="de-DE" smtClean="0"/>
              <a:t>‹Nr.›</a:t>
            </a:fld>
            <a:endParaRPr lang="de-DE"/>
          </a:p>
        </p:txBody>
      </p:sp>
    </p:spTree>
    <p:extLst>
      <p:ext uri="{BB962C8B-B14F-4D97-AF65-F5344CB8AC3E}">
        <p14:creationId xmlns:p14="http://schemas.microsoft.com/office/powerpoint/2010/main" val="35980824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el und Inhalt">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p:txBody>
          <a:bodyPr/>
          <a:lstStyle>
            <a:lvl1pPr>
              <a:defRPr/>
            </a:lvl1pPr>
          </a:lstStyle>
          <a:p>
            <a:fld id="{73B44ABB-C911-46DF-9E7E-1B0F3AC3F9FC}" type="slidenum">
              <a:rPr lang="de-AT"/>
              <a:pPr/>
              <a:t>‹Nr.›</a:t>
            </a:fld>
            <a:endParaRPr lang="de-AT"/>
          </a:p>
        </p:txBody>
      </p:sp>
    </p:spTree>
    <p:extLst>
      <p:ext uri="{BB962C8B-B14F-4D97-AF65-F5344CB8AC3E}">
        <p14:creationId xmlns:p14="http://schemas.microsoft.com/office/powerpoint/2010/main" val="3430707119"/>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el und Inhalt">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p:txBody>
          <a:bodyPr/>
          <a:lstStyle>
            <a:lvl1pPr>
              <a:defRPr/>
            </a:lvl1pPr>
          </a:lstStyle>
          <a:p>
            <a:fld id="{797A86AB-1CE9-46C8-95FD-AEB062C59013}" type="slidenum">
              <a:rPr lang="de-AT"/>
              <a:pPr/>
              <a:t>‹Nr.›</a:t>
            </a:fld>
            <a:endParaRPr lang="de-AT"/>
          </a:p>
        </p:txBody>
      </p:sp>
    </p:spTree>
    <p:extLst>
      <p:ext uri="{BB962C8B-B14F-4D97-AF65-F5344CB8AC3E}">
        <p14:creationId xmlns:p14="http://schemas.microsoft.com/office/powerpoint/2010/main" val="2372911408"/>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a:xfrm>
            <a:off x="461992" y="4671625"/>
            <a:ext cx="1511975" cy="268350"/>
          </a:xfrm>
          <a:prstGeom prst="rect">
            <a:avLst/>
          </a:prstGeom>
        </p:spPr>
        <p:txBody>
          <a:bodyPr/>
          <a:lstStyle/>
          <a:p>
            <a:endParaRPr lang="de-DE"/>
          </a:p>
        </p:txBody>
      </p:sp>
      <p:sp>
        <p:nvSpPr>
          <p:cNvPr id="5" name="Footer Placeholder 4"/>
          <p:cNvSpPr>
            <a:spLocks noGrp="1"/>
          </p:cNvSpPr>
          <p:nvPr>
            <p:ph type="ftr" sz="quarter" idx="11"/>
          </p:nvPr>
        </p:nvSpPr>
        <p:spPr>
          <a:xfrm>
            <a:off x="2225963" y="4671625"/>
            <a:ext cx="2267962" cy="268350"/>
          </a:xfrm>
          <a:prstGeom prst="rect">
            <a:avLst/>
          </a:prstGeom>
        </p:spPr>
        <p:txBody>
          <a:bodyPr/>
          <a:lstStyle/>
          <a:p>
            <a:endParaRPr lang="de-DE"/>
          </a:p>
        </p:txBody>
      </p:sp>
      <p:sp>
        <p:nvSpPr>
          <p:cNvPr id="6" name="Slide Number Placeholder 5"/>
          <p:cNvSpPr>
            <a:spLocks noGrp="1"/>
          </p:cNvSpPr>
          <p:nvPr>
            <p:ph type="sldNum" sz="quarter" idx="12"/>
          </p:nvPr>
        </p:nvSpPr>
        <p:spPr/>
        <p:txBody>
          <a:bodyPr/>
          <a:lstStyle/>
          <a:p>
            <a:fld id="{9032BFEC-FB91-42E2-B40F-14DBE4F19526}" type="slidenum">
              <a:rPr lang="de-DE" smtClean="0"/>
              <a:t>‹Nr.›</a:t>
            </a:fld>
            <a:endParaRPr lang="de-DE"/>
          </a:p>
        </p:txBody>
      </p:sp>
    </p:spTree>
    <p:extLst>
      <p:ext uri="{BB962C8B-B14F-4D97-AF65-F5344CB8AC3E}">
        <p14:creationId xmlns:p14="http://schemas.microsoft.com/office/powerpoint/2010/main" val="898258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58493" y="1256579"/>
            <a:ext cx="5795903" cy="2096630"/>
          </a:xfrm>
        </p:spPr>
        <p:txBody>
          <a:bodyPr anchor="b"/>
          <a:lstStyle>
            <a:lvl1pPr>
              <a:defRPr sz="4409"/>
            </a:lvl1pPr>
          </a:lstStyle>
          <a:p>
            <a:r>
              <a:rPr lang="de-DE"/>
              <a:t>Titelmasterformat durch Klicken bearbeiten</a:t>
            </a:r>
            <a:endParaRPr lang="en-US" dirty="0"/>
          </a:p>
        </p:txBody>
      </p:sp>
      <p:sp>
        <p:nvSpPr>
          <p:cNvPr id="3" name="Text Placeholder 2"/>
          <p:cNvSpPr>
            <a:spLocks noGrp="1"/>
          </p:cNvSpPr>
          <p:nvPr>
            <p:ph type="body" idx="1"/>
          </p:nvPr>
        </p:nvSpPr>
        <p:spPr>
          <a:xfrm>
            <a:off x="458493" y="3373044"/>
            <a:ext cx="5795903" cy="1102568"/>
          </a:xfrm>
        </p:spPr>
        <p:txBody>
          <a:bodyPr/>
          <a:lstStyle>
            <a:lvl1pPr marL="0" indent="0">
              <a:buNone/>
              <a:defRPr sz="1764">
                <a:solidFill>
                  <a:schemeClr val="tx1"/>
                </a:solidFill>
              </a:defRPr>
            </a:lvl1pPr>
            <a:lvl2pPr marL="335996" indent="0">
              <a:buNone/>
              <a:defRPr sz="1470">
                <a:solidFill>
                  <a:schemeClr val="tx1">
                    <a:tint val="75000"/>
                  </a:schemeClr>
                </a:solidFill>
              </a:defRPr>
            </a:lvl2pPr>
            <a:lvl3pPr marL="671993" indent="0">
              <a:buNone/>
              <a:defRPr sz="1323">
                <a:solidFill>
                  <a:schemeClr val="tx1">
                    <a:tint val="75000"/>
                  </a:schemeClr>
                </a:solidFill>
              </a:defRPr>
            </a:lvl3pPr>
            <a:lvl4pPr marL="1007989" indent="0">
              <a:buNone/>
              <a:defRPr sz="1176">
                <a:solidFill>
                  <a:schemeClr val="tx1">
                    <a:tint val="75000"/>
                  </a:schemeClr>
                </a:solidFill>
              </a:defRPr>
            </a:lvl4pPr>
            <a:lvl5pPr marL="1343985" indent="0">
              <a:buNone/>
              <a:defRPr sz="1176">
                <a:solidFill>
                  <a:schemeClr val="tx1">
                    <a:tint val="75000"/>
                  </a:schemeClr>
                </a:solidFill>
              </a:defRPr>
            </a:lvl5pPr>
            <a:lvl6pPr marL="1679981" indent="0">
              <a:buNone/>
              <a:defRPr sz="1176">
                <a:solidFill>
                  <a:schemeClr val="tx1">
                    <a:tint val="75000"/>
                  </a:schemeClr>
                </a:solidFill>
              </a:defRPr>
            </a:lvl6pPr>
            <a:lvl7pPr marL="2015978" indent="0">
              <a:buNone/>
              <a:defRPr sz="1176">
                <a:solidFill>
                  <a:schemeClr val="tx1">
                    <a:tint val="75000"/>
                  </a:schemeClr>
                </a:solidFill>
              </a:defRPr>
            </a:lvl7pPr>
            <a:lvl8pPr marL="2351974" indent="0">
              <a:buNone/>
              <a:defRPr sz="1176">
                <a:solidFill>
                  <a:schemeClr val="tx1">
                    <a:tint val="75000"/>
                  </a:schemeClr>
                </a:solidFill>
              </a:defRPr>
            </a:lvl8pPr>
            <a:lvl9pPr marL="2687970" indent="0">
              <a:buNone/>
              <a:defRPr sz="1176">
                <a:solidFill>
                  <a:schemeClr val="tx1">
                    <a:tint val="75000"/>
                  </a:schemeClr>
                </a:solidFill>
              </a:defRPr>
            </a:lvl9pPr>
          </a:lstStyle>
          <a:p>
            <a:pPr lvl="0"/>
            <a:r>
              <a:rPr lang="de-DE"/>
              <a:t>Formatvorlagen des Textmasters bearbeiten</a:t>
            </a:r>
          </a:p>
        </p:txBody>
      </p:sp>
      <p:sp>
        <p:nvSpPr>
          <p:cNvPr id="4" name="Date Placeholder 3"/>
          <p:cNvSpPr>
            <a:spLocks noGrp="1"/>
          </p:cNvSpPr>
          <p:nvPr>
            <p:ph type="dt" sz="half" idx="10"/>
          </p:nvPr>
        </p:nvSpPr>
        <p:spPr>
          <a:xfrm>
            <a:off x="461992" y="4671625"/>
            <a:ext cx="1511975" cy="268350"/>
          </a:xfrm>
          <a:prstGeom prst="rect">
            <a:avLst/>
          </a:prstGeom>
        </p:spPr>
        <p:txBody>
          <a:bodyPr/>
          <a:lstStyle/>
          <a:p>
            <a:endParaRPr lang="de-DE"/>
          </a:p>
        </p:txBody>
      </p:sp>
      <p:sp>
        <p:nvSpPr>
          <p:cNvPr id="5" name="Footer Placeholder 4"/>
          <p:cNvSpPr>
            <a:spLocks noGrp="1"/>
          </p:cNvSpPr>
          <p:nvPr>
            <p:ph type="ftr" sz="quarter" idx="11"/>
          </p:nvPr>
        </p:nvSpPr>
        <p:spPr>
          <a:xfrm>
            <a:off x="2225963" y="4671625"/>
            <a:ext cx="2267962" cy="268350"/>
          </a:xfrm>
          <a:prstGeom prst="rect">
            <a:avLst/>
          </a:prstGeom>
        </p:spPr>
        <p:txBody>
          <a:bodyPr/>
          <a:lstStyle/>
          <a:p>
            <a:endParaRPr lang="de-DE"/>
          </a:p>
        </p:txBody>
      </p:sp>
      <p:sp>
        <p:nvSpPr>
          <p:cNvPr id="6" name="Slide Number Placeholder 5"/>
          <p:cNvSpPr>
            <a:spLocks noGrp="1"/>
          </p:cNvSpPr>
          <p:nvPr>
            <p:ph type="sldNum" sz="quarter" idx="12"/>
          </p:nvPr>
        </p:nvSpPr>
        <p:spPr/>
        <p:txBody>
          <a:bodyPr/>
          <a:lstStyle/>
          <a:p>
            <a:fld id="{9032BFEC-FB91-42E2-B40F-14DBE4F19526}" type="slidenum">
              <a:rPr lang="de-DE" smtClean="0"/>
              <a:t>‹Nr.›</a:t>
            </a:fld>
            <a:endParaRPr lang="de-DE"/>
          </a:p>
        </p:txBody>
      </p:sp>
    </p:spTree>
    <p:extLst>
      <p:ext uri="{BB962C8B-B14F-4D97-AF65-F5344CB8AC3E}">
        <p14:creationId xmlns:p14="http://schemas.microsoft.com/office/powerpoint/2010/main" val="3714524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sz="half" idx="1"/>
          </p:nvPr>
        </p:nvSpPr>
        <p:spPr>
          <a:xfrm>
            <a:off x="461993" y="1341750"/>
            <a:ext cx="2855952" cy="3198032"/>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3401944" y="1341750"/>
            <a:ext cx="2855952" cy="3198032"/>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a:xfrm>
            <a:off x="461992" y="4671625"/>
            <a:ext cx="1511975" cy="268350"/>
          </a:xfrm>
          <a:prstGeom prst="rect">
            <a:avLst/>
          </a:prstGeom>
        </p:spPr>
        <p:txBody>
          <a:bodyPr/>
          <a:lstStyle/>
          <a:p>
            <a:endParaRPr lang="de-DE"/>
          </a:p>
        </p:txBody>
      </p:sp>
      <p:sp>
        <p:nvSpPr>
          <p:cNvPr id="6" name="Footer Placeholder 5"/>
          <p:cNvSpPr>
            <a:spLocks noGrp="1"/>
          </p:cNvSpPr>
          <p:nvPr>
            <p:ph type="ftr" sz="quarter" idx="11"/>
          </p:nvPr>
        </p:nvSpPr>
        <p:spPr>
          <a:xfrm>
            <a:off x="2225963" y="4671625"/>
            <a:ext cx="2267962" cy="268350"/>
          </a:xfrm>
          <a:prstGeom prst="rect">
            <a:avLst/>
          </a:prstGeom>
        </p:spPr>
        <p:txBody>
          <a:bodyPr/>
          <a:lstStyle/>
          <a:p>
            <a:endParaRPr lang="de-DE"/>
          </a:p>
        </p:txBody>
      </p:sp>
      <p:sp>
        <p:nvSpPr>
          <p:cNvPr id="7" name="Slide Number Placeholder 6"/>
          <p:cNvSpPr>
            <a:spLocks noGrp="1"/>
          </p:cNvSpPr>
          <p:nvPr>
            <p:ph type="sldNum" sz="quarter" idx="12"/>
          </p:nvPr>
        </p:nvSpPr>
        <p:spPr/>
        <p:txBody>
          <a:bodyPr/>
          <a:lstStyle/>
          <a:p>
            <a:fld id="{9032BFEC-FB91-42E2-B40F-14DBE4F19526}" type="slidenum">
              <a:rPr lang="de-DE" smtClean="0"/>
              <a:t>‹Nr.›</a:t>
            </a:fld>
            <a:endParaRPr lang="de-DE"/>
          </a:p>
        </p:txBody>
      </p:sp>
    </p:spTree>
    <p:extLst>
      <p:ext uri="{BB962C8B-B14F-4D97-AF65-F5344CB8AC3E}">
        <p14:creationId xmlns:p14="http://schemas.microsoft.com/office/powerpoint/2010/main" val="3629120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462868" y="268351"/>
            <a:ext cx="5795903" cy="974228"/>
          </a:xfrm>
        </p:spPr>
        <p:txBody>
          <a:bodyPr/>
          <a:lstStyle/>
          <a:p>
            <a:r>
              <a:rPr lang="de-DE"/>
              <a:t>Titelmasterformat durch Klicken bearbeiten</a:t>
            </a:r>
            <a:endParaRPr lang="en-US" dirty="0"/>
          </a:p>
        </p:txBody>
      </p:sp>
      <p:sp>
        <p:nvSpPr>
          <p:cNvPr id="3" name="Text Placeholder 2"/>
          <p:cNvSpPr>
            <a:spLocks noGrp="1"/>
          </p:cNvSpPr>
          <p:nvPr>
            <p:ph type="body" idx="1"/>
          </p:nvPr>
        </p:nvSpPr>
        <p:spPr>
          <a:xfrm>
            <a:off x="462868" y="1235577"/>
            <a:ext cx="2842827" cy="605537"/>
          </a:xfrm>
        </p:spPr>
        <p:txBody>
          <a:bodyPr anchor="b"/>
          <a:lstStyle>
            <a:lvl1pPr marL="0" indent="0">
              <a:buNone/>
              <a:defRPr sz="1764" b="1"/>
            </a:lvl1pPr>
            <a:lvl2pPr marL="335996" indent="0">
              <a:buNone/>
              <a:defRPr sz="1470" b="1"/>
            </a:lvl2pPr>
            <a:lvl3pPr marL="671993" indent="0">
              <a:buNone/>
              <a:defRPr sz="1323" b="1"/>
            </a:lvl3pPr>
            <a:lvl4pPr marL="1007989" indent="0">
              <a:buNone/>
              <a:defRPr sz="1176" b="1"/>
            </a:lvl4pPr>
            <a:lvl5pPr marL="1343985" indent="0">
              <a:buNone/>
              <a:defRPr sz="1176" b="1"/>
            </a:lvl5pPr>
            <a:lvl6pPr marL="1679981" indent="0">
              <a:buNone/>
              <a:defRPr sz="1176" b="1"/>
            </a:lvl6pPr>
            <a:lvl7pPr marL="2015978" indent="0">
              <a:buNone/>
              <a:defRPr sz="1176" b="1"/>
            </a:lvl7pPr>
            <a:lvl8pPr marL="2351974" indent="0">
              <a:buNone/>
              <a:defRPr sz="1176" b="1"/>
            </a:lvl8pPr>
            <a:lvl9pPr marL="2687970" indent="0">
              <a:buNone/>
              <a:defRPr sz="1176" b="1"/>
            </a:lvl9pPr>
          </a:lstStyle>
          <a:p>
            <a:pPr lvl="0"/>
            <a:r>
              <a:rPr lang="de-DE"/>
              <a:t>Formatvorlagen des Textmasters bearbeiten</a:t>
            </a:r>
          </a:p>
        </p:txBody>
      </p:sp>
      <p:sp>
        <p:nvSpPr>
          <p:cNvPr id="4" name="Content Placeholder 3"/>
          <p:cNvSpPr>
            <a:spLocks noGrp="1"/>
          </p:cNvSpPr>
          <p:nvPr>
            <p:ph sz="half" idx="2"/>
          </p:nvPr>
        </p:nvSpPr>
        <p:spPr>
          <a:xfrm>
            <a:off x="462868" y="1841114"/>
            <a:ext cx="2842827" cy="2708002"/>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3401943" y="1235577"/>
            <a:ext cx="2856828" cy="605537"/>
          </a:xfrm>
        </p:spPr>
        <p:txBody>
          <a:bodyPr anchor="b"/>
          <a:lstStyle>
            <a:lvl1pPr marL="0" indent="0">
              <a:buNone/>
              <a:defRPr sz="1764" b="1"/>
            </a:lvl1pPr>
            <a:lvl2pPr marL="335996" indent="0">
              <a:buNone/>
              <a:defRPr sz="1470" b="1"/>
            </a:lvl2pPr>
            <a:lvl3pPr marL="671993" indent="0">
              <a:buNone/>
              <a:defRPr sz="1323" b="1"/>
            </a:lvl3pPr>
            <a:lvl4pPr marL="1007989" indent="0">
              <a:buNone/>
              <a:defRPr sz="1176" b="1"/>
            </a:lvl4pPr>
            <a:lvl5pPr marL="1343985" indent="0">
              <a:buNone/>
              <a:defRPr sz="1176" b="1"/>
            </a:lvl5pPr>
            <a:lvl6pPr marL="1679981" indent="0">
              <a:buNone/>
              <a:defRPr sz="1176" b="1"/>
            </a:lvl6pPr>
            <a:lvl7pPr marL="2015978" indent="0">
              <a:buNone/>
              <a:defRPr sz="1176" b="1"/>
            </a:lvl7pPr>
            <a:lvl8pPr marL="2351974" indent="0">
              <a:buNone/>
              <a:defRPr sz="1176" b="1"/>
            </a:lvl8pPr>
            <a:lvl9pPr marL="2687970" indent="0">
              <a:buNone/>
              <a:defRPr sz="1176" b="1"/>
            </a:lvl9pPr>
          </a:lstStyle>
          <a:p>
            <a:pPr lvl="0"/>
            <a:r>
              <a:rPr lang="de-DE"/>
              <a:t>Formatvorlagen des Textmasters bearbeiten</a:t>
            </a:r>
          </a:p>
        </p:txBody>
      </p:sp>
      <p:sp>
        <p:nvSpPr>
          <p:cNvPr id="6" name="Content Placeholder 5"/>
          <p:cNvSpPr>
            <a:spLocks noGrp="1"/>
          </p:cNvSpPr>
          <p:nvPr>
            <p:ph sz="quarter" idx="4"/>
          </p:nvPr>
        </p:nvSpPr>
        <p:spPr>
          <a:xfrm>
            <a:off x="3401943" y="1841114"/>
            <a:ext cx="2856828" cy="2708002"/>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a:xfrm>
            <a:off x="461992" y="4671625"/>
            <a:ext cx="1511975" cy="268350"/>
          </a:xfrm>
          <a:prstGeom prst="rect">
            <a:avLst/>
          </a:prstGeom>
        </p:spPr>
        <p:txBody>
          <a:bodyPr/>
          <a:lstStyle/>
          <a:p>
            <a:endParaRPr lang="de-DE"/>
          </a:p>
        </p:txBody>
      </p:sp>
      <p:sp>
        <p:nvSpPr>
          <p:cNvPr id="8" name="Footer Placeholder 7"/>
          <p:cNvSpPr>
            <a:spLocks noGrp="1"/>
          </p:cNvSpPr>
          <p:nvPr>
            <p:ph type="ftr" sz="quarter" idx="11"/>
          </p:nvPr>
        </p:nvSpPr>
        <p:spPr>
          <a:xfrm>
            <a:off x="2225963" y="4671625"/>
            <a:ext cx="2267962" cy="268350"/>
          </a:xfrm>
          <a:prstGeom prst="rect">
            <a:avLst/>
          </a:prstGeom>
        </p:spPr>
        <p:txBody>
          <a:bodyPr/>
          <a:lstStyle/>
          <a:p>
            <a:endParaRPr lang="de-DE"/>
          </a:p>
        </p:txBody>
      </p:sp>
      <p:sp>
        <p:nvSpPr>
          <p:cNvPr id="9" name="Slide Number Placeholder 8"/>
          <p:cNvSpPr>
            <a:spLocks noGrp="1"/>
          </p:cNvSpPr>
          <p:nvPr>
            <p:ph type="sldNum" sz="quarter" idx="12"/>
          </p:nvPr>
        </p:nvSpPr>
        <p:spPr/>
        <p:txBody>
          <a:bodyPr/>
          <a:lstStyle/>
          <a:p>
            <a:fld id="{9032BFEC-FB91-42E2-B40F-14DBE4F19526}" type="slidenum">
              <a:rPr lang="de-DE" smtClean="0"/>
              <a:t>‹Nr.›</a:t>
            </a:fld>
            <a:endParaRPr lang="de-DE"/>
          </a:p>
        </p:txBody>
      </p:sp>
    </p:spTree>
    <p:extLst>
      <p:ext uri="{BB962C8B-B14F-4D97-AF65-F5344CB8AC3E}">
        <p14:creationId xmlns:p14="http://schemas.microsoft.com/office/powerpoint/2010/main" val="3919796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Date Placeholder 2"/>
          <p:cNvSpPr>
            <a:spLocks noGrp="1"/>
          </p:cNvSpPr>
          <p:nvPr>
            <p:ph type="dt" sz="half" idx="10"/>
          </p:nvPr>
        </p:nvSpPr>
        <p:spPr>
          <a:xfrm>
            <a:off x="461992" y="4671625"/>
            <a:ext cx="1511975" cy="268350"/>
          </a:xfrm>
          <a:prstGeom prst="rect">
            <a:avLst/>
          </a:prstGeom>
        </p:spPr>
        <p:txBody>
          <a:bodyPr/>
          <a:lstStyle/>
          <a:p>
            <a:endParaRPr lang="de-DE"/>
          </a:p>
        </p:txBody>
      </p:sp>
      <p:sp>
        <p:nvSpPr>
          <p:cNvPr id="4" name="Footer Placeholder 3"/>
          <p:cNvSpPr>
            <a:spLocks noGrp="1"/>
          </p:cNvSpPr>
          <p:nvPr>
            <p:ph type="ftr" sz="quarter" idx="11"/>
          </p:nvPr>
        </p:nvSpPr>
        <p:spPr>
          <a:xfrm>
            <a:off x="2225963" y="4671625"/>
            <a:ext cx="2267962" cy="268350"/>
          </a:xfrm>
          <a:prstGeom prst="rect">
            <a:avLst/>
          </a:prstGeom>
        </p:spPr>
        <p:txBody>
          <a:bodyPr/>
          <a:lstStyle/>
          <a:p>
            <a:endParaRPr lang="de-DE"/>
          </a:p>
        </p:txBody>
      </p:sp>
      <p:sp>
        <p:nvSpPr>
          <p:cNvPr id="5" name="Slide Number Placeholder 4"/>
          <p:cNvSpPr>
            <a:spLocks noGrp="1"/>
          </p:cNvSpPr>
          <p:nvPr>
            <p:ph type="sldNum" sz="quarter" idx="12"/>
          </p:nvPr>
        </p:nvSpPr>
        <p:spPr/>
        <p:txBody>
          <a:bodyPr/>
          <a:lstStyle/>
          <a:p>
            <a:fld id="{9032BFEC-FB91-42E2-B40F-14DBE4F19526}" type="slidenum">
              <a:rPr lang="de-DE" smtClean="0"/>
              <a:t>‹Nr.›</a:t>
            </a:fld>
            <a:endParaRPr lang="de-DE"/>
          </a:p>
        </p:txBody>
      </p:sp>
    </p:spTree>
    <p:extLst>
      <p:ext uri="{BB962C8B-B14F-4D97-AF65-F5344CB8AC3E}">
        <p14:creationId xmlns:p14="http://schemas.microsoft.com/office/powerpoint/2010/main" val="3219649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61992" y="4671625"/>
            <a:ext cx="1511975" cy="268350"/>
          </a:xfrm>
          <a:prstGeom prst="rect">
            <a:avLst/>
          </a:prstGeom>
        </p:spPr>
        <p:txBody>
          <a:bodyPr/>
          <a:lstStyle/>
          <a:p>
            <a:endParaRPr lang="de-DE"/>
          </a:p>
        </p:txBody>
      </p:sp>
      <p:sp>
        <p:nvSpPr>
          <p:cNvPr id="3" name="Footer Placeholder 2"/>
          <p:cNvSpPr>
            <a:spLocks noGrp="1"/>
          </p:cNvSpPr>
          <p:nvPr>
            <p:ph type="ftr" sz="quarter" idx="11"/>
          </p:nvPr>
        </p:nvSpPr>
        <p:spPr>
          <a:xfrm>
            <a:off x="2225963" y="4671625"/>
            <a:ext cx="2267962" cy="268350"/>
          </a:xfrm>
          <a:prstGeom prst="rect">
            <a:avLst/>
          </a:prstGeom>
        </p:spPr>
        <p:txBody>
          <a:bodyPr/>
          <a:lstStyle/>
          <a:p>
            <a:endParaRPr lang="de-DE"/>
          </a:p>
        </p:txBody>
      </p:sp>
      <p:sp>
        <p:nvSpPr>
          <p:cNvPr id="4" name="Slide Number Placeholder 3"/>
          <p:cNvSpPr>
            <a:spLocks noGrp="1"/>
          </p:cNvSpPr>
          <p:nvPr>
            <p:ph type="sldNum" sz="quarter" idx="12"/>
          </p:nvPr>
        </p:nvSpPr>
        <p:spPr/>
        <p:txBody>
          <a:bodyPr/>
          <a:lstStyle/>
          <a:p>
            <a:fld id="{9032BFEC-FB91-42E2-B40F-14DBE4F19526}" type="slidenum">
              <a:rPr lang="de-DE" smtClean="0"/>
              <a:t>‹Nr.›</a:t>
            </a:fld>
            <a:endParaRPr lang="de-DE"/>
          </a:p>
        </p:txBody>
      </p:sp>
    </p:spTree>
    <p:extLst>
      <p:ext uri="{BB962C8B-B14F-4D97-AF65-F5344CB8AC3E}">
        <p14:creationId xmlns:p14="http://schemas.microsoft.com/office/powerpoint/2010/main" val="3126757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62867" y="336021"/>
            <a:ext cx="2167339" cy="1176073"/>
          </a:xfrm>
        </p:spPr>
        <p:txBody>
          <a:bodyPr anchor="b"/>
          <a:lstStyle>
            <a:lvl1pPr>
              <a:defRPr sz="2352"/>
            </a:lvl1pPr>
          </a:lstStyle>
          <a:p>
            <a:r>
              <a:rPr lang="de-DE"/>
              <a:t>Titelmasterformat durch Klicken bearbeiten</a:t>
            </a:r>
            <a:endParaRPr lang="en-US" dirty="0"/>
          </a:p>
        </p:txBody>
      </p:sp>
      <p:sp>
        <p:nvSpPr>
          <p:cNvPr id="3" name="Content Placeholder 2"/>
          <p:cNvSpPr>
            <a:spLocks noGrp="1"/>
          </p:cNvSpPr>
          <p:nvPr>
            <p:ph idx="1"/>
          </p:nvPr>
        </p:nvSpPr>
        <p:spPr>
          <a:xfrm>
            <a:off x="2856828" y="725713"/>
            <a:ext cx="3401943" cy="3581889"/>
          </a:xfrm>
        </p:spPr>
        <p:txBody>
          <a:bodyPr/>
          <a:lstStyle>
            <a:lvl1pPr>
              <a:defRPr sz="2352"/>
            </a:lvl1pPr>
            <a:lvl2pPr>
              <a:defRPr sz="2058"/>
            </a:lvl2pPr>
            <a:lvl3pPr>
              <a:defRPr sz="1764"/>
            </a:lvl3pPr>
            <a:lvl4pPr>
              <a:defRPr sz="1470"/>
            </a:lvl4pPr>
            <a:lvl5pPr>
              <a:defRPr sz="1470"/>
            </a:lvl5pPr>
            <a:lvl6pPr>
              <a:defRPr sz="1470"/>
            </a:lvl6pPr>
            <a:lvl7pPr>
              <a:defRPr sz="1470"/>
            </a:lvl7pPr>
            <a:lvl8pPr>
              <a:defRPr sz="1470"/>
            </a:lvl8pPr>
            <a:lvl9pPr>
              <a:defRPr sz="147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462867" y="1512094"/>
            <a:ext cx="2167339" cy="2801341"/>
          </a:xfrm>
        </p:spPr>
        <p:txBody>
          <a:bodyPr/>
          <a:lstStyle>
            <a:lvl1pPr marL="0" indent="0">
              <a:buNone/>
              <a:defRPr sz="1176"/>
            </a:lvl1pPr>
            <a:lvl2pPr marL="335996" indent="0">
              <a:buNone/>
              <a:defRPr sz="1029"/>
            </a:lvl2pPr>
            <a:lvl3pPr marL="671993" indent="0">
              <a:buNone/>
              <a:defRPr sz="882"/>
            </a:lvl3pPr>
            <a:lvl4pPr marL="1007989" indent="0">
              <a:buNone/>
              <a:defRPr sz="735"/>
            </a:lvl4pPr>
            <a:lvl5pPr marL="1343985" indent="0">
              <a:buNone/>
              <a:defRPr sz="735"/>
            </a:lvl5pPr>
            <a:lvl6pPr marL="1679981" indent="0">
              <a:buNone/>
              <a:defRPr sz="735"/>
            </a:lvl6pPr>
            <a:lvl7pPr marL="2015978" indent="0">
              <a:buNone/>
              <a:defRPr sz="735"/>
            </a:lvl7pPr>
            <a:lvl8pPr marL="2351974" indent="0">
              <a:buNone/>
              <a:defRPr sz="735"/>
            </a:lvl8pPr>
            <a:lvl9pPr marL="2687970" indent="0">
              <a:buNone/>
              <a:defRPr sz="735"/>
            </a:lvl9pPr>
          </a:lstStyle>
          <a:p>
            <a:pPr lvl="0"/>
            <a:r>
              <a:rPr lang="de-DE"/>
              <a:t>Formatvorlagen des Textmasters bearbeiten</a:t>
            </a:r>
          </a:p>
        </p:txBody>
      </p:sp>
      <p:sp>
        <p:nvSpPr>
          <p:cNvPr id="5" name="Date Placeholder 4"/>
          <p:cNvSpPr>
            <a:spLocks noGrp="1"/>
          </p:cNvSpPr>
          <p:nvPr>
            <p:ph type="dt" sz="half" idx="10"/>
          </p:nvPr>
        </p:nvSpPr>
        <p:spPr>
          <a:xfrm>
            <a:off x="461992" y="4671625"/>
            <a:ext cx="1511975" cy="268350"/>
          </a:xfrm>
          <a:prstGeom prst="rect">
            <a:avLst/>
          </a:prstGeom>
        </p:spPr>
        <p:txBody>
          <a:bodyPr/>
          <a:lstStyle/>
          <a:p>
            <a:endParaRPr lang="de-DE"/>
          </a:p>
        </p:txBody>
      </p:sp>
      <p:sp>
        <p:nvSpPr>
          <p:cNvPr id="6" name="Footer Placeholder 5"/>
          <p:cNvSpPr>
            <a:spLocks noGrp="1"/>
          </p:cNvSpPr>
          <p:nvPr>
            <p:ph type="ftr" sz="quarter" idx="11"/>
          </p:nvPr>
        </p:nvSpPr>
        <p:spPr>
          <a:xfrm>
            <a:off x="2225963" y="4671625"/>
            <a:ext cx="2267962" cy="268350"/>
          </a:xfrm>
          <a:prstGeom prst="rect">
            <a:avLst/>
          </a:prstGeom>
        </p:spPr>
        <p:txBody>
          <a:bodyPr/>
          <a:lstStyle/>
          <a:p>
            <a:endParaRPr lang="de-DE"/>
          </a:p>
        </p:txBody>
      </p:sp>
      <p:sp>
        <p:nvSpPr>
          <p:cNvPr id="7" name="Slide Number Placeholder 6"/>
          <p:cNvSpPr>
            <a:spLocks noGrp="1"/>
          </p:cNvSpPr>
          <p:nvPr>
            <p:ph type="sldNum" sz="quarter" idx="12"/>
          </p:nvPr>
        </p:nvSpPr>
        <p:spPr/>
        <p:txBody>
          <a:bodyPr/>
          <a:lstStyle/>
          <a:p>
            <a:fld id="{9032BFEC-FB91-42E2-B40F-14DBE4F19526}" type="slidenum">
              <a:rPr lang="de-DE" smtClean="0"/>
              <a:t>‹Nr.›</a:t>
            </a:fld>
            <a:endParaRPr lang="de-DE"/>
          </a:p>
        </p:txBody>
      </p:sp>
    </p:spTree>
    <p:extLst>
      <p:ext uri="{BB962C8B-B14F-4D97-AF65-F5344CB8AC3E}">
        <p14:creationId xmlns:p14="http://schemas.microsoft.com/office/powerpoint/2010/main" val="1354234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62867" y="336021"/>
            <a:ext cx="2167339" cy="1176073"/>
          </a:xfrm>
        </p:spPr>
        <p:txBody>
          <a:bodyPr anchor="b"/>
          <a:lstStyle>
            <a:lvl1pPr>
              <a:defRPr sz="2352"/>
            </a:lvl1pPr>
          </a:lstStyle>
          <a:p>
            <a:r>
              <a:rPr lang="de-DE"/>
              <a:t>Titelmasterformat durch Klicken bearbeiten</a:t>
            </a:r>
            <a:endParaRPr lang="en-US" dirty="0"/>
          </a:p>
        </p:txBody>
      </p:sp>
      <p:sp>
        <p:nvSpPr>
          <p:cNvPr id="3" name="Picture Placeholder 2"/>
          <p:cNvSpPr>
            <a:spLocks noGrp="1" noChangeAspect="1"/>
          </p:cNvSpPr>
          <p:nvPr>
            <p:ph type="pic" idx="1"/>
          </p:nvPr>
        </p:nvSpPr>
        <p:spPr>
          <a:xfrm>
            <a:off x="2856828" y="725713"/>
            <a:ext cx="3401943" cy="3581889"/>
          </a:xfrm>
        </p:spPr>
        <p:txBody>
          <a:bodyPr anchor="t"/>
          <a:lstStyle>
            <a:lvl1pPr marL="0" indent="0">
              <a:buNone/>
              <a:defRPr sz="2352"/>
            </a:lvl1pPr>
            <a:lvl2pPr marL="335996" indent="0">
              <a:buNone/>
              <a:defRPr sz="2058"/>
            </a:lvl2pPr>
            <a:lvl3pPr marL="671993" indent="0">
              <a:buNone/>
              <a:defRPr sz="1764"/>
            </a:lvl3pPr>
            <a:lvl4pPr marL="1007989" indent="0">
              <a:buNone/>
              <a:defRPr sz="1470"/>
            </a:lvl4pPr>
            <a:lvl5pPr marL="1343985" indent="0">
              <a:buNone/>
              <a:defRPr sz="1470"/>
            </a:lvl5pPr>
            <a:lvl6pPr marL="1679981" indent="0">
              <a:buNone/>
              <a:defRPr sz="1470"/>
            </a:lvl6pPr>
            <a:lvl7pPr marL="2015978" indent="0">
              <a:buNone/>
              <a:defRPr sz="1470"/>
            </a:lvl7pPr>
            <a:lvl8pPr marL="2351974" indent="0">
              <a:buNone/>
              <a:defRPr sz="1470"/>
            </a:lvl8pPr>
            <a:lvl9pPr marL="2687970" indent="0">
              <a:buNone/>
              <a:defRPr sz="1470"/>
            </a:lvl9pPr>
          </a:lstStyle>
          <a:p>
            <a:r>
              <a:rPr lang="de-DE"/>
              <a:t>Bild durch Klicken auf Symbol hinzufügen</a:t>
            </a:r>
            <a:endParaRPr lang="en-US" dirty="0"/>
          </a:p>
        </p:txBody>
      </p:sp>
      <p:sp>
        <p:nvSpPr>
          <p:cNvPr id="4" name="Text Placeholder 3"/>
          <p:cNvSpPr>
            <a:spLocks noGrp="1"/>
          </p:cNvSpPr>
          <p:nvPr>
            <p:ph type="body" sz="half" idx="2"/>
          </p:nvPr>
        </p:nvSpPr>
        <p:spPr>
          <a:xfrm>
            <a:off x="462867" y="1512094"/>
            <a:ext cx="2167339" cy="2801341"/>
          </a:xfrm>
        </p:spPr>
        <p:txBody>
          <a:bodyPr/>
          <a:lstStyle>
            <a:lvl1pPr marL="0" indent="0">
              <a:buNone/>
              <a:defRPr sz="1176"/>
            </a:lvl1pPr>
            <a:lvl2pPr marL="335996" indent="0">
              <a:buNone/>
              <a:defRPr sz="1029"/>
            </a:lvl2pPr>
            <a:lvl3pPr marL="671993" indent="0">
              <a:buNone/>
              <a:defRPr sz="882"/>
            </a:lvl3pPr>
            <a:lvl4pPr marL="1007989" indent="0">
              <a:buNone/>
              <a:defRPr sz="735"/>
            </a:lvl4pPr>
            <a:lvl5pPr marL="1343985" indent="0">
              <a:buNone/>
              <a:defRPr sz="735"/>
            </a:lvl5pPr>
            <a:lvl6pPr marL="1679981" indent="0">
              <a:buNone/>
              <a:defRPr sz="735"/>
            </a:lvl6pPr>
            <a:lvl7pPr marL="2015978" indent="0">
              <a:buNone/>
              <a:defRPr sz="735"/>
            </a:lvl7pPr>
            <a:lvl8pPr marL="2351974" indent="0">
              <a:buNone/>
              <a:defRPr sz="735"/>
            </a:lvl8pPr>
            <a:lvl9pPr marL="2687970" indent="0">
              <a:buNone/>
              <a:defRPr sz="735"/>
            </a:lvl9pPr>
          </a:lstStyle>
          <a:p>
            <a:pPr lvl="0"/>
            <a:r>
              <a:rPr lang="de-DE"/>
              <a:t>Formatvorlagen des Textmasters bearbeiten</a:t>
            </a:r>
          </a:p>
        </p:txBody>
      </p:sp>
      <p:sp>
        <p:nvSpPr>
          <p:cNvPr id="5" name="Date Placeholder 4"/>
          <p:cNvSpPr>
            <a:spLocks noGrp="1"/>
          </p:cNvSpPr>
          <p:nvPr>
            <p:ph type="dt" sz="half" idx="10"/>
          </p:nvPr>
        </p:nvSpPr>
        <p:spPr>
          <a:xfrm>
            <a:off x="461992" y="4671625"/>
            <a:ext cx="1511975" cy="268350"/>
          </a:xfrm>
          <a:prstGeom prst="rect">
            <a:avLst/>
          </a:prstGeom>
        </p:spPr>
        <p:txBody>
          <a:bodyPr/>
          <a:lstStyle/>
          <a:p>
            <a:endParaRPr lang="de-DE"/>
          </a:p>
        </p:txBody>
      </p:sp>
      <p:sp>
        <p:nvSpPr>
          <p:cNvPr id="6" name="Footer Placeholder 5"/>
          <p:cNvSpPr>
            <a:spLocks noGrp="1"/>
          </p:cNvSpPr>
          <p:nvPr>
            <p:ph type="ftr" sz="quarter" idx="11"/>
          </p:nvPr>
        </p:nvSpPr>
        <p:spPr>
          <a:xfrm>
            <a:off x="2225963" y="4671625"/>
            <a:ext cx="2267962" cy="268350"/>
          </a:xfrm>
          <a:prstGeom prst="rect">
            <a:avLst/>
          </a:prstGeom>
        </p:spPr>
        <p:txBody>
          <a:bodyPr/>
          <a:lstStyle/>
          <a:p>
            <a:endParaRPr lang="de-DE"/>
          </a:p>
        </p:txBody>
      </p:sp>
      <p:sp>
        <p:nvSpPr>
          <p:cNvPr id="7" name="Slide Number Placeholder 6"/>
          <p:cNvSpPr>
            <a:spLocks noGrp="1"/>
          </p:cNvSpPr>
          <p:nvPr>
            <p:ph type="sldNum" sz="quarter" idx="12"/>
          </p:nvPr>
        </p:nvSpPr>
        <p:spPr/>
        <p:txBody>
          <a:bodyPr/>
          <a:lstStyle/>
          <a:p>
            <a:fld id="{9032BFEC-FB91-42E2-B40F-14DBE4F19526}" type="slidenum">
              <a:rPr lang="de-DE" smtClean="0"/>
              <a:t>‹Nr.›</a:t>
            </a:fld>
            <a:endParaRPr lang="de-DE"/>
          </a:p>
        </p:txBody>
      </p:sp>
    </p:spTree>
    <p:extLst>
      <p:ext uri="{BB962C8B-B14F-4D97-AF65-F5344CB8AC3E}">
        <p14:creationId xmlns:p14="http://schemas.microsoft.com/office/powerpoint/2010/main" val="3643070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1993" y="268351"/>
            <a:ext cx="5795903" cy="974228"/>
          </a:xfrm>
          <a:prstGeom prst="rect">
            <a:avLst/>
          </a:prstGeom>
        </p:spPr>
        <p:txBody>
          <a:bodyPr vert="horz" lIns="91440" tIns="45720" rIns="91440" bIns="45720" rtlCol="0" anchor="ctr">
            <a:normAutofit/>
          </a:bodyPr>
          <a:lstStyle/>
          <a:p>
            <a:r>
              <a:rPr lang="de-DE" dirty="0"/>
              <a:t>Titelmasterformat durch Klicken bearbeiten</a:t>
            </a:r>
            <a:endParaRPr lang="en-US" dirty="0"/>
          </a:p>
        </p:txBody>
      </p:sp>
      <p:sp>
        <p:nvSpPr>
          <p:cNvPr id="3" name="Text Placeholder 2"/>
          <p:cNvSpPr>
            <a:spLocks noGrp="1"/>
          </p:cNvSpPr>
          <p:nvPr>
            <p:ph type="body" idx="1"/>
          </p:nvPr>
        </p:nvSpPr>
        <p:spPr>
          <a:xfrm>
            <a:off x="461993" y="1341750"/>
            <a:ext cx="5795903" cy="3198032"/>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6" name="Slide Number Placeholder 5"/>
          <p:cNvSpPr>
            <a:spLocks noGrp="1"/>
          </p:cNvSpPr>
          <p:nvPr>
            <p:ph type="sldNum" sz="quarter" idx="4"/>
          </p:nvPr>
        </p:nvSpPr>
        <p:spPr>
          <a:xfrm>
            <a:off x="4745921" y="4671625"/>
            <a:ext cx="1511975" cy="268350"/>
          </a:xfrm>
          <a:prstGeom prst="rect">
            <a:avLst/>
          </a:prstGeom>
        </p:spPr>
        <p:txBody>
          <a:bodyPr vert="horz" lIns="91440" tIns="45720" rIns="91440" bIns="45720" rtlCol="0" anchor="ctr"/>
          <a:lstStyle>
            <a:lvl1pPr algn="r">
              <a:defRPr sz="882">
                <a:solidFill>
                  <a:schemeClr val="tx1">
                    <a:tint val="75000"/>
                  </a:schemeClr>
                </a:solidFill>
              </a:defRPr>
            </a:lvl1pPr>
          </a:lstStyle>
          <a:p>
            <a:fld id="{9032BFEC-FB91-42E2-B40F-14DBE4F19526}" type="slidenum">
              <a:rPr lang="de-DE" smtClean="0"/>
              <a:t>‹Nr.›</a:t>
            </a:fld>
            <a:endParaRPr lang="de-DE" dirty="0"/>
          </a:p>
        </p:txBody>
      </p:sp>
    </p:spTree>
    <p:extLst>
      <p:ext uri="{BB962C8B-B14F-4D97-AF65-F5344CB8AC3E}">
        <p14:creationId xmlns:p14="http://schemas.microsoft.com/office/powerpoint/2010/main" val="2525495475"/>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673" r:id="rId12"/>
    <p:sldLayoutId id="2147483674" r:id="rId13"/>
  </p:sldLayoutIdLst>
  <p:hf sldNum="0" hdr="0" ftr="0" dt="0"/>
  <p:txStyles>
    <p:titleStyle>
      <a:lvl1pPr algn="l" defTabSz="671993" rtl="0" eaLnBrk="1" latinLnBrk="0" hangingPunct="1">
        <a:lnSpc>
          <a:spcPct val="90000"/>
        </a:lnSpc>
        <a:spcBef>
          <a:spcPct val="0"/>
        </a:spcBef>
        <a:buNone/>
        <a:defRPr sz="3234" kern="1200">
          <a:solidFill>
            <a:schemeClr val="tx1"/>
          </a:solidFill>
          <a:latin typeface="+mj-lt"/>
          <a:ea typeface="+mj-ea"/>
          <a:cs typeface="+mj-cs"/>
        </a:defRPr>
      </a:lvl1pPr>
    </p:titleStyle>
    <p:bodyStyle>
      <a:lvl1pPr marL="167998" indent="-167998" algn="l" defTabSz="671993" rtl="0" eaLnBrk="1" latinLnBrk="0" hangingPunct="1">
        <a:lnSpc>
          <a:spcPct val="90000"/>
        </a:lnSpc>
        <a:spcBef>
          <a:spcPts val="735"/>
        </a:spcBef>
        <a:buFont typeface="Arial" panose="020B0604020202020204" pitchFamily="34" charset="0"/>
        <a:buChar char="•"/>
        <a:defRPr sz="2058" kern="1200">
          <a:solidFill>
            <a:schemeClr val="tx1"/>
          </a:solidFill>
          <a:latin typeface="+mn-lt"/>
          <a:ea typeface="+mn-ea"/>
          <a:cs typeface="+mn-cs"/>
        </a:defRPr>
      </a:lvl1pPr>
      <a:lvl2pPr marL="503994" indent="-167998" algn="l" defTabSz="671993" rtl="0" eaLnBrk="1" latinLnBrk="0" hangingPunct="1">
        <a:lnSpc>
          <a:spcPct val="90000"/>
        </a:lnSpc>
        <a:spcBef>
          <a:spcPts val="367"/>
        </a:spcBef>
        <a:buFont typeface="Arial" panose="020B0604020202020204" pitchFamily="34" charset="0"/>
        <a:buChar char="•"/>
        <a:defRPr sz="1764" kern="1200">
          <a:solidFill>
            <a:schemeClr val="tx1"/>
          </a:solidFill>
          <a:latin typeface="+mn-lt"/>
          <a:ea typeface="+mn-ea"/>
          <a:cs typeface="+mn-cs"/>
        </a:defRPr>
      </a:lvl2pPr>
      <a:lvl3pPr marL="839991" indent="-167998" algn="l" defTabSz="671993" rtl="0" eaLnBrk="1" latinLnBrk="0" hangingPunct="1">
        <a:lnSpc>
          <a:spcPct val="90000"/>
        </a:lnSpc>
        <a:spcBef>
          <a:spcPts val="367"/>
        </a:spcBef>
        <a:buFont typeface="Arial" panose="020B0604020202020204" pitchFamily="34" charset="0"/>
        <a:buChar char="•"/>
        <a:defRPr sz="1470" kern="1200">
          <a:solidFill>
            <a:schemeClr val="tx1"/>
          </a:solidFill>
          <a:latin typeface="+mn-lt"/>
          <a:ea typeface="+mn-ea"/>
          <a:cs typeface="+mn-cs"/>
        </a:defRPr>
      </a:lvl3pPr>
      <a:lvl4pPr marL="1175987" indent="-167998" algn="l" defTabSz="671993" rtl="0" eaLnBrk="1" latinLnBrk="0" hangingPunct="1">
        <a:lnSpc>
          <a:spcPct val="90000"/>
        </a:lnSpc>
        <a:spcBef>
          <a:spcPts val="367"/>
        </a:spcBef>
        <a:buFont typeface="Arial" panose="020B0604020202020204" pitchFamily="34" charset="0"/>
        <a:buChar char="•"/>
        <a:defRPr sz="1323" kern="1200">
          <a:solidFill>
            <a:schemeClr val="tx1"/>
          </a:solidFill>
          <a:latin typeface="+mn-lt"/>
          <a:ea typeface="+mn-ea"/>
          <a:cs typeface="+mn-cs"/>
        </a:defRPr>
      </a:lvl4pPr>
      <a:lvl5pPr marL="1511983" indent="-167998" algn="l" defTabSz="671993" rtl="0" eaLnBrk="1" latinLnBrk="0" hangingPunct="1">
        <a:lnSpc>
          <a:spcPct val="90000"/>
        </a:lnSpc>
        <a:spcBef>
          <a:spcPts val="367"/>
        </a:spcBef>
        <a:buFont typeface="Arial" panose="020B0604020202020204" pitchFamily="34" charset="0"/>
        <a:buChar char="•"/>
        <a:defRPr sz="1323" kern="1200">
          <a:solidFill>
            <a:schemeClr val="tx1"/>
          </a:solidFill>
          <a:latin typeface="+mn-lt"/>
          <a:ea typeface="+mn-ea"/>
          <a:cs typeface="+mn-cs"/>
        </a:defRPr>
      </a:lvl5pPr>
      <a:lvl6pPr marL="1847980" indent="-167998" algn="l" defTabSz="671993" rtl="0" eaLnBrk="1" latinLnBrk="0" hangingPunct="1">
        <a:lnSpc>
          <a:spcPct val="90000"/>
        </a:lnSpc>
        <a:spcBef>
          <a:spcPts val="367"/>
        </a:spcBef>
        <a:buFont typeface="Arial" panose="020B0604020202020204" pitchFamily="34" charset="0"/>
        <a:buChar char="•"/>
        <a:defRPr sz="1323" kern="1200">
          <a:solidFill>
            <a:schemeClr val="tx1"/>
          </a:solidFill>
          <a:latin typeface="+mn-lt"/>
          <a:ea typeface="+mn-ea"/>
          <a:cs typeface="+mn-cs"/>
        </a:defRPr>
      </a:lvl6pPr>
      <a:lvl7pPr marL="2183976" indent="-167998" algn="l" defTabSz="671993" rtl="0" eaLnBrk="1" latinLnBrk="0" hangingPunct="1">
        <a:lnSpc>
          <a:spcPct val="90000"/>
        </a:lnSpc>
        <a:spcBef>
          <a:spcPts val="367"/>
        </a:spcBef>
        <a:buFont typeface="Arial" panose="020B0604020202020204" pitchFamily="34" charset="0"/>
        <a:buChar char="•"/>
        <a:defRPr sz="1323" kern="1200">
          <a:solidFill>
            <a:schemeClr val="tx1"/>
          </a:solidFill>
          <a:latin typeface="+mn-lt"/>
          <a:ea typeface="+mn-ea"/>
          <a:cs typeface="+mn-cs"/>
        </a:defRPr>
      </a:lvl7pPr>
      <a:lvl8pPr marL="2519972" indent="-167998" algn="l" defTabSz="671993" rtl="0" eaLnBrk="1" latinLnBrk="0" hangingPunct="1">
        <a:lnSpc>
          <a:spcPct val="90000"/>
        </a:lnSpc>
        <a:spcBef>
          <a:spcPts val="367"/>
        </a:spcBef>
        <a:buFont typeface="Arial" panose="020B0604020202020204" pitchFamily="34" charset="0"/>
        <a:buChar char="•"/>
        <a:defRPr sz="1323" kern="1200">
          <a:solidFill>
            <a:schemeClr val="tx1"/>
          </a:solidFill>
          <a:latin typeface="+mn-lt"/>
          <a:ea typeface="+mn-ea"/>
          <a:cs typeface="+mn-cs"/>
        </a:defRPr>
      </a:lvl8pPr>
      <a:lvl9pPr marL="2855968" indent="-167998" algn="l" defTabSz="671993" rtl="0" eaLnBrk="1" latinLnBrk="0" hangingPunct="1">
        <a:lnSpc>
          <a:spcPct val="90000"/>
        </a:lnSpc>
        <a:spcBef>
          <a:spcPts val="367"/>
        </a:spcBef>
        <a:buFont typeface="Arial" panose="020B0604020202020204" pitchFamily="34" charset="0"/>
        <a:buChar char="•"/>
        <a:defRPr sz="1323" kern="1200">
          <a:solidFill>
            <a:schemeClr val="tx1"/>
          </a:solidFill>
          <a:latin typeface="+mn-lt"/>
          <a:ea typeface="+mn-ea"/>
          <a:cs typeface="+mn-cs"/>
        </a:defRPr>
      </a:lvl9pPr>
    </p:bodyStyle>
    <p:otherStyle>
      <a:defPPr>
        <a:defRPr lang="en-US"/>
      </a:defPPr>
      <a:lvl1pPr marL="0" algn="l" defTabSz="671993" rtl="0" eaLnBrk="1" latinLnBrk="0" hangingPunct="1">
        <a:defRPr sz="1323" kern="1200">
          <a:solidFill>
            <a:schemeClr val="tx1"/>
          </a:solidFill>
          <a:latin typeface="+mn-lt"/>
          <a:ea typeface="+mn-ea"/>
          <a:cs typeface="+mn-cs"/>
        </a:defRPr>
      </a:lvl1pPr>
      <a:lvl2pPr marL="335996" algn="l" defTabSz="671993" rtl="0" eaLnBrk="1" latinLnBrk="0" hangingPunct="1">
        <a:defRPr sz="1323" kern="1200">
          <a:solidFill>
            <a:schemeClr val="tx1"/>
          </a:solidFill>
          <a:latin typeface="+mn-lt"/>
          <a:ea typeface="+mn-ea"/>
          <a:cs typeface="+mn-cs"/>
        </a:defRPr>
      </a:lvl2pPr>
      <a:lvl3pPr marL="671993" algn="l" defTabSz="671993" rtl="0" eaLnBrk="1" latinLnBrk="0" hangingPunct="1">
        <a:defRPr sz="1323" kern="1200">
          <a:solidFill>
            <a:schemeClr val="tx1"/>
          </a:solidFill>
          <a:latin typeface="+mn-lt"/>
          <a:ea typeface="+mn-ea"/>
          <a:cs typeface="+mn-cs"/>
        </a:defRPr>
      </a:lvl3pPr>
      <a:lvl4pPr marL="1007989" algn="l" defTabSz="671993" rtl="0" eaLnBrk="1" latinLnBrk="0" hangingPunct="1">
        <a:defRPr sz="1323" kern="1200">
          <a:solidFill>
            <a:schemeClr val="tx1"/>
          </a:solidFill>
          <a:latin typeface="+mn-lt"/>
          <a:ea typeface="+mn-ea"/>
          <a:cs typeface="+mn-cs"/>
        </a:defRPr>
      </a:lvl4pPr>
      <a:lvl5pPr marL="1343985" algn="l" defTabSz="671993" rtl="0" eaLnBrk="1" latinLnBrk="0" hangingPunct="1">
        <a:defRPr sz="1323" kern="1200">
          <a:solidFill>
            <a:schemeClr val="tx1"/>
          </a:solidFill>
          <a:latin typeface="+mn-lt"/>
          <a:ea typeface="+mn-ea"/>
          <a:cs typeface="+mn-cs"/>
        </a:defRPr>
      </a:lvl5pPr>
      <a:lvl6pPr marL="1679981" algn="l" defTabSz="671993" rtl="0" eaLnBrk="1" latinLnBrk="0" hangingPunct="1">
        <a:defRPr sz="1323" kern="1200">
          <a:solidFill>
            <a:schemeClr val="tx1"/>
          </a:solidFill>
          <a:latin typeface="+mn-lt"/>
          <a:ea typeface="+mn-ea"/>
          <a:cs typeface="+mn-cs"/>
        </a:defRPr>
      </a:lvl6pPr>
      <a:lvl7pPr marL="2015978" algn="l" defTabSz="671993" rtl="0" eaLnBrk="1" latinLnBrk="0" hangingPunct="1">
        <a:defRPr sz="1323" kern="1200">
          <a:solidFill>
            <a:schemeClr val="tx1"/>
          </a:solidFill>
          <a:latin typeface="+mn-lt"/>
          <a:ea typeface="+mn-ea"/>
          <a:cs typeface="+mn-cs"/>
        </a:defRPr>
      </a:lvl7pPr>
      <a:lvl8pPr marL="2351974" algn="l" defTabSz="671993" rtl="0" eaLnBrk="1" latinLnBrk="0" hangingPunct="1">
        <a:defRPr sz="1323" kern="1200">
          <a:solidFill>
            <a:schemeClr val="tx1"/>
          </a:solidFill>
          <a:latin typeface="+mn-lt"/>
          <a:ea typeface="+mn-ea"/>
          <a:cs typeface="+mn-cs"/>
        </a:defRPr>
      </a:lvl8pPr>
      <a:lvl9pPr marL="2687970" algn="l" defTabSz="671993" rtl="0" eaLnBrk="1" latinLnBrk="0" hangingPunct="1">
        <a:defRPr sz="132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image" Target="../media/image3.pn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8.jpe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40.jpeg"/><Relationship Id="rId5" Type="http://schemas.openxmlformats.org/officeDocument/2006/relationships/image" Target="../media/image35.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42.jpe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47.jpe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48.jpeg"/></Relationships>
</file>

<file path=ppt/slides/_rels/slide2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51.png"/><Relationship Id="rId4" Type="http://schemas.openxmlformats.org/officeDocument/2006/relationships/hyperlink" Target="https://www.youtube.com/watch?v=4EO4Osktj4Y&amp;t=12s"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hyperlink" Target="https://seisofrei.at/spenden/" TargetMode="External"/><Relationship Id="rId5" Type="http://schemas.openxmlformats.org/officeDocument/2006/relationships/image" Target="../media/image54.png"/><Relationship Id="rId4" Type="http://schemas.openxmlformats.org/officeDocument/2006/relationships/image" Target="../media/image53.png"/></Relationships>
</file>

<file path=ppt/slides/_rels/slide3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56.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58.jp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59.jp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image" Target="../media/image60.png"/><Relationship Id="rId4" Type="http://schemas.openxmlformats.org/officeDocument/2006/relationships/hyperlink" Target="https://www.amazonien-retten.at/"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61.png"/><Relationship Id="rId7" Type="http://schemas.openxmlformats.org/officeDocument/2006/relationships/hyperlink" Target="https://seisofrei.at/spenden/" TargetMode="External"/><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jpeg"/></Relationships>
</file>

<file path=ppt/slides/_rels/slide38.xml.rels><?xml version="1.0" encoding="UTF-8" standalone="yes"?>
<Relationships xmlns="http://schemas.openxmlformats.org/package/2006/relationships"><Relationship Id="rId8" Type="http://schemas.openxmlformats.org/officeDocument/2006/relationships/hyperlink" Target="https://www.youtube.com/watch?v=DL4faBZhHuo" TargetMode="External"/><Relationship Id="rId3" Type="http://schemas.openxmlformats.org/officeDocument/2006/relationships/image" Target="../media/image3.png"/><Relationship Id="rId7" Type="http://schemas.openxmlformats.org/officeDocument/2006/relationships/hyperlink" Target="https://www.weltinderschule.uni-bremen.de/files/dokumente/Materialseiten/Materialseiten%20f%C3%BCr%20Heft%20105%202_2006/Indigene%20V%C3%B6lker%20-%20Guiomar%20(Brasilien).pdf" TargetMode="External"/><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hyperlink" Target="https://assets.survivalinternational.org/documents/1796/tyg-webseite.pdf" TargetMode="External"/><Relationship Id="rId5" Type="http://schemas.openxmlformats.org/officeDocument/2006/relationships/hyperlink" Target="https://www.planet-wissen.de/kultur/suedamerika/amazonien/pwieunkontaktiertevoelkerimregenwaldderlautlosegenozid100.html" TargetMode="External"/><Relationship Id="rId4" Type="http://schemas.openxmlformats.org/officeDocument/2006/relationships/hyperlink" Target="http://www.indigene.de/fileadmin/indigene/dokumente/Unterrichtsmaterial_indigene_chat.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hyperlink" Target="https://vimeo.com/297913486" TargetMode="Externa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rotWithShape="1">
          <a:blip r:embed="rId3" cstate="screen">
            <a:extLst>
              <a:ext uri="{28A0092B-C50C-407E-A947-70E740481C1C}">
                <a14:useLocalDpi xmlns:a14="http://schemas.microsoft.com/office/drawing/2010/main"/>
              </a:ext>
            </a:extLst>
          </a:blip>
          <a:srcRect r="-1579"/>
          <a:stretch/>
        </p:blipFill>
        <p:spPr>
          <a:xfrm>
            <a:off x="1257674" y="0"/>
            <a:ext cx="4329514" cy="5040313"/>
          </a:xfrm>
          <a:prstGeom prst="rect">
            <a:avLst/>
          </a:prstGeom>
        </p:spPr>
      </p:pic>
    </p:spTree>
    <p:extLst>
      <p:ext uri="{BB962C8B-B14F-4D97-AF65-F5344CB8AC3E}">
        <p14:creationId xmlns:p14="http://schemas.microsoft.com/office/powerpoint/2010/main" val="379156393"/>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90254" y="74525"/>
            <a:ext cx="747667" cy="747667"/>
          </a:xfrm>
          <a:prstGeom prst="rect">
            <a:avLst/>
          </a:prstGeom>
        </p:spPr>
      </p:pic>
      <p:cxnSp>
        <p:nvCxnSpPr>
          <p:cNvPr id="9" name="Gerader Verbinder 8"/>
          <p:cNvCxnSpPr/>
          <p:nvPr/>
        </p:nvCxnSpPr>
        <p:spPr>
          <a:xfrm>
            <a:off x="156481" y="614268"/>
            <a:ext cx="5835245" cy="0"/>
          </a:xfrm>
          <a:prstGeom prst="line">
            <a:avLst/>
          </a:prstGeom>
          <a:ln w="12700" cap="rnd">
            <a:solidFill>
              <a:srgbClr val="B6B7B8"/>
            </a:solidFill>
            <a:round/>
          </a:ln>
        </p:spPr>
        <p:style>
          <a:lnRef idx="1">
            <a:schemeClr val="accent1"/>
          </a:lnRef>
          <a:fillRef idx="0">
            <a:schemeClr val="accent1"/>
          </a:fillRef>
          <a:effectRef idx="0">
            <a:schemeClr val="accent1"/>
          </a:effectRef>
          <a:fontRef idx="minor">
            <a:schemeClr val="tx1"/>
          </a:fontRef>
        </p:style>
      </p:cxnSp>
      <p:pic>
        <p:nvPicPr>
          <p:cNvPr id="2" name="Grafik 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569280" y="822192"/>
            <a:ext cx="4068641" cy="4147135"/>
          </a:xfrm>
          <a:prstGeom prst="rect">
            <a:avLst/>
          </a:prstGeom>
        </p:spPr>
      </p:pic>
      <p:sp>
        <p:nvSpPr>
          <p:cNvPr id="8" name="Textfeld 7"/>
          <p:cNvSpPr txBox="1"/>
          <p:nvPr/>
        </p:nvSpPr>
        <p:spPr>
          <a:xfrm>
            <a:off x="128609" y="121259"/>
            <a:ext cx="5890987" cy="446276"/>
          </a:xfrm>
          <a:prstGeom prst="rect">
            <a:avLst/>
          </a:prstGeom>
          <a:noFill/>
        </p:spPr>
        <p:txBody>
          <a:bodyPr wrap="square" rtlCol="0">
            <a:spAutoFit/>
          </a:bodyPr>
          <a:lstStyle/>
          <a:p>
            <a:r>
              <a:rPr lang="de-AT" sz="2300" dirty="0">
                <a:latin typeface="Lucida Sans" panose="020B0602030504020204" pitchFamily="34" charset="0"/>
                <a:ea typeface="Verdana" panose="020B0604030504040204" pitchFamily="34" charset="0"/>
                <a:cs typeface="Verdana" panose="020B0604030504040204" pitchFamily="34" charset="0"/>
              </a:rPr>
              <a:t>Indigene in Brasilien - Bedrohungen</a:t>
            </a:r>
          </a:p>
        </p:txBody>
      </p:sp>
      <p:sp>
        <p:nvSpPr>
          <p:cNvPr id="12" name="Textfeld 11"/>
          <p:cNvSpPr txBox="1"/>
          <p:nvPr/>
        </p:nvSpPr>
        <p:spPr>
          <a:xfrm>
            <a:off x="88528" y="822192"/>
            <a:ext cx="2440291" cy="3067506"/>
          </a:xfrm>
          <a:prstGeom prst="rect">
            <a:avLst/>
          </a:prstGeom>
          <a:noFill/>
          <a:effectLst>
            <a:softEdge rad="63500"/>
          </a:effectLst>
        </p:spPr>
        <p:txBody>
          <a:bodyPr wrap="square" rtlCol="0">
            <a:spAutoFit/>
          </a:bodyPr>
          <a:lstStyle/>
          <a:p>
            <a:pPr marL="171450" indent="-252000" defTabSz="180000">
              <a:lnSpc>
                <a:spcPts val="1800"/>
              </a:lnSpc>
              <a:spcAft>
                <a:spcPts val="1200"/>
              </a:spcAft>
              <a:buFont typeface="Wingdings" panose="05000000000000000000" pitchFamily="2" charset="2"/>
              <a:buChar char="Ø"/>
            </a:pPr>
            <a:r>
              <a:rPr lang="de-AT" sz="1400" dirty="0">
                <a:latin typeface="Lucida Sans" panose="020B0602030504020204" pitchFamily="34" charset="0"/>
                <a:ea typeface="Verdana" panose="020B0604030504040204" pitchFamily="34" charset="0"/>
                <a:cs typeface="Verdana" panose="020B0604030504040204" pitchFamily="34" charset="0"/>
              </a:rPr>
              <a:t>weitere Bedrohungen:</a:t>
            </a:r>
          </a:p>
          <a:p>
            <a:pPr marL="493713" lvl="1" indent="-204788">
              <a:lnSpc>
                <a:spcPts val="1600"/>
              </a:lnSpc>
              <a:spcAft>
                <a:spcPts val="600"/>
              </a:spcAft>
              <a:buFont typeface="Symbol" panose="05050102010706020507" pitchFamily="18" charset="2"/>
              <a:buChar char="-"/>
            </a:pPr>
            <a:r>
              <a:rPr lang="de-AT" sz="1200" dirty="0">
                <a:latin typeface="Lucida Sans" panose="020B0602030504020204" pitchFamily="34" charset="0"/>
                <a:ea typeface="Verdana" panose="020B0604030504040204" pitchFamily="34" charset="0"/>
                <a:cs typeface="Verdana" panose="020B0604030504040204" pitchFamily="34" charset="0"/>
              </a:rPr>
              <a:t>Raubfischerei</a:t>
            </a:r>
          </a:p>
          <a:p>
            <a:pPr marL="493713" lvl="1" indent="-204788">
              <a:lnSpc>
                <a:spcPts val="1600"/>
              </a:lnSpc>
              <a:spcAft>
                <a:spcPts val="600"/>
              </a:spcAft>
              <a:buFont typeface="Symbol" panose="05050102010706020507" pitchFamily="18" charset="2"/>
              <a:buChar char="-"/>
            </a:pPr>
            <a:r>
              <a:rPr lang="de-AT" sz="1200" dirty="0">
                <a:latin typeface="Lucida Sans" panose="020B0602030504020204" pitchFamily="34" charset="0"/>
                <a:ea typeface="Verdana" panose="020B0604030504040204" pitchFamily="34" charset="0"/>
                <a:cs typeface="Verdana" panose="020B0604030504040204" pitchFamily="34" charset="0"/>
              </a:rPr>
              <a:t>Wilderei</a:t>
            </a:r>
          </a:p>
          <a:p>
            <a:pPr marL="493713" lvl="1" indent="-204788">
              <a:lnSpc>
                <a:spcPts val="1600"/>
              </a:lnSpc>
              <a:spcAft>
                <a:spcPts val="600"/>
              </a:spcAft>
              <a:buFont typeface="Symbol" panose="05050102010706020507" pitchFamily="18" charset="2"/>
              <a:buChar char="-"/>
            </a:pPr>
            <a:r>
              <a:rPr lang="de-AT" sz="1200" dirty="0">
                <a:latin typeface="Lucida Sans" panose="020B0602030504020204" pitchFamily="34" charset="0"/>
                <a:ea typeface="Verdana" panose="020B0604030504040204" pitchFamily="34" charset="0"/>
                <a:cs typeface="Verdana" panose="020B0604030504040204" pitchFamily="34" charset="0"/>
              </a:rPr>
              <a:t>illegale Landaneignung</a:t>
            </a:r>
          </a:p>
          <a:p>
            <a:pPr marL="493713" lvl="1" indent="-204788">
              <a:lnSpc>
                <a:spcPts val="1600"/>
              </a:lnSpc>
              <a:spcAft>
                <a:spcPts val="600"/>
              </a:spcAft>
              <a:buFont typeface="Symbol" panose="05050102010706020507" pitchFamily="18" charset="2"/>
              <a:buChar char="-"/>
            </a:pPr>
            <a:r>
              <a:rPr lang="de-AT" sz="1200" dirty="0">
                <a:latin typeface="Lucida Sans" panose="020B0602030504020204" pitchFamily="34" charset="0"/>
                <a:ea typeface="Verdana" panose="020B0604030504040204" pitchFamily="34" charset="0"/>
                <a:cs typeface="Verdana" panose="020B0604030504040204" pitchFamily="34" charset="0"/>
              </a:rPr>
              <a:t>Straßenbau</a:t>
            </a:r>
          </a:p>
          <a:p>
            <a:pPr marL="493713" lvl="1" indent="-204788">
              <a:lnSpc>
                <a:spcPts val="1600"/>
              </a:lnSpc>
              <a:spcAft>
                <a:spcPts val="600"/>
              </a:spcAft>
              <a:buFont typeface="Symbol" panose="05050102010706020507" pitchFamily="18" charset="2"/>
              <a:buChar char="-"/>
            </a:pPr>
            <a:r>
              <a:rPr lang="de-AT" sz="1200" dirty="0">
                <a:latin typeface="Lucida Sans" panose="020B0602030504020204" pitchFamily="34" charset="0"/>
                <a:ea typeface="Verdana" panose="020B0604030504040204" pitchFamily="34" charset="0"/>
                <a:cs typeface="Verdana" panose="020B0604030504040204" pitchFamily="34" charset="0"/>
              </a:rPr>
              <a:t>Sand-, Schotterabbau</a:t>
            </a:r>
          </a:p>
          <a:p>
            <a:pPr marL="493713" lvl="1" indent="-204788">
              <a:lnSpc>
                <a:spcPts val="1600"/>
              </a:lnSpc>
              <a:spcAft>
                <a:spcPts val="600"/>
              </a:spcAft>
              <a:buFont typeface="Symbol" panose="05050102010706020507" pitchFamily="18" charset="2"/>
              <a:buChar char="-"/>
            </a:pPr>
            <a:r>
              <a:rPr lang="de-AT" sz="1200" dirty="0">
                <a:latin typeface="Lucida Sans" panose="020B0602030504020204" pitchFamily="34" charset="0"/>
                <a:ea typeface="Verdana" panose="020B0604030504040204" pitchFamily="34" charset="0"/>
                <a:cs typeface="Verdana" panose="020B0604030504040204" pitchFamily="34" charset="0"/>
              </a:rPr>
              <a:t>Verschmutzung durch Agrarchemikalien</a:t>
            </a:r>
          </a:p>
          <a:p>
            <a:pPr marL="493713" lvl="1" indent="-204788">
              <a:lnSpc>
                <a:spcPts val="1600"/>
              </a:lnSpc>
              <a:spcAft>
                <a:spcPts val="600"/>
              </a:spcAft>
              <a:buFont typeface="Symbol" panose="05050102010706020507" pitchFamily="18" charset="2"/>
              <a:buChar char="-"/>
            </a:pPr>
            <a:r>
              <a:rPr lang="de-AT" sz="1200" dirty="0">
                <a:latin typeface="Lucida Sans" panose="020B0602030504020204" pitchFamily="34" charset="0"/>
                <a:ea typeface="Verdana" panose="020B0604030504040204" pitchFamily="34" charset="0"/>
                <a:cs typeface="Verdana" panose="020B0604030504040204" pitchFamily="34" charset="0"/>
              </a:rPr>
              <a:t>Tourismusprojekte</a:t>
            </a:r>
          </a:p>
          <a:p>
            <a:pPr marL="493713" lvl="1" indent="-204788">
              <a:lnSpc>
                <a:spcPts val="1600"/>
              </a:lnSpc>
              <a:spcAft>
                <a:spcPts val="600"/>
              </a:spcAft>
              <a:buFont typeface="Symbol" panose="05050102010706020507" pitchFamily="18" charset="2"/>
              <a:buChar char="-"/>
            </a:pPr>
            <a:r>
              <a:rPr lang="de-AT" sz="1200" dirty="0">
                <a:latin typeface="Lucida Sans" panose="020B0602030504020204" pitchFamily="34" charset="0"/>
                <a:ea typeface="Verdana" panose="020B0604030504040204" pitchFamily="34" charset="0"/>
                <a:cs typeface="Verdana" panose="020B0604030504040204" pitchFamily="34" charset="0"/>
              </a:rPr>
              <a:t>Routen für Drogenhandel</a:t>
            </a:r>
          </a:p>
        </p:txBody>
      </p:sp>
      <p:sp>
        <p:nvSpPr>
          <p:cNvPr id="7" name="Slide Number Placeholder 5"/>
          <p:cNvSpPr>
            <a:spLocks noGrp="1"/>
          </p:cNvSpPr>
          <p:nvPr>
            <p:ph type="sldNum" sz="quarter" idx="4294967295"/>
          </p:nvPr>
        </p:nvSpPr>
        <p:spPr>
          <a:xfrm>
            <a:off x="5153842" y="4746430"/>
            <a:ext cx="1511975" cy="268350"/>
          </a:xfrm>
          <a:prstGeom prst="rect">
            <a:avLst/>
          </a:prstGeom>
        </p:spPr>
        <p:txBody>
          <a:bodyPr vert="horz" lIns="91440" tIns="45720" rIns="91440" bIns="45720" rtlCol="0" anchor="ctr"/>
          <a:lstStyle>
            <a:lvl1pPr algn="r">
              <a:defRPr sz="882">
                <a:solidFill>
                  <a:schemeClr val="tx1">
                    <a:tint val="75000"/>
                  </a:schemeClr>
                </a:solidFill>
              </a:defRPr>
            </a:lvl1pPr>
          </a:lstStyle>
          <a:p>
            <a:fld id="{9032BFEC-FB91-42E2-B40F-14DBE4F19526}" type="slidenum">
              <a:rPr lang="de-DE" smtClean="0">
                <a:solidFill>
                  <a:schemeClr val="bg1"/>
                </a:solidFill>
              </a:rPr>
              <a:t>10</a:t>
            </a:fld>
            <a:endParaRPr lang="de-DE" dirty="0">
              <a:solidFill>
                <a:schemeClr val="bg1"/>
              </a:solidFill>
            </a:endParaRPr>
          </a:p>
        </p:txBody>
      </p:sp>
    </p:spTree>
    <p:extLst>
      <p:ext uri="{BB962C8B-B14F-4D97-AF65-F5344CB8AC3E}">
        <p14:creationId xmlns:p14="http://schemas.microsoft.com/office/powerpoint/2010/main" val="2600071028"/>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Devastação causada pelo garimpo ilegal na TI Yanomami, em registro de maio de 2020. Foto: Chico Batata/Greenpeace Brasil"/>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576813"/>
            <a:ext cx="6719888" cy="4479926"/>
          </a:xfrm>
          <a:prstGeom prst="rect">
            <a:avLst/>
          </a:prstGeom>
          <a:noFill/>
          <a:extLst>
            <a:ext uri="{909E8E84-426E-40DD-AFC4-6F175D3DCCD1}">
              <a14:hiddenFill xmlns:a14="http://schemas.microsoft.com/office/drawing/2010/main">
                <a:solidFill>
                  <a:srgbClr val="FFFFFF"/>
                </a:solidFill>
              </a14:hiddenFill>
            </a:ext>
          </a:extLst>
        </p:spPr>
      </p:pic>
      <p:pic>
        <p:nvPicPr>
          <p:cNvPr id="3" name="Grafik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90254" y="74525"/>
            <a:ext cx="747667" cy="747667"/>
          </a:xfrm>
          <a:prstGeom prst="rect">
            <a:avLst/>
          </a:prstGeom>
        </p:spPr>
      </p:pic>
      <p:sp>
        <p:nvSpPr>
          <p:cNvPr id="12" name="Textfeld 11"/>
          <p:cNvSpPr txBox="1"/>
          <p:nvPr/>
        </p:nvSpPr>
        <p:spPr>
          <a:xfrm>
            <a:off x="632304" y="4329391"/>
            <a:ext cx="5257950" cy="620683"/>
          </a:xfrm>
          <a:prstGeom prst="rect">
            <a:avLst/>
          </a:prstGeom>
          <a:noFill/>
          <a:effectLst>
            <a:softEdge rad="63500"/>
          </a:effectLst>
        </p:spPr>
        <p:txBody>
          <a:bodyPr wrap="square" rtlCol="0">
            <a:spAutoFit/>
          </a:bodyPr>
          <a:lstStyle/>
          <a:p>
            <a:pPr>
              <a:lnSpc>
                <a:spcPct val="150000"/>
              </a:lnSpc>
            </a:pPr>
            <a:r>
              <a:rPr lang="de-AT" sz="1400" dirty="0">
                <a:latin typeface="Lucida Sans" panose="020B0602030504020204" pitchFamily="34" charset="0"/>
                <a:ea typeface="Verdana" panose="020B0604030504040204" pitchFamily="34" charset="0"/>
                <a:cs typeface="Verdana" panose="020B0604030504040204" pitchFamily="34" charset="0"/>
              </a:rPr>
              <a:t>Bergbau</a:t>
            </a:r>
          </a:p>
          <a:p>
            <a:pPr marL="376650" lvl="1">
              <a:lnSpc>
                <a:spcPts val="1600"/>
              </a:lnSpc>
              <a:spcAft>
                <a:spcPts val="600"/>
              </a:spcAft>
            </a:pPr>
            <a:r>
              <a:rPr lang="de-AT" sz="1200" dirty="0">
                <a:latin typeface="Lucida Sans" panose="020B0602030504020204" pitchFamily="34" charset="0"/>
                <a:ea typeface="Verdana" panose="020B0604030504040204" pitchFamily="34" charset="0"/>
                <a:cs typeface="Verdana" panose="020B0604030504040204" pitchFamily="34" charset="0"/>
              </a:rPr>
              <a:t>Zerstörung des Ökosystems „Regenwald“ im </a:t>
            </a:r>
            <a:r>
              <a:rPr lang="de-AT" sz="1200" dirty="0" err="1">
                <a:latin typeface="Lucida Sans" panose="020B0602030504020204" pitchFamily="34" charset="0"/>
                <a:ea typeface="Verdana" panose="020B0604030504040204" pitchFamily="34" charset="0"/>
                <a:cs typeface="Verdana" panose="020B0604030504040204" pitchFamily="34" charset="0"/>
              </a:rPr>
              <a:t>Yanomami</a:t>
            </a:r>
            <a:r>
              <a:rPr lang="de-AT" sz="1200" dirty="0">
                <a:latin typeface="Lucida Sans" panose="020B0602030504020204" pitchFamily="34" charset="0"/>
                <a:ea typeface="Verdana" panose="020B0604030504040204" pitchFamily="34" charset="0"/>
                <a:cs typeface="Verdana" panose="020B0604030504040204" pitchFamily="34" charset="0"/>
              </a:rPr>
              <a:t> Gebiet</a:t>
            </a:r>
          </a:p>
        </p:txBody>
      </p:sp>
      <p:sp>
        <p:nvSpPr>
          <p:cNvPr id="10" name="Textfeld 9"/>
          <p:cNvSpPr txBox="1"/>
          <p:nvPr/>
        </p:nvSpPr>
        <p:spPr>
          <a:xfrm>
            <a:off x="6032375" y="4881357"/>
            <a:ext cx="792709" cy="207749"/>
          </a:xfrm>
          <a:prstGeom prst="rect">
            <a:avLst/>
          </a:prstGeom>
          <a:noFill/>
          <a:effectLst>
            <a:softEdge rad="63500"/>
          </a:effectLst>
        </p:spPr>
        <p:txBody>
          <a:bodyPr wrap="square" rtlCol="0">
            <a:spAutoFit/>
          </a:bodyPr>
          <a:lstStyle/>
          <a:p>
            <a:pPr>
              <a:lnSpc>
                <a:spcPct val="150000"/>
              </a:lnSpc>
            </a:pPr>
            <a:r>
              <a:rPr lang="de-AT" sz="500" dirty="0">
                <a:latin typeface="Lucida Sans" panose="020B0602030504020204" pitchFamily="34" charset="0"/>
                <a:ea typeface="Verdana" panose="020B0604030504040204" pitchFamily="34" charset="0"/>
                <a:cs typeface="Verdana" panose="020B0604030504040204" pitchFamily="34" charset="0"/>
              </a:rPr>
              <a:t>Foto: Chico </a:t>
            </a:r>
            <a:r>
              <a:rPr lang="de-AT" sz="500" dirty="0" err="1">
                <a:latin typeface="Lucida Sans" panose="020B0602030504020204" pitchFamily="34" charset="0"/>
                <a:ea typeface="Verdana" panose="020B0604030504040204" pitchFamily="34" charset="0"/>
                <a:cs typeface="Verdana" panose="020B0604030504040204" pitchFamily="34" charset="0"/>
              </a:rPr>
              <a:t>Batata</a:t>
            </a:r>
            <a:r>
              <a:rPr lang="de-AT" sz="500" dirty="0">
                <a:latin typeface="Lucida Sans" panose="020B0602030504020204" pitchFamily="34" charset="0"/>
                <a:ea typeface="Verdana" panose="020B0604030504040204" pitchFamily="34" charset="0"/>
                <a:cs typeface="Verdana" panose="020B0604030504040204" pitchFamily="34" charset="0"/>
              </a:rPr>
              <a:t> </a:t>
            </a:r>
          </a:p>
        </p:txBody>
      </p:sp>
      <p:sp>
        <p:nvSpPr>
          <p:cNvPr id="11" name="Textfeld 10"/>
          <p:cNvSpPr txBox="1"/>
          <p:nvPr/>
        </p:nvSpPr>
        <p:spPr>
          <a:xfrm>
            <a:off x="92627" y="121259"/>
            <a:ext cx="5962952" cy="446276"/>
          </a:xfrm>
          <a:prstGeom prst="rect">
            <a:avLst/>
          </a:prstGeom>
          <a:noFill/>
        </p:spPr>
        <p:txBody>
          <a:bodyPr wrap="square" rtlCol="0">
            <a:spAutoFit/>
          </a:bodyPr>
          <a:lstStyle/>
          <a:p>
            <a:r>
              <a:rPr lang="de-AT" sz="2200" dirty="0">
                <a:latin typeface="Lucida Sans" panose="020B0602030504020204" pitchFamily="34" charset="0"/>
                <a:ea typeface="Verdana" panose="020B0604030504040204" pitchFamily="34" charset="0"/>
                <a:cs typeface="Verdana" panose="020B0604030504040204" pitchFamily="34" charset="0"/>
              </a:rPr>
              <a:t>Indigene in Brasilien - Umweltzerstörung</a:t>
            </a:r>
          </a:p>
        </p:txBody>
      </p:sp>
      <p:sp>
        <p:nvSpPr>
          <p:cNvPr id="7" name="Slide Number Placeholder 5"/>
          <p:cNvSpPr>
            <a:spLocks noGrp="1"/>
          </p:cNvSpPr>
          <p:nvPr>
            <p:ph type="sldNum" sz="quarter" idx="4294967295"/>
          </p:nvPr>
        </p:nvSpPr>
        <p:spPr>
          <a:xfrm>
            <a:off x="5153842" y="4746430"/>
            <a:ext cx="1511975" cy="268350"/>
          </a:xfrm>
          <a:prstGeom prst="rect">
            <a:avLst/>
          </a:prstGeom>
        </p:spPr>
        <p:txBody>
          <a:bodyPr vert="horz" lIns="91440" tIns="45720" rIns="91440" bIns="45720" rtlCol="0" anchor="ctr"/>
          <a:lstStyle>
            <a:lvl1pPr algn="r">
              <a:defRPr sz="882">
                <a:solidFill>
                  <a:schemeClr val="tx1">
                    <a:tint val="75000"/>
                  </a:schemeClr>
                </a:solidFill>
              </a:defRPr>
            </a:lvl1pPr>
          </a:lstStyle>
          <a:p>
            <a:fld id="{9032BFEC-FB91-42E2-B40F-14DBE4F19526}" type="slidenum">
              <a:rPr lang="de-DE" smtClean="0">
                <a:solidFill>
                  <a:schemeClr val="tx1"/>
                </a:solidFill>
              </a:rPr>
              <a:t>11</a:t>
            </a:fld>
            <a:endParaRPr lang="de-DE" dirty="0">
              <a:solidFill>
                <a:schemeClr val="tx1"/>
              </a:solidFill>
            </a:endParaRPr>
          </a:p>
        </p:txBody>
      </p:sp>
    </p:spTree>
    <p:extLst>
      <p:ext uri="{BB962C8B-B14F-4D97-AF65-F5344CB8AC3E}">
        <p14:creationId xmlns:p14="http://schemas.microsoft.com/office/powerpoint/2010/main" val="2767861104"/>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Garimpo ilegal na Terra Indígena Munduruku, em Jacareacanga (PA), em setembro de 2020. Foto: Marizilda Cruppe/Amazônia Real/Amazon Watch"/>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617972"/>
            <a:ext cx="6719888" cy="4425280"/>
          </a:xfrm>
          <a:prstGeom prst="rect">
            <a:avLst/>
          </a:prstGeom>
          <a:noFill/>
          <a:extLst>
            <a:ext uri="{909E8E84-426E-40DD-AFC4-6F175D3DCCD1}">
              <a14:hiddenFill xmlns:a14="http://schemas.microsoft.com/office/drawing/2010/main">
                <a:solidFill>
                  <a:srgbClr val="FFFFFF"/>
                </a:solidFill>
              </a14:hiddenFill>
            </a:ext>
          </a:extLst>
        </p:spPr>
      </p:pic>
      <p:pic>
        <p:nvPicPr>
          <p:cNvPr id="3" name="Grafik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90254" y="74525"/>
            <a:ext cx="747667" cy="747667"/>
          </a:xfrm>
          <a:prstGeom prst="rect">
            <a:avLst/>
          </a:prstGeom>
        </p:spPr>
      </p:pic>
      <p:sp>
        <p:nvSpPr>
          <p:cNvPr id="12" name="Textfeld 11"/>
          <p:cNvSpPr txBox="1"/>
          <p:nvPr/>
        </p:nvSpPr>
        <p:spPr>
          <a:xfrm>
            <a:off x="2815166" y="782325"/>
            <a:ext cx="3002454" cy="825867"/>
          </a:xfrm>
          <a:prstGeom prst="rect">
            <a:avLst/>
          </a:prstGeom>
          <a:noFill/>
          <a:effectLst>
            <a:softEdge rad="63500"/>
          </a:effectLst>
        </p:spPr>
        <p:txBody>
          <a:bodyPr wrap="square" rtlCol="0">
            <a:spAutoFit/>
          </a:bodyPr>
          <a:lstStyle/>
          <a:p>
            <a:pPr>
              <a:lnSpc>
                <a:spcPct val="150000"/>
              </a:lnSpc>
            </a:pPr>
            <a:r>
              <a:rPr lang="de-AT" sz="1400" dirty="0">
                <a:solidFill>
                  <a:schemeClr val="bg1"/>
                </a:solidFill>
                <a:latin typeface="Lucida Sans" panose="020B0602030504020204" pitchFamily="34" charset="0"/>
                <a:ea typeface="Verdana" panose="020B0604030504040204" pitchFamily="34" charset="0"/>
                <a:cs typeface="Verdana" panose="020B0604030504040204" pitchFamily="34" charset="0"/>
              </a:rPr>
              <a:t>Illegaler Bergbau</a:t>
            </a:r>
          </a:p>
          <a:p>
            <a:pPr marL="376650" lvl="1">
              <a:lnSpc>
                <a:spcPts val="1600"/>
              </a:lnSpc>
              <a:spcAft>
                <a:spcPts val="600"/>
              </a:spcAft>
            </a:pPr>
            <a:r>
              <a:rPr lang="de-AT" sz="1200" dirty="0">
                <a:solidFill>
                  <a:schemeClr val="bg1"/>
                </a:solidFill>
                <a:latin typeface="Lucida Sans" panose="020B0602030504020204" pitchFamily="34" charset="0"/>
                <a:ea typeface="Verdana" panose="020B0604030504040204" pitchFamily="34" charset="0"/>
                <a:cs typeface="Verdana" panose="020B0604030504040204" pitchFamily="34" charset="0"/>
              </a:rPr>
              <a:t>Zerstörung des Regenwalds </a:t>
            </a:r>
            <a:br>
              <a:rPr lang="de-AT" sz="1200" dirty="0">
                <a:solidFill>
                  <a:schemeClr val="bg1"/>
                </a:solidFill>
                <a:latin typeface="Lucida Sans" panose="020B0602030504020204" pitchFamily="34" charset="0"/>
                <a:ea typeface="Verdana" panose="020B0604030504040204" pitchFamily="34" charset="0"/>
                <a:cs typeface="Verdana" panose="020B0604030504040204" pitchFamily="34" charset="0"/>
              </a:rPr>
            </a:br>
            <a:r>
              <a:rPr lang="de-AT" sz="1200" dirty="0">
                <a:solidFill>
                  <a:schemeClr val="bg1"/>
                </a:solidFill>
                <a:latin typeface="Lucida Sans" panose="020B0602030504020204" pitchFamily="34" charset="0"/>
                <a:ea typeface="Verdana" panose="020B0604030504040204" pitchFamily="34" charset="0"/>
                <a:cs typeface="Verdana" panose="020B0604030504040204" pitchFamily="34" charset="0"/>
              </a:rPr>
              <a:t>im </a:t>
            </a:r>
            <a:r>
              <a:rPr lang="de-AT" sz="1200" dirty="0" err="1">
                <a:solidFill>
                  <a:schemeClr val="bg1"/>
                </a:solidFill>
                <a:latin typeface="Lucida Sans" panose="020B0602030504020204" pitchFamily="34" charset="0"/>
                <a:ea typeface="Verdana" panose="020B0604030504040204" pitchFamily="34" charset="0"/>
                <a:cs typeface="Verdana" panose="020B0604030504040204" pitchFamily="34" charset="0"/>
              </a:rPr>
              <a:t>Munduruku</a:t>
            </a:r>
            <a:r>
              <a:rPr lang="de-AT" sz="1200" dirty="0">
                <a:solidFill>
                  <a:schemeClr val="bg1"/>
                </a:solidFill>
                <a:latin typeface="Lucida Sans" panose="020B0602030504020204" pitchFamily="34" charset="0"/>
                <a:ea typeface="Verdana" panose="020B0604030504040204" pitchFamily="34" charset="0"/>
                <a:cs typeface="Verdana" panose="020B0604030504040204" pitchFamily="34" charset="0"/>
              </a:rPr>
              <a:t> Gebiet</a:t>
            </a:r>
          </a:p>
        </p:txBody>
      </p:sp>
      <p:sp>
        <p:nvSpPr>
          <p:cNvPr id="10" name="Textfeld 9"/>
          <p:cNvSpPr txBox="1"/>
          <p:nvPr/>
        </p:nvSpPr>
        <p:spPr>
          <a:xfrm>
            <a:off x="5858632" y="4843409"/>
            <a:ext cx="945905" cy="207749"/>
          </a:xfrm>
          <a:prstGeom prst="rect">
            <a:avLst/>
          </a:prstGeom>
          <a:noFill/>
          <a:effectLst>
            <a:softEdge rad="63500"/>
          </a:effectLst>
        </p:spPr>
        <p:txBody>
          <a:bodyPr wrap="square" rtlCol="0">
            <a:spAutoFit/>
          </a:bodyPr>
          <a:lstStyle/>
          <a:p>
            <a:pPr>
              <a:lnSpc>
                <a:spcPct val="150000"/>
              </a:lnSpc>
            </a:pPr>
            <a:r>
              <a:rPr lang="de-AT" sz="500" dirty="0">
                <a:solidFill>
                  <a:schemeClr val="bg1"/>
                </a:solidFill>
                <a:latin typeface="Lucida Sans" panose="020B0602030504020204" pitchFamily="34" charset="0"/>
                <a:ea typeface="Verdana" panose="020B0604030504040204" pitchFamily="34" charset="0"/>
                <a:cs typeface="Verdana" panose="020B0604030504040204" pitchFamily="34" charset="0"/>
              </a:rPr>
              <a:t>Foto: </a:t>
            </a:r>
            <a:r>
              <a:rPr lang="de-AT" sz="500" dirty="0" err="1">
                <a:solidFill>
                  <a:schemeClr val="bg1"/>
                </a:solidFill>
                <a:latin typeface="Lucida Sans" panose="020B0602030504020204" pitchFamily="34" charset="0"/>
                <a:ea typeface="Verdana" panose="020B0604030504040204" pitchFamily="34" charset="0"/>
                <a:cs typeface="Verdana" panose="020B0604030504040204" pitchFamily="34" charset="0"/>
              </a:rPr>
              <a:t>Marizilda</a:t>
            </a:r>
            <a:r>
              <a:rPr lang="de-AT" sz="500" dirty="0">
                <a:solidFill>
                  <a:schemeClr val="bg1"/>
                </a:solidFill>
                <a:latin typeface="Lucida Sans" panose="020B0602030504020204" pitchFamily="34" charset="0"/>
                <a:ea typeface="Verdana" panose="020B0604030504040204" pitchFamily="34" charset="0"/>
                <a:cs typeface="Verdana" panose="020B0604030504040204" pitchFamily="34" charset="0"/>
              </a:rPr>
              <a:t> </a:t>
            </a:r>
            <a:r>
              <a:rPr lang="de-AT" sz="500" dirty="0" err="1">
                <a:solidFill>
                  <a:schemeClr val="bg1"/>
                </a:solidFill>
                <a:latin typeface="Lucida Sans" panose="020B0602030504020204" pitchFamily="34" charset="0"/>
                <a:ea typeface="Verdana" panose="020B0604030504040204" pitchFamily="34" charset="0"/>
                <a:cs typeface="Verdana" panose="020B0604030504040204" pitchFamily="34" charset="0"/>
              </a:rPr>
              <a:t>Cruppe</a:t>
            </a:r>
            <a:r>
              <a:rPr lang="de-AT" sz="500" dirty="0">
                <a:solidFill>
                  <a:schemeClr val="bg1"/>
                </a:solidFill>
                <a:latin typeface="Lucida Sans" panose="020B0602030504020204" pitchFamily="34" charset="0"/>
                <a:ea typeface="Verdana" panose="020B0604030504040204" pitchFamily="34" charset="0"/>
                <a:cs typeface="Verdana" panose="020B0604030504040204" pitchFamily="34" charset="0"/>
              </a:rPr>
              <a:t> </a:t>
            </a:r>
          </a:p>
        </p:txBody>
      </p:sp>
      <p:sp>
        <p:nvSpPr>
          <p:cNvPr id="11" name="Textfeld 10"/>
          <p:cNvSpPr txBox="1"/>
          <p:nvPr/>
        </p:nvSpPr>
        <p:spPr>
          <a:xfrm>
            <a:off x="92627" y="121259"/>
            <a:ext cx="5962952" cy="446276"/>
          </a:xfrm>
          <a:prstGeom prst="rect">
            <a:avLst/>
          </a:prstGeom>
          <a:noFill/>
        </p:spPr>
        <p:txBody>
          <a:bodyPr wrap="square" rtlCol="0">
            <a:spAutoFit/>
          </a:bodyPr>
          <a:lstStyle/>
          <a:p>
            <a:r>
              <a:rPr lang="de-AT" sz="2200" dirty="0">
                <a:latin typeface="Lucida Sans" panose="020B0602030504020204" pitchFamily="34" charset="0"/>
                <a:ea typeface="Verdana" panose="020B0604030504040204" pitchFamily="34" charset="0"/>
                <a:cs typeface="Verdana" panose="020B0604030504040204" pitchFamily="34" charset="0"/>
              </a:rPr>
              <a:t>Indigene in Brasilien - Umweltzerstörung</a:t>
            </a:r>
          </a:p>
        </p:txBody>
      </p:sp>
      <p:sp>
        <p:nvSpPr>
          <p:cNvPr id="8" name="Slide Number Placeholder 5"/>
          <p:cNvSpPr>
            <a:spLocks noGrp="1"/>
          </p:cNvSpPr>
          <p:nvPr>
            <p:ph type="sldNum" sz="quarter" idx="4294967295"/>
          </p:nvPr>
        </p:nvSpPr>
        <p:spPr>
          <a:xfrm>
            <a:off x="5153842" y="4705970"/>
            <a:ext cx="1511975" cy="268350"/>
          </a:xfrm>
          <a:prstGeom prst="rect">
            <a:avLst/>
          </a:prstGeom>
        </p:spPr>
        <p:txBody>
          <a:bodyPr vert="horz" lIns="91440" tIns="45720" rIns="91440" bIns="45720" rtlCol="0" anchor="ctr"/>
          <a:lstStyle>
            <a:lvl1pPr algn="r">
              <a:defRPr sz="882">
                <a:solidFill>
                  <a:schemeClr val="tx1">
                    <a:tint val="75000"/>
                  </a:schemeClr>
                </a:solidFill>
              </a:defRPr>
            </a:lvl1pPr>
          </a:lstStyle>
          <a:p>
            <a:fld id="{9032BFEC-FB91-42E2-B40F-14DBE4F19526}" type="slidenum">
              <a:rPr lang="de-DE" smtClean="0">
                <a:solidFill>
                  <a:schemeClr val="bg1"/>
                </a:solidFill>
              </a:rPr>
              <a:t>12</a:t>
            </a:fld>
            <a:endParaRPr lang="de-DE" dirty="0">
              <a:solidFill>
                <a:schemeClr val="bg1"/>
              </a:solidFill>
            </a:endParaRPr>
          </a:p>
        </p:txBody>
      </p:sp>
    </p:spTree>
    <p:extLst>
      <p:ext uri="{BB962C8B-B14F-4D97-AF65-F5344CB8AC3E}">
        <p14:creationId xmlns:p14="http://schemas.microsoft.com/office/powerpoint/2010/main" val="3303115112"/>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cimi.org.br/wp-content/uploads/2019/01/TI-arara-2019_ibama.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386706" y="682188"/>
            <a:ext cx="4326953" cy="288463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cimi.org.br/wp-content/uploads/2019/01/TI-Karipuna_TommasoProtti_Greenpeace.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2376554"/>
            <a:ext cx="3995639" cy="2663759"/>
          </a:xfrm>
          <a:prstGeom prst="rect">
            <a:avLst/>
          </a:prstGeom>
          <a:noFill/>
          <a:extLst>
            <a:ext uri="{909E8E84-426E-40DD-AFC4-6F175D3DCCD1}">
              <a14:hiddenFill xmlns:a14="http://schemas.microsoft.com/office/drawing/2010/main">
                <a:solidFill>
                  <a:srgbClr val="FFFFFF"/>
                </a:solidFill>
              </a14:hiddenFill>
            </a:ext>
          </a:extLst>
        </p:spPr>
      </p:pic>
      <p:pic>
        <p:nvPicPr>
          <p:cNvPr id="3" name="Grafik 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90254" y="74525"/>
            <a:ext cx="747667" cy="747667"/>
          </a:xfrm>
          <a:prstGeom prst="rect">
            <a:avLst/>
          </a:prstGeom>
        </p:spPr>
      </p:pic>
      <p:cxnSp>
        <p:nvCxnSpPr>
          <p:cNvPr id="9" name="Gerader Verbinder 8"/>
          <p:cNvCxnSpPr/>
          <p:nvPr/>
        </p:nvCxnSpPr>
        <p:spPr>
          <a:xfrm>
            <a:off x="156481" y="614268"/>
            <a:ext cx="5835245" cy="0"/>
          </a:xfrm>
          <a:prstGeom prst="line">
            <a:avLst/>
          </a:prstGeom>
          <a:ln w="12700" cap="rnd">
            <a:solidFill>
              <a:srgbClr val="B6B7B8"/>
            </a:solidFill>
            <a:round/>
          </a:ln>
        </p:spPr>
        <p:style>
          <a:lnRef idx="1">
            <a:schemeClr val="accent1"/>
          </a:lnRef>
          <a:fillRef idx="0">
            <a:schemeClr val="accent1"/>
          </a:fillRef>
          <a:effectRef idx="0">
            <a:schemeClr val="accent1"/>
          </a:effectRef>
          <a:fontRef idx="minor">
            <a:schemeClr val="tx1"/>
          </a:fontRef>
        </p:style>
      </p:cxnSp>
      <p:sp>
        <p:nvSpPr>
          <p:cNvPr id="12" name="Textfeld 11"/>
          <p:cNvSpPr txBox="1"/>
          <p:nvPr/>
        </p:nvSpPr>
        <p:spPr>
          <a:xfrm>
            <a:off x="4273458" y="3883181"/>
            <a:ext cx="4273458" cy="825867"/>
          </a:xfrm>
          <a:prstGeom prst="rect">
            <a:avLst/>
          </a:prstGeom>
          <a:noFill/>
          <a:effectLst>
            <a:softEdge rad="63500"/>
          </a:effectLst>
        </p:spPr>
        <p:txBody>
          <a:bodyPr wrap="square" rtlCol="0">
            <a:spAutoFit/>
          </a:bodyPr>
          <a:lstStyle/>
          <a:p>
            <a:pPr>
              <a:lnSpc>
                <a:spcPct val="150000"/>
              </a:lnSpc>
            </a:pPr>
            <a:r>
              <a:rPr lang="de-AT" sz="1400" dirty="0">
                <a:latin typeface="Lucida Sans" panose="020B0602030504020204" pitchFamily="34" charset="0"/>
                <a:ea typeface="Verdana" panose="020B0604030504040204" pitchFamily="34" charset="0"/>
                <a:cs typeface="Verdana" panose="020B0604030504040204" pitchFamily="34" charset="0"/>
              </a:rPr>
              <a:t>Holzraubbau</a:t>
            </a:r>
          </a:p>
          <a:p>
            <a:pPr marL="376650" lvl="1">
              <a:lnSpc>
                <a:spcPts val="1600"/>
              </a:lnSpc>
              <a:spcAft>
                <a:spcPts val="600"/>
              </a:spcAft>
            </a:pPr>
            <a:r>
              <a:rPr lang="de-AT" sz="1200" dirty="0">
                <a:latin typeface="Lucida Sans" panose="020B0602030504020204" pitchFamily="34" charset="0"/>
                <a:ea typeface="Verdana" panose="020B0604030504040204" pitchFamily="34" charset="0"/>
                <a:cs typeface="Verdana" panose="020B0604030504040204" pitchFamily="34" charset="0"/>
              </a:rPr>
              <a:t>Invasion und Bedrohung</a:t>
            </a:r>
            <a:br>
              <a:rPr lang="de-AT" sz="1200" dirty="0">
                <a:latin typeface="Lucida Sans" panose="020B0602030504020204" pitchFamily="34" charset="0"/>
                <a:ea typeface="Verdana" panose="020B0604030504040204" pitchFamily="34" charset="0"/>
                <a:cs typeface="Verdana" panose="020B0604030504040204" pitchFamily="34" charset="0"/>
              </a:rPr>
            </a:br>
            <a:r>
              <a:rPr lang="de-AT" sz="1200" dirty="0">
                <a:latin typeface="Lucida Sans" panose="020B0602030504020204" pitchFamily="34" charset="0"/>
                <a:ea typeface="Verdana" panose="020B0604030504040204" pitchFamily="34" charset="0"/>
                <a:cs typeface="Verdana" panose="020B0604030504040204" pitchFamily="34" charset="0"/>
              </a:rPr>
              <a:t>durch Holzfäller</a:t>
            </a:r>
          </a:p>
        </p:txBody>
      </p:sp>
      <p:sp>
        <p:nvSpPr>
          <p:cNvPr id="10" name="Textfeld 9"/>
          <p:cNvSpPr txBox="1"/>
          <p:nvPr/>
        </p:nvSpPr>
        <p:spPr>
          <a:xfrm>
            <a:off x="3493812" y="4859353"/>
            <a:ext cx="892934" cy="193130"/>
          </a:xfrm>
          <a:prstGeom prst="rect">
            <a:avLst/>
          </a:prstGeom>
          <a:noFill/>
          <a:effectLst>
            <a:softEdge rad="63500"/>
          </a:effectLst>
        </p:spPr>
        <p:txBody>
          <a:bodyPr wrap="square" rtlCol="0">
            <a:spAutoFit/>
          </a:bodyPr>
          <a:lstStyle/>
          <a:p>
            <a:pPr>
              <a:lnSpc>
                <a:spcPct val="150000"/>
              </a:lnSpc>
            </a:pPr>
            <a:r>
              <a:rPr lang="de-AT" sz="500" dirty="0">
                <a:solidFill>
                  <a:schemeClr val="bg1"/>
                </a:solidFill>
                <a:latin typeface="Lucida Sans" panose="020B0602030504020204" pitchFamily="34" charset="0"/>
                <a:ea typeface="Verdana" panose="020B0604030504040204" pitchFamily="34" charset="0"/>
                <a:cs typeface="Verdana" panose="020B0604030504040204" pitchFamily="34" charset="0"/>
              </a:rPr>
              <a:t>Foto: </a:t>
            </a:r>
            <a:r>
              <a:rPr lang="de-AT" sz="500" dirty="0" err="1">
                <a:solidFill>
                  <a:schemeClr val="bg1"/>
                </a:solidFill>
                <a:latin typeface="Lucida Sans" panose="020B0602030504020204" pitchFamily="34" charset="0"/>
                <a:ea typeface="Verdana" panose="020B0604030504040204" pitchFamily="34" charset="0"/>
                <a:cs typeface="Verdana" panose="020B0604030504040204" pitchFamily="34" charset="0"/>
              </a:rPr>
              <a:t>Ibama</a:t>
            </a:r>
            <a:endParaRPr lang="de-AT" sz="500" dirty="0">
              <a:solidFill>
                <a:schemeClr val="bg1"/>
              </a:solidFill>
              <a:latin typeface="Lucida Sans" panose="020B0602030504020204" pitchFamily="34" charset="0"/>
              <a:ea typeface="Verdana" panose="020B0604030504040204" pitchFamily="34" charset="0"/>
              <a:cs typeface="Verdana" panose="020B0604030504040204" pitchFamily="34" charset="0"/>
            </a:endParaRPr>
          </a:p>
        </p:txBody>
      </p:sp>
      <p:sp>
        <p:nvSpPr>
          <p:cNvPr id="11" name="Textfeld 10"/>
          <p:cNvSpPr txBox="1"/>
          <p:nvPr/>
        </p:nvSpPr>
        <p:spPr>
          <a:xfrm>
            <a:off x="5930326" y="3502680"/>
            <a:ext cx="912805" cy="207749"/>
          </a:xfrm>
          <a:prstGeom prst="rect">
            <a:avLst/>
          </a:prstGeom>
          <a:noFill/>
          <a:effectLst>
            <a:softEdge rad="63500"/>
          </a:effectLst>
        </p:spPr>
        <p:txBody>
          <a:bodyPr wrap="square" rtlCol="0">
            <a:spAutoFit/>
          </a:bodyPr>
          <a:lstStyle/>
          <a:p>
            <a:pPr>
              <a:lnSpc>
                <a:spcPct val="150000"/>
              </a:lnSpc>
            </a:pPr>
            <a:r>
              <a:rPr lang="de-AT" sz="500" dirty="0" err="1">
                <a:latin typeface="Lucida Sans" panose="020B0602030504020204" pitchFamily="34" charset="0"/>
                <a:ea typeface="Verdana" panose="020B0604030504040204" pitchFamily="34" charset="0"/>
                <a:cs typeface="Verdana" panose="020B0604030504040204" pitchFamily="34" charset="0"/>
              </a:rPr>
              <a:t>Foto:Tommaso</a:t>
            </a:r>
            <a:r>
              <a:rPr lang="de-AT" sz="500" dirty="0">
                <a:latin typeface="Lucida Sans" panose="020B0602030504020204" pitchFamily="34" charset="0"/>
                <a:ea typeface="Verdana" panose="020B0604030504040204" pitchFamily="34" charset="0"/>
                <a:cs typeface="Verdana" panose="020B0604030504040204" pitchFamily="34" charset="0"/>
              </a:rPr>
              <a:t> </a:t>
            </a:r>
            <a:r>
              <a:rPr lang="de-AT" sz="500" dirty="0" err="1">
                <a:latin typeface="Lucida Sans" panose="020B0602030504020204" pitchFamily="34" charset="0"/>
                <a:ea typeface="Verdana" panose="020B0604030504040204" pitchFamily="34" charset="0"/>
                <a:cs typeface="Verdana" panose="020B0604030504040204" pitchFamily="34" charset="0"/>
              </a:rPr>
              <a:t>Protti</a:t>
            </a:r>
            <a:endParaRPr lang="de-AT" sz="500" dirty="0">
              <a:latin typeface="Lucida Sans" panose="020B0602030504020204" pitchFamily="34" charset="0"/>
              <a:ea typeface="Verdana" panose="020B0604030504040204" pitchFamily="34" charset="0"/>
              <a:cs typeface="Verdana" panose="020B0604030504040204" pitchFamily="34" charset="0"/>
            </a:endParaRPr>
          </a:p>
        </p:txBody>
      </p:sp>
      <p:pic>
        <p:nvPicPr>
          <p:cNvPr id="5126" name="Picture 6" descr="Próximo à aldeia 623, lideranças da TI Uru-Eu-Wau-Wau encontraram uma das placas identificação do território danificadas por tiros. Para os indígenas, é um recado dos invasores. Foto: povo Uru-Eu-Wau-Wau"/>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0" y="682188"/>
            <a:ext cx="2847869" cy="2135901"/>
          </a:xfrm>
          <a:prstGeom prst="rect">
            <a:avLst/>
          </a:prstGeom>
          <a:noFill/>
          <a:extLst>
            <a:ext uri="{909E8E84-426E-40DD-AFC4-6F175D3DCCD1}">
              <a14:hiddenFill xmlns:a14="http://schemas.microsoft.com/office/drawing/2010/main">
                <a:solidFill>
                  <a:srgbClr val="FFFFFF"/>
                </a:solidFill>
              </a14:hiddenFill>
            </a:ext>
          </a:extLst>
        </p:spPr>
      </p:pic>
      <p:sp>
        <p:nvSpPr>
          <p:cNvPr id="13" name="Textfeld 12"/>
          <p:cNvSpPr txBox="1"/>
          <p:nvPr/>
        </p:nvSpPr>
        <p:spPr>
          <a:xfrm>
            <a:off x="116903" y="177903"/>
            <a:ext cx="6437646" cy="338554"/>
          </a:xfrm>
          <a:prstGeom prst="rect">
            <a:avLst/>
          </a:prstGeom>
          <a:noFill/>
        </p:spPr>
        <p:txBody>
          <a:bodyPr wrap="square" rtlCol="0">
            <a:spAutoFit/>
          </a:bodyPr>
          <a:lstStyle/>
          <a:p>
            <a:r>
              <a:rPr lang="de-AT" sz="1600" dirty="0">
                <a:latin typeface="Lucida Sans" panose="020B0602030504020204" pitchFamily="34" charset="0"/>
                <a:ea typeface="Verdana" panose="020B0604030504040204" pitchFamily="34" charset="0"/>
                <a:cs typeface="Verdana" panose="020B0604030504040204" pitchFamily="34" charset="0"/>
              </a:rPr>
              <a:t>Indigene in Brasilien – Vertreibung &amp; Umweltzerstörung</a:t>
            </a:r>
          </a:p>
        </p:txBody>
      </p:sp>
      <p:sp>
        <p:nvSpPr>
          <p:cNvPr id="14" name="Slide Number Placeholder 5"/>
          <p:cNvSpPr>
            <a:spLocks noGrp="1"/>
          </p:cNvSpPr>
          <p:nvPr>
            <p:ph type="sldNum" sz="quarter" idx="4294967295"/>
          </p:nvPr>
        </p:nvSpPr>
        <p:spPr>
          <a:xfrm>
            <a:off x="5170026" y="4762614"/>
            <a:ext cx="1511975" cy="268350"/>
          </a:xfrm>
          <a:prstGeom prst="rect">
            <a:avLst/>
          </a:prstGeom>
        </p:spPr>
        <p:txBody>
          <a:bodyPr vert="horz" lIns="91440" tIns="45720" rIns="91440" bIns="45720" rtlCol="0" anchor="ctr"/>
          <a:lstStyle>
            <a:lvl1pPr algn="r">
              <a:defRPr sz="882">
                <a:solidFill>
                  <a:schemeClr val="tx1">
                    <a:tint val="75000"/>
                  </a:schemeClr>
                </a:solidFill>
              </a:defRPr>
            </a:lvl1pPr>
          </a:lstStyle>
          <a:p>
            <a:fld id="{9032BFEC-FB91-42E2-B40F-14DBE4F19526}" type="slidenum">
              <a:rPr lang="de-DE" smtClean="0">
                <a:solidFill>
                  <a:schemeClr val="tx1"/>
                </a:solidFill>
              </a:rPr>
              <a:t>13</a:t>
            </a:fld>
            <a:endParaRPr lang="de-DE" dirty="0">
              <a:solidFill>
                <a:schemeClr val="tx1"/>
              </a:solidFill>
            </a:endParaRPr>
          </a:p>
        </p:txBody>
      </p:sp>
    </p:spTree>
    <p:extLst>
      <p:ext uri="{BB962C8B-B14F-4D97-AF65-F5344CB8AC3E}">
        <p14:creationId xmlns:p14="http://schemas.microsoft.com/office/powerpoint/2010/main" val="1441611137"/>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Retirada de madeira ilegal na Terra Indígena Karipuna, registrada em 2019. Foto: Chico Bata/Todos os Olhos na Amazônia"/>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566786"/>
            <a:ext cx="6719889" cy="4473527"/>
          </a:xfrm>
          <a:prstGeom prst="rect">
            <a:avLst/>
          </a:prstGeom>
          <a:noFill/>
          <a:extLst>
            <a:ext uri="{909E8E84-426E-40DD-AFC4-6F175D3DCCD1}">
              <a14:hiddenFill xmlns:a14="http://schemas.microsoft.com/office/drawing/2010/main">
                <a:solidFill>
                  <a:srgbClr val="FFFFFF"/>
                </a:solidFill>
              </a14:hiddenFill>
            </a:ext>
          </a:extLst>
        </p:spPr>
      </p:pic>
      <p:pic>
        <p:nvPicPr>
          <p:cNvPr id="3" name="Grafik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90254" y="74525"/>
            <a:ext cx="747667" cy="747667"/>
          </a:xfrm>
          <a:prstGeom prst="rect">
            <a:avLst/>
          </a:prstGeom>
        </p:spPr>
      </p:pic>
      <p:sp>
        <p:nvSpPr>
          <p:cNvPr id="8" name="Textfeld 7"/>
          <p:cNvSpPr txBox="1"/>
          <p:nvPr/>
        </p:nvSpPr>
        <p:spPr>
          <a:xfrm>
            <a:off x="92627" y="153627"/>
            <a:ext cx="5962952" cy="369332"/>
          </a:xfrm>
          <a:prstGeom prst="rect">
            <a:avLst/>
          </a:prstGeom>
          <a:noFill/>
        </p:spPr>
        <p:txBody>
          <a:bodyPr wrap="square" rtlCol="0">
            <a:spAutoFit/>
          </a:bodyPr>
          <a:lstStyle/>
          <a:p>
            <a:r>
              <a:rPr lang="de-AT" sz="1600" dirty="0">
                <a:latin typeface="Lucida Sans" panose="020B0602030504020204" pitchFamily="34" charset="0"/>
                <a:ea typeface="Verdana" panose="020B0604030504040204" pitchFamily="34" charset="0"/>
                <a:cs typeface="Verdana" panose="020B0604030504040204" pitchFamily="34" charset="0"/>
              </a:rPr>
              <a:t>Indigene in </a:t>
            </a:r>
            <a:r>
              <a:rPr lang="de-AT" dirty="0">
                <a:latin typeface="Lucida Sans" panose="020B0602030504020204" pitchFamily="34" charset="0"/>
                <a:ea typeface="Verdana" panose="020B0604030504040204" pitchFamily="34" charset="0"/>
                <a:cs typeface="Verdana" panose="020B0604030504040204" pitchFamily="34" charset="0"/>
              </a:rPr>
              <a:t>Brasilien</a:t>
            </a:r>
            <a:r>
              <a:rPr lang="de-AT" sz="1600" dirty="0">
                <a:latin typeface="Lucida Sans" panose="020B0602030504020204" pitchFamily="34" charset="0"/>
                <a:ea typeface="Verdana" panose="020B0604030504040204" pitchFamily="34" charset="0"/>
                <a:cs typeface="Verdana" panose="020B0604030504040204" pitchFamily="34" charset="0"/>
              </a:rPr>
              <a:t> – Vertreibung &amp; Umweltzerstörung</a:t>
            </a:r>
          </a:p>
        </p:txBody>
      </p:sp>
      <p:sp>
        <p:nvSpPr>
          <p:cNvPr id="5" name="Slide Number Placeholder 5"/>
          <p:cNvSpPr>
            <a:spLocks noGrp="1"/>
          </p:cNvSpPr>
          <p:nvPr>
            <p:ph type="sldNum" sz="quarter" idx="4294967295"/>
          </p:nvPr>
        </p:nvSpPr>
        <p:spPr>
          <a:xfrm>
            <a:off x="5153842" y="4746430"/>
            <a:ext cx="1511975" cy="268350"/>
          </a:xfrm>
          <a:prstGeom prst="rect">
            <a:avLst/>
          </a:prstGeom>
        </p:spPr>
        <p:txBody>
          <a:bodyPr vert="horz" lIns="91440" tIns="45720" rIns="91440" bIns="45720" rtlCol="0" anchor="ctr"/>
          <a:lstStyle>
            <a:lvl1pPr algn="r">
              <a:defRPr sz="882">
                <a:solidFill>
                  <a:schemeClr val="tx1">
                    <a:tint val="75000"/>
                  </a:schemeClr>
                </a:solidFill>
              </a:defRPr>
            </a:lvl1pPr>
          </a:lstStyle>
          <a:p>
            <a:fld id="{9032BFEC-FB91-42E2-B40F-14DBE4F19526}" type="slidenum">
              <a:rPr lang="de-DE" smtClean="0">
                <a:solidFill>
                  <a:schemeClr val="bg1"/>
                </a:solidFill>
              </a:rPr>
              <a:t>14</a:t>
            </a:fld>
            <a:endParaRPr lang="de-DE" dirty="0">
              <a:solidFill>
                <a:schemeClr val="bg1"/>
              </a:solidFill>
            </a:endParaRPr>
          </a:p>
        </p:txBody>
      </p:sp>
    </p:spTree>
    <p:extLst>
      <p:ext uri="{BB962C8B-B14F-4D97-AF65-F5344CB8AC3E}">
        <p14:creationId xmlns:p14="http://schemas.microsoft.com/office/powerpoint/2010/main" val="165558432"/>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4" descr="Queimadas devastaram território Huni Kui, em Rio Branco (AC), em 2019. Foto: Denisa Starbova"/>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560388"/>
            <a:ext cx="6719888" cy="4479925"/>
          </a:xfrm>
          <a:prstGeom prst="rect">
            <a:avLst/>
          </a:prstGeom>
          <a:noFill/>
          <a:extLst>
            <a:ext uri="{909E8E84-426E-40DD-AFC4-6F175D3DCCD1}">
              <a14:hiddenFill xmlns:a14="http://schemas.microsoft.com/office/drawing/2010/main">
                <a:solidFill>
                  <a:srgbClr val="FFFFFF"/>
                </a:solidFill>
              </a14:hiddenFill>
            </a:ext>
          </a:extLst>
        </p:spPr>
      </p:pic>
      <p:pic>
        <p:nvPicPr>
          <p:cNvPr id="3" name="Grafik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90254" y="74525"/>
            <a:ext cx="747667" cy="747667"/>
          </a:xfrm>
          <a:prstGeom prst="rect">
            <a:avLst/>
          </a:prstGeom>
        </p:spPr>
      </p:pic>
      <p:sp>
        <p:nvSpPr>
          <p:cNvPr id="12" name="Textfeld 11"/>
          <p:cNvSpPr txBox="1"/>
          <p:nvPr/>
        </p:nvSpPr>
        <p:spPr>
          <a:xfrm>
            <a:off x="1837755" y="4624815"/>
            <a:ext cx="4724885" cy="415498"/>
          </a:xfrm>
          <a:prstGeom prst="rect">
            <a:avLst/>
          </a:prstGeom>
          <a:noFill/>
          <a:effectLst>
            <a:softEdge rad="63500"/>
          </a:effectLst>
        </p:spPr>
        <p:txBody>
          <a:bodyPr wrap="square" rtlCol="0">
            <a:spAutoFit/>
          </a:bodyPr>
          <a:lstStyle/>
          <a:p>
            <a:pPr>
              <a:lnSpc>
                <a:spcPct val="150000"/>
              </a:lnSpc>
            </a:pPr>
            <a:r>
              <a:rPr lang="de-AT" sz="1400" dirty="0">
                <a:solidFill>
                  <a:schemeClr val="bg1"/>
                </a:solidFill>
                <a:latin typeface="Lucida Sans" panose="020B0602030504020204" pitchFamily="34" charset="0"/>
                <a:ea typeface="Verdana" panose="020B0604030504040204" pitchFamily="34" charset="0"/>
                <a:cs typeface="Verdana" panose="020B0604030504040204" pitchFamily="34" charset="0"/>
              </a:rPr>
              <a:t>Brandrodungen im Lebensraum indigener Völker</a:t>
            </a:r>
          </a:p>
        </p:txBody>
      </p:sp>
      <p:sp>
        <p:nvSpPr>
          <p:cNvPr id="13" name="Textfeld 12"/>
          <p:cNvSpPr txBox="1"/>
          <p:nvPr/>
        </p:nvSpPr>
        <p:spPr>
          <a:xfrm>
            <a:off x="92627" y="121259"/>
            <a:ext cx="5962952" cy="400110"/>
          </a:xfrm>
          <a:prstGeom prst="rect">
            <a:avLst/>
          </a:prstGeom>
          <a:noFill/>
        </p:spPr>
        <p:txBody>
          <a:bodyPr wrap="square" rtlCol="0">
            <a:spAutoFit/>
          </a:bodyPr>
          <a:lstStyle/>
          <a:p>
            <a:r>
              <a:rPr lang="de-AT" sz="2000" dirty="0">
                <a:latin typeface="Lucida Sans" panose="020B0602030504020204" pitchFamily="34" charset="0"/>
                <a:ea typeface="Verdana" panose="020B0604030504040204" pitchFamily="34" charset="0"/>
                <a:cs typeface="Verdana" panose="020B0604030504040204" pitchFamily="34" charset="0"/>
              </a:rPr>
              <a:t>Indigene in Brasilien - Umweltzerstörung</a:t>
            </a:r>
          </a:p>
        </p:txBody>
      </p:sp>
      <p:sp>
        <p:nvSpPr>
          <p:cNvPr id="6" name="Slide Number Placeholder 5"/>
          <p:cNvSpPr>
            <a:spLocks noGrp="1"/>
          </p:cNvSpPr>
          <p:nvPr>
            <p:ph type="sldNum" sz="quarter" idx="4294967295"/>
          </p:nvPr>
        </p:nvSpPr>
        <p:spPr>
          <a:xfrm>
            <a:off x="5153842" y="4746430"/>
            <a:ext cx="1511975" cy="268350"/>
          </a:xfrm>
          <a:prstGeom prst="rect">
            <a:avLst/>
          </a:prstGeom>
        </p:spPr>
        <p:txBody>
          <a:bodyPr vert="horz" lIns="91440" tIns="45720" rIns="91440" bIns="45720" rtlCol="0" anchor="ctr"/>
          <a:lstStyle>
            <a:lvl1pPr algn="r">
              <a:defRPr sz="882">
                <a:solidFill>
                  <a:schemeClr val="tx1">
                    <a:tint val="75000"/>
                  </a:schemeClr>
                </a:solidFill>
              </a:defRPr>
            </a:lvl1pPr>
          </a:lstStyle>
          <a:p>
            <a:fld id="{9032BFEC-FB91-42E2-B40F-14DBE4F19526}" type="slidenum">
              <a:rPr lang="de-DE" smtClean="0">
                <a:solidFill>
                  <a:schemeClr val="bg1"/>
                </a:solidFill>
              </a:rPr>
              <a:t>15</a:t>
            </a:fld>
            <a:endParaRPr lang="de-DE" dirty="0">
              <a:solidFill>
                <a:schemeClr val="bg1"/>
              </a:solidFill>
            </a:endParaRPr>
          </a:p>
        </p:txBody>
      </p:sp>
    </p:spTree>
    <p:extLst>
      <p:ext uri="{BB962C8B-B14F-4D97-AF65-F5344CB8AC3E}">
        <p14:creationId xmlns:p14="http://schemas.microsoft.com/office/powerpoint/2010/main" val="4170982115"/>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cimi.org.br/wp-content/uploads/2018/09/GCAV8592-1.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560390"/>
            <a:ext cx="6719887" cy="4479924"/>
          </a:xfrm>
          <a:prstGeom prst="rect">
            <a:avLst/>
          </a:prstGeom>
          <a:noFill/>
          <a:extLst>
            <a:ext uri="{909E8E84-426E-40DD-AFC4-6F175D3DCCD1}">
              <a14:hiddenFill xmlns:a14="http://schemas.microsoft.com/office/drawing/2010/main">
                <a:solidFill>
                  <a:srgbClr val="FFFFFF"/>
                </a:solidFill>
              </a14:hiddenFill>
            </a:ext>
          </a:extLst>
        </p:spPr>
      </p:pic>
      <p:pic>
        <p:nvPicPr>
          <p:cNvPr id="3" name="Grafik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90254" y="74525"/>
            <a:ext cx="747667" cy="747667"/>
          </a:xfrm>
          <a:prstGeom prst="rect">
            <a:avLst/>
          </a:prstGeom>
        </p:spPr>
      </p:pic>
      <p:sp>
        <p:nvSpPr>
          <p:cNvPr id="11" name="Textfeld 10"/>
          <p:cNvSpPr txBox="1"/>
          <p:nvPr/>
        </p:nvSpPr>
        <p:spPr>
          <a:xfrm>
            <a:off x="128609" y="153627"/>
            <a:ext cx="5890987" cy="400110"/>
          </a:xfrm>
          <a:prstGeom prst="rect">
            <a:avLst/>
          </a:prstGeom>
          <a:noFill/>
        </p:spPr>
        <p:txBody>
          <a:bodyPr wrap="square" rtlCol="0">
            <a:spAutoFit/>
          </a:bodyPr>
          <a:lstStyle/>
          <a:p>
            <a:r>
              <a:rPr lang="de-AT" sz="2000" dirty="0">
                <a:latin typeface="Lucida Sans" panose="020B0602030504020204" pitchFamily="34" charset="0"/>
                <a:ea typeface="Verdana" panose="020B0604030504040204" pitchFamily="34" charset="0"/>
                <a:cs typeface="Verdana" panose="020B0604030504040204" pitchFamily="34" charset="0"/>
              </a:rPr>
              <a:t>Indigene in Brasilien – Fortschritt kann töten</a:t>
            </a:r>
          </a:p>
        </p:txBody>
      </p:sp>
      <p:sp>
        <p:nvSpPr>
          <p:cNvPr id="5" name="Slide Number Placeholder 5"/>
          <p:cNvSpPr>
            <a:spLocks noGrp="1"/>
          </p:cNvSpPr>
          <p:nvPr>
            <p:ph type="sldNum" sz="quarter" idx="4294967295"/>
          </p:nvPr>
        </p:nvSpPr>
        <p:spPr>
          <a:xfrm>
            <a:off x="5153842" y="4746430"/>
            <a:ext cx="1511975" cy="268350"/>
          </a:xfrm>
          <a:prstGeom prst="rect">
            <a:avLst/>
          </a:prstGeom>
        </p:spPr>
        <p:txBody>
          <a:bodyPr vert="horz" lIns="91440" tIns="45720" rIns="91440" bIns="45720" rtlCol="0" anchor="ctr"/>
          <a:lstStyle>
            <a:lvl1pPr algn="r">
              <a:defRPr sz="882">
                <a:solidFill>
                  <a:schemeClr val="tx1">
                    <a:tint val="75000"/>
                  </a:schemeClr>
                </a:solidFill>
              </a:defRPr>
            </a:lvl1pPr>
          </a:lstStyle>
          <a:p>
            <a:fld id="{9032BFEC-FB91-42E2-B40F-14DBE4F19526}" type="slidenum">
              <a:rPr lang="de-DE" smtClean="0">
                <a:solidFill>
                  <a:schemeClr val="tx1"/>
                </a:solidFill>
              </a:rPr>
              <a:t>16</a:t>
            </a:fld>
            <a:endParaRPr lang="de-DE" dirty="0">
              <a:solidFill>
                <a:schemeClr val="tx1"/>
              </a:solidFill>
            </a:endParaRPr>
          </a:p>
        </p:txBody>
      </p:sp>
    </p:spTree>
    <p:extLst>
      <p:ext uri="{BB962C8B-B14F-4D97-AF65-F5344CB8AC3E}">
        <p14:creationId xmlns:p14="http://schemas.microsoft.com/office/powerpoint/2010/main" val="1451428315"/>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artografias de Ataques Contra Indígenas"/>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3125084"/>
            <a:ext cx="2871189" cy="1915229"/>
          </a:xfrm>
          <a:prstGeom prst="rect">
            <a:avLst/>
          </a:prstGeom>
          <a:noFill/>
          <a:extLst>
            <a:ext uri="{909E8E84-426E-40DD-AFC4-6F175D3DCCD1}">
              <a14:hiddenFill xmlns:a14="http://schemas.microsoft.com/office/drawing/2010/main">
                <a:solidFill>
                  <a:srgbClr val="FFFFFF"/>
                </a:solidFill>
              </a14:hiddenFill>
            </a:ext>
          </a:extLst>
        </p:spPr>
      </p:pic>
      <p:pic>
        <p:nvPicPr>
          <p:cNvPr id="3" name="Grafik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90254" y="74525"/>
            <a:ext cx="747667" cy="747667"/>
          </a:xfrm>
          <a:prstGeom prst="rect">
            <a:avLst/>
          </a:prstGeom>
        </p:spPr>
      </p:pic>
      <p:cxnSp>
        <p:nvCxnSpPr>
          <p:cNvPr id="9" name="Gerader Verbinder 8"/>
          <p:cNvCxnSpPr/>
          <p:nvPr/>
        </p:nvCxnSpPr>
        <p:spPr>
          <a:xfrm>
            <a:off x="156481" y="614268"/>
            <a:ext cx="5835245" cy="0"/>
          </a:xfrm>
          <a:prstGeom prst="line">
            <a:avLst/>
          </a:prstGeom>
          <a:ln w="12700" cap="rnd">
            <a:solidFill>
              <a:srgbClr val="B6B7B8"/>
            </a:solidFill>
            <a:round/>
          </a:ln>
        </p:spPr>
        <p:style>
          <a:lnRef idx="1">
            <a:schemeClr val="accent1"/>
          </a:lnRef>
          <a:fillRef idx="0">
            <a:schemeClr val="accent1"/>
          </a:fillRef>
          <a:effectRef idx="0">
            <a:schemeClr val="accent1"/>
          </a:effectRef>
          <a:fontRef idx="minor">
            <a:schemeClr val="tx1"/>
          </a:fontRef>
        </p:style>
      </p:cxnSp>
      <p:sp>
        <p:nvSpPr>
          <p:cNvPr id="8" name="Textfeld 7"/>
          <p:cNvSpPr txBox="1"/>
          <p:nvPr/>
        </p:nvSpPr>
        <p:spPr>
          <a:xfrm>
            <a:off x="128609" y="121259"/>
            <a:ext cx="5890987" cy="446276"/>
          </a:xfrm>
          <a:prstGeom prst="rect">
            <a:avLst/>
          </a:prstGeom>
          <a:noFill/>
        </p:spPr>
        <p:txBody>
          <a:bodyPr wrap="square" rtlCol="0">
            <a:spAutoFit/>
          </a:bodyPr>
          <a:lstStyle/>
          <a:p>
            <a:r>
              <a:rPr lang="de-AT" sz="2300" dirty="0">
                <a:latin typeface="Lucida Sans" panose="020B0602030504020204" pitchFamily="34" charset="0"/>
                <a:ea typeface="Verdana" panose="020B0604030504040204" pitchFamily="34" charset="0"/>
                <a:cs typeface="Verdana" panose="020B0604030504040204" pitchFamily="34" charset="0"/>
              </a:rPr>
              <a:t>Indigene in Brasilien - Gewalt</a:t>
            </a:r>
          </a:p>
        </p:txBody>
      </p:sp>
      <p:sp>
        <p:nvSpPr>
          <p:cNvPr id="12" name="Textfeld 11"/>
          <p:cNvSpPr txBox="1"/>
          <p:nvPr/>
        </p:nvSpPr>
        <p:spPr>
          <a:xfrm>
            <a:off x="4478394" y="1340692"/>
            <a:ext cx="2330832" cy="374654"/>
          </a:xfrm>
          <a:prstGeom prst="rect">
            <a:avLst/>
          </a:prstGeom>
          <a:noFill/>
          <a:effectLst>
            <a:softEdge rad="63500"/>
          </a:effectLst>
        </p:spPr>
        <p:txBody>
          <a:bodyPr wrap="square" rtlCol="0">
            <a:spAutoFit/>
          </a:bodyPr>
          <a:lstStyle/>
          <a:p>
            <a:pPr>
              <a:lnSpc>
                <a:spcPct val="150000"/>
              </a:lnSpc>
            </a:pPr>
            <a:r>
              <a:rPr lang="de-AT" sz="1400" dirty="0">
                <a:latin typeface="Lucida Sans" panose="020B0602030504020204" pitchFamily="34" charset="0"/>
                <a:ea typeface="Verdana" panose="020B0604030504040204" pitchFamily="34" charset="0"/>
                <a:cs typeface="Verdana" panose="020B0604030504040204" pitchFamily="34" charset="0"/>
              </a:rPr>
              <a:t>Gewalt gegen Indigene</a:t>
            </a:r>
            <a:endParaRPr lang="de-AT" sz="1200" dirty="0">
              <a:latin typeface="Lucida Sans" panose="020B0602030504020204" pitchFamily="34" charset="0"/>
              <a:ea typeface="Verdana" panose="020B0604030504040204" pitchFamily="34" charset="0"/>
              <a:cs typeface="Verdana" panose="020B0604030504040204" pitchFamily="34" charset="0"/>
            </a:endParaRPr>
          </a:p>
        </p:txBody>
      </p:sp>
      <p:pic>
        <p:nvPicPr>
          <p:cNvPr id="3074" name="Picture 2" descr="https://westeurope1-mediap.svc.ms/transform/thumbnail?provider=spo&amp;inputFormat=jpg&amp;cs=fFNQTw&amp;docid=https%3A%2F%2Fgrazseckau-my.sharepoint.com%3A443%2F_api%2Fv2.0%2Fdrives%2Fb!rArpZjg-W0CoGFuBRRNffAuDa6gSyapOtpMQB6udewoKbGYmr7iITa0r5sNBz2ry%2Fitems%2F01EUMCI2FV6TOJKGPFERDI5DZCDNQLLZF2%3Fversion%3DPublished&amp;access_token=eyJ0eXAiOiJKV1QiLCJhbGciOiJub25lIn0.eyJhdWQiOiIwMDAwMDAwMy0wMDAwLTBmZjEtY2UwMC0wMDAwMDAwMDAwMDAvZ3JhenNlY2thdS1teS5zaGFyZXBvaW50LmNvbUBhYTc5YzVlMy04Y2Q0LTQxY2UtYjY3MS0xZjVkZWZlNGI4OTAiLCJpc3MiOiIwMDAwMDAwMy0wMDAwLTBmZjEtY2UwMC0wMDAwMDAwMDAwMDAiLCJuYmYiOiIxNjI0ODgxNjAwIiwiZXhwIjoiMTYyNDkwMzIwMCIsImVuZHBvaW50dXJsIjoiY2hDOWdMa3BuL2grRWJnQTRsM1dXQ0lSMU1ETkwvb2xVMGFnV0h6R093Yz0iLCJlbmRwb2ludHVybExlbmd0aCI6IjEyMCIsImlzbG9vcGJhY2siOiJUcnVlIiwidmVyIjoiaGFzaGVkcHJvb2Z0b2tlbiIsInNpdGVpZCI6Ik5qWmxPVEJoWVdNdE0yVXpPQzAwTURWaUxXRTRNVGd0TldJNE1UUTFNVE0xWmpkaiIsIm5hbWVpZCI6IjAjLmZ8bWVtYmVyc2hpcHxhbGV4YW5kZXIuYXVlckBncmF6LXNlY2thdS5hdCIsIm5paSI6Im1pY3Jvc29mdC5zaGFyZXBvaW50IiwiaXN1c2VyIjoidHJ1ZSIsImNhY2hla2V5IjoiMGguZnxtZW1iZXJzaGlwfDEwMDMyMDAwMzAxMzA3OTJAbGl2ZS5jb20iLCJ0dCI6IjAiLCJ1c2VQZXJzaXN0ZW50Q29va2llIjoiMiJ9.bzAzSXUzNURROFhSbXN6OCtWUHpaYVBsa3JkUHBLdlVzN2M4OFVDS3VlOD0&amp;encodeFailures=1&amp;width=1352&amp;height=903&amp;srcWidth=1617&amp;srcHeight=1080"/>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661002"/>
            <a:ext cx="4305729" cy="287579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cimi.org.br/wp-content/uploads/2021/06/Juliana-Pesqueira.jpe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871189" y="2477079"/>
            <a:ext cx="3848699" cy="2563234"/>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5"/>
          <p:cNvSpPr>
            <a:spLocks noGrp="1"/>
          </p:cNvSpPr>
          <p:nvPr>
            <p:ph type="sldNum" sz="quarter" idx="4294967295"/>
          </p:nvPr>
        </p:nvSpPr>
        <p:spPr>
          <a:xfrm>
            <a:off x="5153842" y="4746430"/>
            <a:ext cx="1511975" cy="268350"/>
          </a:xfrm>
          <a:prstGeom prst="rect">
            <a:avLst/>
          </a:prstGeom>
        </p:spPr>
        <p:txBody>
          <a:bodyPr vert="horz" lIns="91440" tIns="45720" rIns="91440" bIns="45720" rtlCol="0" anchor="ctr"/>
          <a:lstStyle>
            <a:lvl1pPr algn="r">
              <a:defRPr sz="882">
                <a:solidFill>
                  <a:schemeClr val="tx1">
                    <a:tint val="75000"/>
                  </a:schemeClr>
                </a:solidFill>
              </a:defRPr>
            </a:lvl1pPr>
          </a:lstStyle>
          <a:p>
            <a:fld id="{9032BFEC-FB91-42E2-B40F-14DBE4F19526}" type="slidenum">
              <a:rPr lang="de-DE" smtClean="0">
                <a:solidFill>
                  <a:schemeClr val="bg1"/>
                </a:solidFill>
              </a:rPr>
              <a:t>17</a:t>
            </a:fld>
            <a:endParaRPr lang="de-DE" dirty="0">
              <a:solidFill>
                <a:schemeClr val="bg1"/>
              </a:solidFill>
            </a:endParaRPr>
          </a:p>
        </p:txBody>
      </p:sp>
    </p:spTree>
    <p:extLst>
      <p:ext uri="{BB962C8B-B14F-4D97-AF65-F5344CB8AC3E}">
        <p14:creationId xmlns:p14="http://schemas.microsoft.com/office/powerpoint/2010/main" val="2794630666"/>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Dona Miguela, anciã do tekoha Guyraroka, durante visita da CIDH ao território, em 2018. Foto: Christian Braga/CIDH"/>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993675" y="661002"/>
            <a:ext cx="3392170" cy="2264677"/>
          </a:xfrm>
          <a:prstGeom prst="rect">
            <a:avLst/>
          </a:prstGeom>
          <a:noFill/>
          <a:extLst>
            <a:ext uri="{909E8E84-426E-40DD-AFC4-6F175D3DCCD1}">
              <a14:hiddenFill xmlns:a14="http://schemas.microsoft.com/office/drawing/2010/main">
                <a:solidFill>
                  <a:srgbClr val="FFFFFF"/>
                </a:solidFill>
              </a14:hiddenFill>
            </a:ext>
          </a:extLst>
        </p:spPr>
      </p:pic>
      <p:pic>
        <p:nvPicPr>
          <p:cNvPr id="3" name="Grafik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90254" y="74525"/>
            <a:ext cx="747667" cy="747667"/>
          </a:xfrm>
          <a:prstGeom prst="rect">
            <a:avLst/>
          </a:prstGeom>
        </p:spPr>
      </p:pic>
      <p:sp>
        <p:nvSpPr>
          <p:cNvPr id="10" name="Rechtwinkliges Dreieck 9"/>
          <p:cNvSpPr/>
          <p:nvPr/>
        </p:nvSpPr>
        <p:spPr>
          <a:xfrm>
            <a:off x="1" y="2253916"/>
            <a:ext cx="2085474" cy="267436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2" name="Gerader Verbinder 11"/>
          <p:cNvCxnSpPr/>
          <p:nvPr/>
        </p:nvCxnSpPr>
        <p:spPr>
          <a:xfrm>
            <a:off x="156481" y="614268"/>
            <a:ext cx="5835245" cy="0"/>
          </a:xfrm>
          <a:prstGeom prst="line">
            <a:avLst/>
          </a:prstGeom>
          <a:ln w="12700" cap="rnd">
            <a:solidFill>
              <a:srgbClr val="B6B7B8"/>
            </a:solidFill>
            <a:round/>
          </a:ln>
        </p:spPr>
        <p:style>
          <a:lnRef idx="1">
            <a:schemeClr val="accent1"/>
          </a:lnRef>
          <a:fillRef idx="0">
            <a:schemeClr val="accent1"/>
          </a:fillRef>
          <a:effectRef idx="0">
            <a:schemeClr val="accent1"/>
          </a:effectRef>
          <a:fontRef idx="minor">
            <a:schemeClr val="tx1"/>
          </a:fontRef>
        </p:style>
      </p:cxnSp>
      <p:sp>
        <p:nvSpPr>
          <p:cNvPr id="11" name="Textfeld 10"/>
          <p:cNvSpPr txBox="1"/>
          <p:nvPr/>
        </p:nvSpPr>
        <p:spPr>
          <a:xfrm>
            <a:off x="128609" y="177903"/>
            <a:ext cx="5890987" cy="400110"/>
          </a:xfrm>
          <a:prstGeom prst="rect">
            <a:avLst/>
          </a:prstGeom>
          <a:noFill/>
        </p:spPr>
        <p:txBody>
          <a:bodyPr wrap="square" rtlCol="0">
            <a:spAutoFit/>
          </a:bodyPr>
          <a:lstStyle/>
          <a:p>
            <a:r>
              <a:rPr lang="de-AT" sz="2000" dirty="0">
                <a:latin typeface="Lucida Sans" panose="020B0602030504020204" pitchFamily="34" charset="0"/>
                <a:ea typeface="Verdana" panose="020B0604030504040204" pitchFamily="34" charset="0"/>
                <a:cs typeface="Verdana" panose="020B0604030504040204" pitchFamily="34" charset="0"/>
              </a:rPr>
              <a:t>Indigene in Brasilien – Gewalt &amp; Vertreibung</a:t>
            </a:r>
          </a:p>
        </p:txBody>
      </p:sp>
      <p:pic>
        <p:nvPicPr>
          <p:cNvPr id="13314" name="Picture 2" descr="https://cimi.org.br/wp-content/uploads/2019/05/AkroaGamela3.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 y="1982549"/>
            <a:ext cx="2945734" cy="2945734"/>
          </a:xfrm>
          <a:prstGeom prst="rect">
            <a:avLst/>
          </a:prstGeom>
          <a:noFill/>
          <a:extLst>
            <a:ext uri="{909E8E84-426E-40DD-AFC4-6F175D3DCCD1}">
              <a14:hiddenFill xmlns:a14="http://schemas.microsoft.com/office/drawing/2010/main">
                <a:solidFill>
                  <a:srgbClr val="FFFFFF"/>
                </a:solidFill>
              </a14:hiddenFill>
            </a:ext>
          </a:extLst>
        </p:spPr>
      </p:pic>
      <p:pic>
        <p:nvPicPr>
          <p:cNvPr id="13320" name="Picture 8" descr="https://cimi.org.br/wp-content/uploads/2021/01/casas_incendio_gamela_piaui.jpe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313824" y="2972412"/>
            <a:ext cx="2705772" cy="2029330"/>
          </a:xfrm>
          <a:prstGeom prst="rect">
            <a:avLst/>
          </a:prstGeom>
          <a:noFill/>
          <a:extLst>
            <a:ext uri="{909E8E84-426E-40DD-AFC4-6F175D3DCCD1}">
              <a14:hiddenFill xmlns:a14="http://schemas.microsoft.com/office/drawing/2010/main">
                <a:solidFill>
                  <a:srgbClr val="FFFFFF"/>
                </a:solidFill>
              </a14:hiddenFill>
            </a:ext>
          </a:extLst>
        </p:spPr>
      </p:pic>
      <p:sp>
        <p:nvSpPr>
          <p:cNvPr id="9" name="Textfeld 8"/>
          <p:cNvSpPr txBox="1"/>
          <p:nvPr/>
        </p:nvSpPr>
        <p:spPr>
          <a:xfrm>
            <a:off x="307452" y="885636"/>
            <a:ext cx="2330832" cy="581121"/>
          </a:xfrm>
          <a:prstGeom prst="rect">
            <a:avLst/>
          </a:prstGeom>
          <a:noFill/>
          <a:effectLst>
            <a:softEdge rad="63500"/>
          </a:effectLst>
        </p:spPr>
        <p:txBody>
          <a:bodyPr wrap="square" rtlCol="0">
            <a:spAutoFit/>
          </a:bodyPr>
          <a:lstStyle/>
          <a:p>
            <a:pPr>
              <a:lnSpc>
                <a:spcPts val="2000"/>
              </a:lnSpc>
            </a:pPr>
            <a:r>
              <a:rPr lang="de-AT" sz="1400" dirty="0">
                <a:latin typeface="Lucida Sans" panose="020B0602030504020204" pitchFamily="34" charset="0"/>
                <a:ea typeface="Verdana" panose="020B0604030504040204" pitchFamily="34" charset="0"/>
                <a:cs typeface="Verdana" panose="020B0604030504040204" pitchFamily="34" charset="0"/>
              </a:rPr>
              <a:t>Gewalt gegen Indigene und ihr Eigentum</a:t>
            </a:r>
            <a:endParaRPr lang="de-AT" sz="1200" dirty="0">
              <a:latin typeface="Lucida Sans" panose="020B0602030504020204" pitchFamily="34" charset="0"/>
              <a:ea typeface="Verdana" panose="020B0604030504040204" pitchFamily="34" charset="0"/>
              <a:cs typeface="Verdana" panose="020B0604030504040204" pitchFamily="34" charset="0"/>
            </a:endParaRPr>
          </a:p>
        </p:txBody>
      </p:sp>
      <p:sp>
        <p:nvSpPr>
          <p:cNvPr id="13" name="Slide Number Placeholder 5"/>
          <p:cNvSpPr>
            <a:spLocks noGrp="1"/>
          </p:cNvSpPr>
          <p:nvPr>
            <p:ph type="sldNum" sz="quarter" idx="4294967295"/>
          </p:nvPr>
        </p:nvSpPr>
        <p:spPr>
          <a:xfrm>
            <a:off x="5153842" y="4746430"/>
            <a:ext cx="1511975" cy="268350"/>
          </a:xfrm>
          <a:prstGeom prst="rect">
            <a:avLst/>
          </a:prstGeom>
        </p:spPr>
        <p:txBody>
          <a:bodyPr vert="horz" lIns="91440" tIns="45720" rIns="91440" bIns="45720" rtlCol="0" anchor="ctr"/>
          <a:lstStyle>
            <a:lvl1pPr algn="r">
              <a:defRPr sz="882">
                <a:solidFill>
                  <a:schemeClr val="tx1">
                    <a:tint val="75000"/>
                  </a:schemeClr>
                </a:solidFill>
              </a:defRPr>
            </a:lvl1pPr>
          </a:lstStyle>
          <a:p>
            <a:fld id="{9032BFEC-FB91-42E2-B40F-14DBE4F19526}" type="slidenum">
              <a:rPr lang="de-DE" smtClean="0">
                <a:solidFill>
                  <a:schemeClr val="tx1"/>
                </a:solidFill>
              </a:rPr>
              <a:t>18</a:t>
            </a:fld>
            <a:endParaRPr lang="de-DE" dirty="0">
              <a:solidFill>
                <a:schemeClr val="tx1"/>
              </a:solidFill>
            </a:endParaRPr>
          </a:p>
        </p:txBody>
      </p:sp>
    </p:spTree>
    <p:extLst>
      <p:ext uri="{BB962C8B-B14F-4D97-AF65-F5344CB8AC3E}">
        <p14:creationId xmlns:p14="http://schemas.microsoft.com/office/powerpoint/2010/main" val="2677662332"/>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s://cimi.org.br/wp-content/uploads/pub/PE/obrastransposicao.jpe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6735902" cy="5040313"/>
          </a:xfrm>
          <a:prstGeom prst="rect">
            <a:avLst/>
          </a:prstGeom>
          <a:noFill/>
          <a:extLst>
            <a:ext uri="{909E8E84-426E-40DD-AFC4-6F175D3DCCD1}">
              <a14:hiddenFill xmlns:a14="http://schemas.microsoft.com/office/drawing/2010/main">
                <a:solidFill>
                  <a:srgbClr val="FFFFFF"/>
                </a:solidFill>
              </a14:hiddenFill>
            </a:ext>
          </a:extLst>
        </p:spPr>
      </p:pic>
      <p:pic>
        <p:nvPicPr>
          <p:cNvPr id="3" name="Grafik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90254" y="74525"/>
            <a:ext cx="747667" cy="747667"/>
          </a:xfrm>
          <a:prstGeom prst="rect">
            <a:avLst/>
          </a:prstGeom>
        </p:spPr>
      </p:pic>
      <p:cxnSp>
        <p:nvCxnSpPr>
          <p:cNvPr id="12" name="Gerader Verbinder 11"/>
          <p:cNvCxnSpPr/>
          <p:nvPr/>
        </p:nvCxnSpPr>
        <p:spPr>
          <a:xfrm>
            <a:off x="156481" y="614268"/>
            <a:ext cx="5835245" cy="0"/>
          </a:xfrm>
          <a:prstGeom prst="line">
            <a:avLst/>
          </a:prstGeom>
          <a:ln w="12700" cap="rnd">
            <a:solidFill>
              <a:srgbClr val="B6B7B8"/>
            </a:solidFill>
            <a:round/>
          </a:ln>
        </p:spPr>
        <p:style>
          <a:lnRef idx="1">
            <a:schemeClr val="accent1"/>
          </a:lnRef>
          <a:fillRef idx="0">
            <a:schemeClr val="accent1"/>
          </a:fillRef>
          <a:effectRef idx="0">
            <a:schemeClr val="accent1"/>
          </a:effectRef>
          <a:fontRef idx="minor">
            <a:schemeClr val="tx1"/>
          </a:fontRef>
        </p:style>
      </p:cxnSp>
      <p:sp>
        <p:nvSpPr>
          <p:cNvPr id="11" name="Textfeld 10"/>
          <p:cNvSpPr txBox="1"/>
          <p:nvPr/>
        </p:nvSpPr>
        <p:spPr>
          <a:xfrm>
            <a:off x="257220" y="167992"/>
            <a:ext cx="5890987" cy="446276"/>
          </a:xfrm>
          <a:prstGeom prst="rect">
            <a:avLst/>
          </a:prstGeom>
          <a:noFill/>
        </p:spPr>
        <p:txBody>
          <a:bodyPr wrap="square" rtlCol="0">
            <a:spAutoFit/>
          </a:bodyPr>
          <a:lstStyle/>
          <a:p>
            <a:r>
              <a:rPr lang="de-AT" sz="2300" dirty="0">
                <a:latin typeface="Lucida Sans" panose="020B0602030504020204" pitchFamily="34" charset="0"/>
                <a:ea typeface="Verdana" panose="020B0604030504040204" pitchFamily="34" charset="0"/>
                <a:cs typeface="Verdana" panose="020B0604030504040204" pitchFamily="34" charset="0"/>
              </a:rPr>
              <a:t>Indigene in Brasilien - Vertreibung</a:t>
            </a:r>
          </a:p>
        </p:txBody>
      </p:sp>
      <p:sp>
        <p:nvSpPr>
          <p:cNvPr id="8" name="Textfeld 7"/>
          <p:cNvSpPr txBox="1"/>
          <p:nvPr/>
        </p:nvSpPr>
        <p:spPr>
          <a:xfrm>
            <a:off x="291837" y="654728"/>
            <a:ext cx="5108703" cy="558679"/>
          </a:xfrm>
          <a:prstGeom prst="rect">
            <a:avLst/>
          </a:prstGeom>
          <a:noFill/>
          <a:effectLst>
            <a:softEdge rad="63500"/>
          </a:effectLst>
        </p:spPr>
        <p:txBody>
          <a:bodyPr wrap="square" rtlCol="0">
            <a:spAutoFit/>
          </a:bodyPr>
          <a:lstStyle/>
          <a:p>
            <a:pPr>
              <a:lnSpc>
                <a:spcPts val="1900"/>
              </a:lnSpc>
              <a:spcAft>
                <a:spcPts val="600"/>
              </a:spcAft>
            </a:pPr>
            <a:r>
              <a:rPr lang="de-AT" sz="1400" dirty="0">
                <a:latin typeface="Lucida Sans" panose="020B0602030504020204" pitchFamily="34" charset="0"/>
                <a:ea typeface="Verdana" panose="020B0604030504040204" pitchFamily="34" charset="0"/>
                <a:cs typeface="Verdana" panose="020B0604030504040204" pitchFamily="34" charset="0"/>
              </a:rPr>
              <a:t>Mega-Staudämme sind eine Ursache für die Vertreibung von Indigenen und der Zerstörung der Umwelt</a:t>
            </a:r>
          </a:p>
        </p:txBody>
      </p:sp>
      <p:sp>
        <p:nvSpPr>
          <p:cNvPr id="7" name="Slide Number Placeholder 5"/>
          <p:cNvSpPr>
            <a:spLocks noGrp="1"/>
          </p:cNvSpPr>
          <p:nvPr>
            <p:ph type="sldNum" sz="quarter" idx="4294967295"/>
          </p:nvPr>
        </p:nvSpPr>
        <p:spPr>
          <a:xfrm>
            <a:off x="5153842" y="4746430"/>
            <a:ext cx="1511975" cy="268350"/>
          </a:xfrm>
          <a:prstGeom prst="rect">
            <a:avLst/>
          </a:prstGeom>
        </p:spPr>
        <p:txBody>
          <a:bodyPr vert="horz" lIns="91440" tIns="45720" rIns="91440" bIns="45720" rtlCol="0" anchor="ctr"/>
          <a:lstStyle>
            <a:lvl1pPr algn="r">
              <a:defRPr sz="882">
                <a:solidFill>
                  <a:schemeClr val="tx1">
                    <a:tint val="75000"/>
                  </a:schemeClr>
                </a:solidFill>
              </a:defRPr>
            </a:lvl1pPr>
          </a:lstStyle>
          <a:p>
            <a:fld id="{9032BFEC-FB91-42E2-B40F-14DBE4F19526}" type="slidenum">
              <a:rPr lang="de-DE" smtClean="0">
                <a:solidFill>
                  <a:schemeClr val="bg1"/>
                </a:solidFill>
              </a:rPr>
              <a:t>19</a:t>
            </a:fld>
            <a:endParaRPr lang="de-DE" dirty="0">
              <a:solidFill>
                <a:schemeClr val="bg1"/>
              </a:solidFill>
            </a:endParaRPr>
          </a:p>
        </p:txBody>
      </p:sp>
    </p:spTree>
    <p:extLst>
      <p:ext uri="{BB962C8B-B14F-4D97-AF65-F5344CB8AC3E}">
        <p14:creationId xmlns:p14="http://schemas.microsoft.com/office/powerpoint/2010/main" val="2531553547"/>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6227519" cy="4479925"/>
          </a:xfrm>
          <a:prstGeom prst="rect">
            <a:avLst/>
          </a:prstGeom>
        </p:spPr>
      </p:pic>
      <p:pic>
        <p:nvPicPr>
          <p:cNvPr id="3" name="Grafik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90254" y="74525"/>
            <a:ext cx="747667" cy="747667"/>
          </a:xfrm>
          <a:prstGeom prst="rect">
            <a:avLst/>
          </a:prstGeom>
        </p:spPr>
      </p:pic>
      <p:sp>
        <p:nvSpPr>
          <p:cNvPr id="6" name="Rechtwinkliges Dreieck 5"/>
          <p:cNvSpPr/>
          <p:nvPr/>
        </p:nvSpPr>
        <p:spPr>
          <a:xfrm>
            <a:off x="0" y="2878215"/>
            <a:ext cx="2317303" cy="1876871"/>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p:cNvSpPr txBox="1"/>
          <p:nvPr/>
        </p:nvSpPr>
        <p:spPr>
          <a:xfrm>
            <a:off x="61754" y="4106468"/>
            <a:ext cx="6403781" cy="923779"/>
          </a:xfrm>
          <a:prstGeom prst="rect">
            <a:avLst/>
          </a:prstGeom>
          <a:noFill/>
        </p:spPr>
        <p:txBody>
          <a:bodyPr wrap="square" rtlCol="0">
            <a:spAutoFit/>
          </a:bodyPr>
          <a:lstStyle/>
          <a:p>
            <a:pPr>
              <a:lnSpc>
                <a:spcPts val="3300"/>
              </a:lnSpc>
            </a:pPr>
            <a:r>
              <a:rPr lang="de-AT" sz="2800" b="1" dirty="0">
                <a:latin typeface="Papyrus" panose="03070502060502030205" pitchFamily="66" charset="0"/>
                <a:ea typeface="Verdana" panose="020B0604030504040204" pitchFamily="34" charset="0"/>
                <a:cs typeface="Segoe UI Semibold" panose="020B0702040204020203" pitchFamily="34" charset="0"/>
              </a:rPr>
              <a:t>Indigene</a:t>
            </a:r>
            <a:br>
              <a:rPr lang="de-AT" dirty="0">
                <a:latin typeface="Lucida Sans" panose="020B0602030504020204" pitchFamily="34" charset="0"/>
                <a:ea typeface="Verdana" panose="020B0604030504040204" pitchFamily="34" charset="0"/>
                <a:cs typeface="Verdana" panose="020B0604030504040204" pitchFamily="34" charset="0"/>
              </a:rPr>
            </a:br>
            <a:r>
              <a:rPr lang="de-AT" dirty="0">
                <a:latin typeface="Lucida Sans" panose="020B0602030504020204" pitchFamily="34" charset="0"/>
                <a:ea typeface="Verdana" panose="020B0604030504040204" pitchFamily="34" charset="0"/>
                <a:cs typeface="Verdana" panose="020B0604030504040204" pitchFamily="34" charset="0"/>
              </a:rPr>
              <a:t>			</a:t>
            </a:r>
            <a:r>
              <a:rPr lang="de-AT" sz="2400" i="1" dirty="0">
                <a:latin typeface="Lucida Sans" panose="020B0602030504020204" pitchFamily="34" charset="0"/>
                <a:ea typeface="Verdana" panose="020B0604030504040204" pitchFamily="34" charset="0"/>
                <a:cs typeface="Verdana" panose="020B0604030504040204" pitchFamily="34" charset="0"/>
              </a:rPr>
              <a:t>Die Hüter des Waldes</a:t>
            </a:r>
            <a:endParaRPr lang="de-AT" sz="3200" i="1" dirty="0">
              <a:latin typeface="Lucida Sans" panose="020B060203050402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067715242"/>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560388"/>
            <a:ext cx="6719888" cy="4479925"/>
          </a:xfrm>
          <a:prstGeom prst="rect">
            <a:avLst/>
          </a:prstGeom>
        </p:spPr>
      </p:pic>
      <p:pic>
        <p:nvPicPr>
          <p:cNvPr id="3" name="Grafik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90254" y="74525"/>
            <a:ext cx="747667" cy="747667"/>
          </a:xfrm>
          <a:prstGeom prst="rect">
            <a:avLst/>
          </a:prstGeom>
        </p:spPr>
      </p:pic>
      <p:sp>
        <p:nvSpPr>
          <p:cNvPr id="11" name="Textfeld 10"/>
          <p:cNvSpPr txBox="1"/>
          <p:nvPr/>
        </p:nvSpPr>
        <p:spPr>
          <a:xfrm>
            <a:off x="257220" y="87072"/>
            <a:ext cx="5890987" cy="446276"/>
          </a:xfrm>
          <a:prstGeom prst="rect">
            <a:avLst/>
          </a:prstGeom>
          <a:noFill/>
        </p:spPr>
        <p:txBody>
          <a:bodyPr wrap="square" rtlCol="0">
            <a:spAutoFit/>
          </a:bodyPr>
          <a:lstStyle/>
          <a:p>
            <a:r>
              <a:rPr lang="de-AT" sz="2300" dirty="0">
                <a:latin typeface="Lucida Sans" panose="020B0602030504020204" pitchFamily="34" charset="0"/>
                <a:ea typeface="Verdana" panose="020B0604030504040204" pitchFamily="34" charset="0"/>
                <a:cs typeface="Verdana" panose="020B0604030504040204" pitchFamily="34" charset="0"/>
              </a:rPr>
              <a:t>Indigene in Brasilien - Schutzwirkung</a:t>
            </a:r>
          </a:p>
        </p:txBody>
      </p:sp>
      <p:sp>
        <p:nvSpPr>
          <p:cNvPr id="8" name="Textfeld 7"/>
          <p:cNvSpPr txBox="1"/>
          <p:nvPr/>
        </p:nvSpPr>
        <p:spPr>
          <a:xfrm>
            <a:off x="291837" y="614268"/>
            <a:ext cx="5108703" cy="374654"/>
          </a:xfrm>
          <a:prstGeom prst="rect">
            <a:avLst/>
          </a:prstGeom>
          <a:noFill/>
          <a:effectLst>
            <a:softEdge rad="63500"/>
          </a:effectLst>
        </p:spPr>
        <p:txBody>
          <a:bodyPr wrap="square" rtlCol="0">
            <a:spAutoFit/>
          </a:bodyPr>
          <a:lstStyle/>
          <a:p>
            <a:pPr>
              <a:lnSpc>
                <a:spcPct val="150000"/>
              </a:lnSpc>
              <a:spcAft>
                <a:spcPts val="600"/>
              </a:spcAft>
            </a:pPr>
            <a:r>
              <a:rPr lang="de-AT" sz="1400" dirty="0">
                <a:latin typeface="Lucida Sans" panose="020B0602030504020204" pitchFamily="34" charset="0"/>
                <a:ea typeface="Verdana" panose="020B0604030504040204" pitchFamily="34" charset="0"/>
                <a:cs typeface="Verdana" panose="020B0604030504040204" pitchFamily="34" charset="0"/>
              </a:rPr>
              <a:t>Indigene als Schützer der Natur</a:t>
            </a:r>
          </a:p>
        </p:txBody>
      </p:sp>
      <p:sp>
        <p:nvSpPr>
          <p:cNvPr id="6" name="Slide Number Placeholder 5"/>
          <p:cNvSpPr>
            <a:spLocks noGrp="1"/>
          </p:cNvSpPr>
          <p:nvPr>
            <p:ph type="sldNum" sz="quarter" idx="4294967295"/>
          </p:nvPr>
        </p:nvSpPr>
        <p:spPr>
          <a:xfrm>
            <a:off x="5153842" y="4746430"/>
            <a:ext cx="1511975" cy="268350"/>
          </a:xfrm>
          <a:prstGeom prst="rect">
            <a:avLst/>
          </a:prstGeom>
        </p:spPr>
        <p:txBody>
          <a:bodyPr vert="horz" lIns="91440" tIns="45720" rIns="91440" bIns="45720" rtlCol="0" anchor="ctr"/>
          <a:lstStyle>
            <a:lvl1pPr algn="r">
              <a:defRPr sz="882">
                <a:solidFill>
                  <a:schemeClr val="tx1">
                    <a:tint val="75000"/>
                  </a:schemeClr>
                </a:solidFill>
              </a:defRPr>
            </a:lvl1pPr>
          </a:lstStyle>
          <a:p>
            <a:fld id="{9032BFEC-FB91-42E2-B40F-14DBE4F19526}" type="slidenum">
              <a:rPr lang="de-DE" smtClean="0">
                <a:solidFill>
                  <a:schemeClr val="bg1"/>
                </a:solidFill>
              </a:rPr>
              <a:t>20</a:t>
            </a:fld>
            <a:endParaRPr lang="de-DE" dirty="0">
              <a:solidFill>
                <a:schemeClr val="bg1"/>
              </a:solidFill>
            </a:endParaRPr>
          </a:p>
        </p:txBody>
      </p:sp>
    </p:spTree>
    <p:extLst>
      <p:ext uri="{BB962C8B-B14F-4D97-AF65-F5344CB8AC3E}">
        <p14:creationId xmlns:p14="http://schemas.microsoft.com/office/powerpoint/2010/main" val="3497591233"/>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90254" y="74525"/>
            <a:ext cx="747667" cy="747667"/>
          </a:xfrm>
          <a:prstGeom prst="rect">
            <a:avLst/>
          </a:prstGeom>
        </p:spPr>
      </p:pic>
      <p:sp>
        <p:nvSpPr>
          <p:cNvPr id="11" name="Textfeld 10"/>
          <p:cNvSpPr txBox="1"/>
          <p:nvPr/>
        </p:nvSpPr>
        <p:spPr>
          <a:xfrm>
            <a:off x="156481" y="141677"/>
            <a:ext cx="5890987" cy="400110"/>
          </a:xfrm>
          <a:prstGeom prst="rect">
            <a:avLst/>
          </a:prstGeom>
          <a:noFill/>
        </p:spPr>
        <p:txBody>
          <a:bodyPr wrap="square" rtlCol="0">
            <a:spAutoFit/>
          </a:bodyPr>
          <a:lstStyle/>
          <a:p>
            <a:r>
              <a:rPr lang="de-AT" sz="2000" dirty="0">
                <a:latin typeface="Lucida Sans" panose="020B0602030504020204" pitchFamily="34" charset="0"/>
                <a:ea typeface="Verdana" panose="020B0604030504040204" pitchFamily="34" charset="0"/>
                <a:cs typeface="Verdana" panose="020B0604030504040204" pitchFamily="34" charset="0"/>
              </a:rPr>
              <a:t>Sei So Frei im Einsatz für Indigene</a:t>
            </a:r>
          </a:p>
        </p:txBody>
      </p:sp>
      <p:sp>
        <p:nvSpPr>
          <p:cNvPr id="7" name="Textfeld 6"/>
          <p:cNvSpPr txBox="1"/>
          <p:nvPr/>
        </p:nvSpPr>
        <p:spPr>
          <a:xfrm>
            <a:off x="3358195" y="619597"/>
            <a:ext cx="3361693" cy="1495208"/>
          </a:xfrm>
          <a:prstGeom prst="rect">
            <a:avLst/>
          </a:prstGeom>
          <a:noFill/>
          <a:effectLst>
            <a:softEdge rad="88900"/>
          </a:effectLst>
        </p:spPr>
        <p:txBody>
          <a:bodyPr wrap="square" lIns="252000" rtlCol="0" anchor="ctr" anchorCtr="0">
            <a:noAutofit/>
          </a:bodyPr>
          <a:lstStyle/>
          <a:p>
            <a:pPr>
              <a:lnSpc>
                <a:spcPts val="1800"/>
              </a:lnSpc>
              <a:spcAft>
                <a:spcPts val="1200"/>
              </a:spcAft>
            </a:pPr>
            <a:r>
              <a:rPr lang="de-AT" sz="1400" dirty="0">
                <a:latin typeface="Lucida Sans" panose="020B0602030504020204" pitchFamily="34" charset="0"/>
                <a:ea typeface="Verdana" panose="020B0604030504040204" pitchFamily="34" charset="0"/>
                <a:cs typeface="Verdana" panose="020B0604030504040204" pitchFamily="34" charset="0"/>
              </a:rPr>
              <a:t>Gemeinsam mit der Partnerorganisation </a:t>
            </a:r>
          </a:p>
          <a:p>
            <a:pPr>
              <a:lnSpc>
                <a:spcPct val="150000"/>
              </a:lnSpc>
              <a:spcAft>
                <a:spcPts val="600"/>
              </a:spcAft>
            </a:pPr>
            <a:r>
              <a:rPr lang="de-AT" sz="1400" b="1" dirty="0">
                <a:latin typeface="Lucida Sans" panose="020B0602030504020204" pitchFamily="34" charset="0"/>
                <a:ea typeface="Verdana" panose="020B0604030504040204" pitchFamily="34" charset="0"/>
                <a:cs typeface="Verdana" panose="020B0604030504040204" pitchFamily="34" charset="0"/>
              </a:rPr>
              <a:t>CIMI</a:t>
            </a:r>
            <a:r>
              <a:rPr lang="de-AT" sz="1400" dirty="0">
                <a:latin typeface="Lucida Sans" panose="020B0602030504020204" pitchFamily="34" charset="0"/>
                <a:ea typeface="Verdana" panose="020B0604030504040204" pitchFamily="34" charset="0"/>
                <a:cs typeface="Verdana" panose="020B0604030504040204" pitchFamily="34" charset="0"/>
              </a:rPr>
              <a:t> </a:t>
            </a:r>
          </a:p>
          <a:p>
            <a:pPr>
              <a:lnSpc>
                <a:spcPct val="150000"/>
              </a:lnSpc>
              <a:spcAft>
                <a:spcPts val="600"/>
              </a:spcAft>
            </a:pPr>
            <a:r>
              <a:rPr lang="de-AT" sz="1400" dirty="0">
                <a:latin typeface="Lucida Sans" panose="020B0602030504020204" pitchFamily="34" charset="0"/>
                <a:ea typeface="Verdana" panose="020B0604030504040204" pitchFamily="34" charset="0"/>
                <a:cs typeface="Verdana" panose="020B0604030504040204" pitchFamily="34" charset="0"/>
              </a:rPr>
              <a:t>und Bischof </a:t>
            </a:r>
            <a:r>
              <a:rPr lang="de-AT" sz="1400" dirty="0" err="1">
                <a:latin typeface="Lucida Sans" panose="020B0602030504020204" pitchFamily="34" charset="0"/>
                <a:ea typeface="Verdana" panose="020B0604030504040204" pitchFamily="34" charset="0"/>
                <a:cs typeface="Verdana" panose="020B0604030504040204" pitchFamily="34" charset="0"/>
              </a:rPr>
              <a:t>em</a:t>
            </a:r>
            <a:r>
              <a:rPr lang="de-AT" sz="1400" dirty="0">
                <a:latin typeface="Lucida Sans" panose="020B0602030504020204" pitchFamily="34" charset="0"/>
                <a:ea typeface="Verdana" panose="020B0604030504040204" pitchFamily="34" charset="0"/>
                <a:cs typeface="Verdana" panose="020B0604030504040204" pitchFamily="34" charset="0"/>
              </a:rPr>
              <a:t>. Erwin Kräutler</a:t>
            </a:r>
          </a:p>
        </p:txBody>
      </p:sp>
      <p:pic>
        <p:nvPicPr>
          <p:cNvPr id="2050" name="Picture 2" descr="Conselho Indigenista Missionário"/>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123617" y="1318649"/>
            <a:ext cx="1363506" cy="454502"/>
          </a:xfrm>
          <a:prstGeom prst="rect">
            <a:avLst/>
          </a:prstGeom>
          <a:noFill/>
          <a:extLst>
            <a:ext uri="{909E8E84-426E-40DD-AFC4-6F175D3DCCD1}">
              <a14:hiddenFill xmlns:a14="http://schemas.microsoft.com/office/drawing/2010/main">
                <a:solidFill>
                  <a:srgbClr val="FFFFFF"/>
                </a:solidFill>
              </a14:hiddenFill>
            </a:ext>
          </a:extLst>
        </p:spPr>
      </p:pic>
      <p:pic>
        <p:nvPicPr>
          <p:cNvPr id="5" name="Grafik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696643" y="2358150"/>
            <a:ext cx="4023245" cy="2682163"/>
          </a:xfrm>
          <a:prstGeom prst="rect">
            <a:avLst/>
          </a:prstGeom>
        </p:spPr>
      </p:pic>
      <p:pic>
        <p:nvPicPr>
          <p:cNvPr id="6" name="Grafik 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0" y="619596"/>
            <a:ext cx="3358195" cy="2248048"/>
          </a:xfrm>
          <a:prstGeom prst="rect">
            <a:avLst/>
          </a:prstGeom>
        </p:spPr>
      </p:pic>
      <p:pic>
        <p:nvPicPr>
          <p:cNvPr id="8" name="Grafik 7"/>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645" y="3107341"/>
            <a:ext cx="2503442" cy="1668961"/>
          </a:xfrm>
          <a:prstGeom prst="rect">
            <a:avLst/>
          </a:prstGeom>
        </p:spPr>
      </p:pic>
      <p:cxnSp>
        <p:nvCxnSpPr>
          <p:cNvPr id="12" name="Gerader Verbinder 11"/>
          <p:cNvCxnSpPr/>
          <p:nvPr/>
        </p:nvCxnSpPr>
        <p:spPr>
          <a:xfrm>
            <a:off x="156481" y="614268"/>
            <a:ext cx="5835245" cy="0"/>
          </a:xfrm>
          <a:prstGeom prst="line">
            <a:avLst/>
          </a:prstGeom>
          <a:ln w="12700" cap="rnd">
            <a:solidFill>
              <a:srgbClr val="B6B7B8"/>
            </a:solidFill>
            <a:round/>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294967295"/>
          </p:nvPr>
        </p:nvSpPr>
        <p:spPr>
          <a:xfrm>
            <a:off x="5153842" y="4746430"/>
            <a:ext cx="1511975" cy="268350"/>
          </a:xfrm>
          <a:prstGeom prst="rect">
            <a:avLst/>
          </a:prstGeom>
        </p:spPr>
        <p:txBody>
          <a:bodyPr vert="horz" lIns="91440" tIns="45720" rIns="91440" bIns="45720" rtlCol="0" anchor="ctr"/>
          <a:lstStyle>
            <a:lvl1pPr algn="r">
              <a:defRPr sz="882">
                <a:solidFill>
                  <a:schemeClr val="tx1">
                    <a:tint val="75000"/>
                  </a:schemeClr>
                </a:solidFill>
              </a:defRPr>
            </a:lvl1pPr>
          </a:lstStyle>
          <a:p>
            <a:fld id="{9032BFEC-FB91-42E2-B40F-14DBE4F19526}" type="slidenum">
              <a:rPr lang="de-DE" smtClean="0">
                <a:solidFill>
                  <a:schemeClr val="bg1"/>
                </a:solidFill>
              </a:rPr>
              <a:t>21</a:t>
            </a:fld>
            <a:endParaRPr lang="de-DE" dirty="0">
              <a:solidFill>
                <a:schemeClr val="bg1"/>
              </a:solidFill>
            </a:endParaRPr>
          </a:p>
        </p:txBody>
      </p:sp>
    </p:spTree>
    <p:extLst>
      <p:ext uri="{BB962C8B-B14F-4D97-AF65-F5344CB8AC3E}">
        <p14:creationId xmlns:p14="http://schemas.microsoft.com/office/powerpoint/2010/main" val="222626093"/>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560388"/>
            <a:ext cx="6719887" cy="4479925"/>
          </a:xfrm>
          <a:prstGeom prst="rect">
            <a:avLst/>
          </a:prstGeom>
        </p:spPr>
      </p:pic>
      <p:pic>
        <p:nvPicPr>
          <p:cNvPr id="3" name="Grafik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90254" y="74525"/>
            <a:ext cx="747667" cy="747667"/>
          </a:xfrm>
          <a:prstGeom prst="rect">
            <a:avLst/>
          </a:prstGeom>
        </p:spPr>
      </p:pic>
      <p:sp>
        <p:nvSpPr>
          <p:cNvPr id="11" name="Textfeld 10"/>
          <p:cNvSpPr txBox="1"/>
          <p:nvPr/>
        </p:nvSpPr>
        <p:spPr>
          <a:xfrm>
            <a:off x="97105" y="90067"/>
            <a:ext cx="5890987" cy="400110"/>
          </a:xfrm>
          <a:prstGeom prst="rect">
            <a:avLst/>
          </a:prstGeom>
          <a:noFill/>
        </p:spPr>
        <p:txBody>
          <a:bodyPr wrap="square" rtlCol="0">
            <a:spAutoFit/>
          </a:bodyPr>
          <a:lstStyle/>
          <a:p>
            <a:r>
              <a:rPr lang="de-AT" sz="2000" dirty="0">
                <a:latin typeface="Lucida Sans" panose="020B0602030504020204" pitchFamily="34" charset="0"/>
                <a:ea typeface="Verdana" panose="020B0604030504040204" pitchFamily="34" charset="0"/>
                <a:cs typeface="Verdana" panose="020B0604030504040204" pitchFamily="34" charset="0"/>
              </a:rPr>
              <a:t>Sei So Frei im Einsatz für Indigene</a:t>
            </a:r>
          </a:p>
        </p:txBody>
      </p:sp>
      <p:pic>
        <p:nvPicPr>
          <p:cNvPr id="8" name="Picture 2" descr="Conselho Indigenista Missionário"/>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763180" y="180731"/>
            <a:ext cx="1025709" cy="341903"/>
          </a:xfrm>
          <a:prstGeom prst="rect">
            <a:avLst/>
          </a:prstGeom>
          <a:noFill/>
          <a:extLst>
            <a:ext uri="{909E8E84-426E-40DD-AFC4-6F175D3DCCD1}">
              <a14:hiddenFill xmlns:a14="http://schemas.microsoft.com/office/drawing/2010/main">
                <a:solidFill>
                  <a:srgbClr val="FFFFFF"/>
                </a:solidFill>
              </a14:hiddenFill>
            </a:ext>
          </a:extLst>
        </p:spPr>
      </p:pic>
      <p:sp>
        <p:nvSpPr>
          <p:cNvPr id="4" name="Abgerundetes Rechteck 3"/>
          <p:cNvSpPr/>
          <p:nvPr/>
        </p:nvSpPr>
        <p:spPr>
          <a:xfrm>
            <a:off x="-236938" y="344872"/>
            <a:ext cx="4694521" cy="1848070"/>
          </a:xfrm>
          <a:prstGeom prst="roundRect">
            <a:avLst/>
          </a:prstGeom>
          <a:solidFill>
            <a:schemeClr val="bg1">
              <a:alpha val="62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feld 6"/>
          <p:cNvSpPr txBox="1"/>
          <p:nvPr/>
        </p:nvSpPr>
        <p:spPr>
          <a:xfrm>
            <a:off x="1195733" y="509799"/>
            <a:ext cx="3124286" cy="1412776"/>
          </a:xfrm>
          <a:prstGeom prst="rect">
            <a:avLst/>
          </a:prstGeom>
          <a:noFill/>
          <a:effectLst>
            <a:softEdge rad="88900"/>
          </a:effectLst>
        </p:spPr>
        <p:txBody>
          <a:bodyPr wrap="square" lIns="252000" rtlCol="0" anchor="ctr" anchorCtr="0">
            <a:noAutofit/>
          </a:bodyPr>
          <a:lstStyle/>
          <a:p>
            <a:pPr>
              <a:lnSpc>
                <a:spcPct val="150000"/>
              </a:lnSpc>
              <a:spcAft>
                <a:spcPts val="600"/>
              </a:spcAft>
            </a:pPr>
            <a:r>
              <a:rPr lang="de-AT" sz="1400" dirty="0">
                <a:latin typeface="Lucida Sans" panose="020B0602030504020204" pitchFamily="34" charset="0"/>
                <a:ea typeface="Verdana" panose="020B0604030504040204" pitchFamily="34" charset="0"/>
                <a:cs typeface="Verdana" panose="020B0604030504040204" pitchFamily="34" charset="0"/>
              </a:rPr>
              <a:t>„Ureinwohner und ihr Lebensraum müssen vor Ausbeutung geschützt werden.“</a:t>
            </a:r>
          </a:p>
        </p:txBody>
      </p:sp>
      <p:pic>
        <p:nvPicPr>
          <p:cNvPr id="1026" name="Picture 2" descr="Papst Franziskus ernennt Nachfolger für Becciu und Verstärkung für  &amp;quot;Kardinalsrat&amp;quot;"/>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56644" y="592756"/>
            <a:ext cx="1334424" cy="1276263"/>
          </a:xfrm>
          <a:prstGeom prst="ellipse">
            <a:avLst/>
          </a:prstGeom>
          <a:ln>
            <a:noFill/>
          </a:ln>
          <a:effectLst>
            <a:softEdge rad="25400"/>
          </a:effectLst>
          <a:extLst>
            <a:ext uri="{909E8E84-426E-40DD-AFC4-6F175D3DCCD1}">
              <a14:hiddenFill xmlns:a14="http://schemas.microsoft.com/office/drawing/2010/main">
                <a:solidFill>
                  <a:srgbClr val="FFFFFF"/>
                </a:solidFill>
              </a14:hiddenFill>
            </a:ext>
          </a:extLst>
        </p:spPr>
      </p:pic>
      <p:sp>
        <p:nvSpPr>
          <p:cNvPr id="9" name="Textfeld 8"/>
          <p:cNvSpPr txBox="1"/>
          <p:nvPr/>
        </p:nvSpPr>
        <p:spPr>
          <a:xfrm>
            <a:off x="-60577" y="1720515"/>
            <a:ext cx="1471762" cy="388910"/>
          </a:xfrm>
          <a:prstGeom prst="rect">
            <a:avLst/>
          </a:prstGeom>
          <a:noFill/>
          <a:effectLst>
            <a:softEdge rad="88900"/>
          </a:effectLst>
        </p:spPr>
        <p:txBody>
          <a:bodyPr wrap="square" lIns="252000" rtlCol="0" anchor="ctr" anchorCtr="0">
            <a:noAutofit/>
          </a:bodyPr>
          <a:lstStyle/>
          <a:p>
            <a:pPr algn="ctr">
              <a:lnSpc>
                <a:spcPct val="150000"/>
              </a:lnSpc>
              <a:spcAft>
                <a:spcPts val="600"/>
              </a:spcAft>
            </a:pPr>
            <a:r>
              <a:rPr lang="de-AT" sz="1000" dirty="0">
                <a:latin typeface="Lucida Sans" panose="020B0602030504020204" pitchFamily="34" charset="0"/>
                <a:ea typeface="Verdana" panose="020B0604030504040204" pitchFamily="34" charset="0"/>
                <a:cs typeface="Verdana" panose="020B0604030504040204" pitchFamily="34" charset="0"/>
              </a:rPr>
              <a:t>Papst Franziskus</a:t>
            </a:r>
          </a:p>
        </p:txBody>
      </p:sp>
      <p:sp>
        <p:nvSpPr>
          <p:cNvPr id="10" name="Slide Number Placeholder 5"/>
          <p:cNvSpPr>
            <a:spLocks noGrp="1"/>
          </p:cNvSpPr>
          <p:nvPr>
            <p:ph type="sldNum" sz="quarter" idx="4294967295"/>
          </p:nvPr>
        </p:nvSpPr>
        <p:spPr>
          <a:xfrm>
            <a:off x="5153842" y="4746430"/>
            <a:ext cx="1511975" cy="268350"/>
          </a:xfrm>
          <a:prstGeom prst="rect">
            <a:avLst/>
          </a:prstGeom>
        </p:spPr>
        <p:txBody>
          <a:bodyPr vert="horz" lIns="91440" tIns="45720" rIns="91440" bIns="45720" rtlCol="0" anchor="ctr"/>
          <a:lstStyle>
            <a:lvl1pPr algn="r">
              <a:defRPr sz="882">
                <a:solidFill>
                  <a:schemeClr val="tx1">
                    <a:tint val="75000"/>
                  </a:schemeClr>
                </a:solidFill>
              </a:defRPr>
            </a:lvl1pPr>
          </a:lstStyle>
          <a:p>
            <a:fld id="{9032BFEC-FB91-42E2-B40F-14DBE4F19526}" type="slidenum">
              <a:rPr lang="de-DE" smtClean="0">
                <a:solidFill>
                  <a:schemeClr val="bg1"/>
                </a:solidFill>
              </a:rPr>
              <a:t>22</a:t>
            </a:fld>
            <a:endParaRPr lang="de-DE" dirty="0">
              <a:solidFill>
                <a:schemeClr val="bg1"/>
              </a:solidFill>
            </a:endParaRPr>
          </a:p>
        </p:txBody>
      </p:sp>
    </p:spTree>
    <p:extLst>
      <p:ext uri="{BB962C8B-B14F-4D97-AF65-F5344CB8AC3E}">
        <p14:creationId xmlns:p14="http://schemas.microsoft.com/office/powerpoint/2010/main" val="2591528652"/>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912856"/>
            <a:ext cx="6719888" cy="4141544"/>
          </a:xfrm>
          <a:prstGeom prst="rect">
            <a:avLst/>
          </a:prstGeom>
        </p:spPr>
      </p:pic>
      <p:pic>
        <p:nvPicPr>
          <p:cNvPr id="3" name="Grafik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90254" y="74525"/>
            <a:ext cx="747667" cy="747667"/>
          </a:xfrm>
          <a:prstGeom prst="rect">
            <a:avLst/>
          </a:prstGeom>
        </p:spPr>
      </p:pic>
      <p:sp>
        <p:nvSpPr>
          <p:cNvPr id="11" name="Textfeld 10"/>
          <p:cNvSpPr txBox="1"/>
          <p:nvPr/>
        </p:nvSpPr>
        <p:spPr>
          <a:xfrm>
            <a:off x="137565" y="233441"/>
            <a:ext cx="4690351" cy="400110"/>
          </a:xfrm>
          <a:prstGeom prst="rect">
            <a:avLst/>
          </a:prstGeom>
          <a:noFill/>
        </p:spPr>
        <p:txBody>
          <a:bodyPr wrap="square" rtlCol="0">
            <a:spAutoFit/>
          </a:bodyPr>
          <a:lstStyle/>
          <a:p>
            <a:r>
              <a:rPr lang="de-AT" sz="2000" dirty="0">
                <a:latin typeface="Lucida Sans" panose="020B0602030504020204" pitchFamily="34" charset="0"/>
                <a:ea typeface="Verdana" panose="020B0604030504040204" pitchFamily="34" charset="0"/>
                <a:cs typeface="Verdana" panose="020B0604030504040204" pitchFamily="34" charset="0"/>
              </a:rPr>
              <a:t>Sei So Frei im Einsatz für Indigene</a:t>
            </a:r>
          </a:p>
        </p:txBody>
      </p:sp>
      <p:sp>
        <p:nvSpPr>
          <p:cNvPr id="7" name="Textfeld 6"/>
          <p:cNvSpPr txBox="1"/>
          <p:nvPr/>
        </p:nvSpPr>
        <p:spPr>
          <a:xfrm>
            <a:off x="4248317" y="809203"/>
            <a:ext cx="2560583" cy="4466804"/>
          </a:xfrm>
          <a:prstGeom prst="rect">
            <a:avLst/>
          </a:prstGeom>
          <a:solidFill>
            <a:schemeClr val="bg1">
              <a:alpha val="74000"/>
            </a:schemeClr>
          </a:solidFill>
          <a:effectLst>
            <a:softEdge rad="63500"/>
          </a:effectLst>
        </p:spPr>
        <p:txBody>
          <a:bodyPr wrap="square" lIns="252000" tIns="216000" rtlCol="0" anchor="t" anchorCtr="0">
            <a:noAutofit/>
          </a:bodyPr>
          <a:lstStyle/>
          <a:p>
            <a:pPr>
              <a:lnSpc>
                <a:spcPts val="1700"/>
              </a:lnSpc>
              <a:spcAft>
                <a:spcPts val="600"/>
              </a:spcAft>
            </a:pPr>
            <a:r>
              <a:rPr lang="de-DE" sz="1600" b="1" dirty="0">
                <a:latin typeface="Bradley Hand ITC" panose="03070402050302030203" pitchFamily="66" charset="0"/>
                <a:ea typeface="Verdana" panose="020B0604030504040204" pitchFamily="34" charset="0"/>
                <a:cs typeface="Verdana" panose="020B0604030504040204" pitchFamily="34" charset="0"/>
              </a:rPr>
              <a:t>„Unser Land bedeutet </a:t>
            </a:r>
            <a:br>
              <a:rPr lang="de-DE" sz="1600" b="1" dirty="0">
                <a:latin typeface="Bradley Hand ITC" panose="03070402050302030203" pitchFamily="66" charset="0"/>
                <a:ea typeface="Verdana" panose="020B0604030504040204" pitchFamily="34" charset="0"/>
                <a:cs typeface="Verdana" panose="020B0604030504040204" pitchFamily="34" charset="0"/>
              </a:rPr>
            </a:br>
            <a:r>
              <a:rPr lang="de-DE" sz="1600" b="1" dirty="0">
                <a:latin typeface="Bradley Hand ITC" panose="03070402050302030203" pitchFamily="66" charset="0"/>
                <a:ea typeface="Verdana" panose="020B0604030504040204" pitchFamily="34" charset="0"/>
                <a:cs typeface="Verdana" panose="020B0604030504040204" pitchFamily="34" charset="0"/>
              </a:rPr>
              <a:t>alles für uns. </a:t>
            </a:r>
            <a:br>
              <a:rPr lang="de-DE" sz="1600" b="1" dirty="0">
                <a:latin typeface="Bradley Hand ITC" panose="03070402050302030203" pitchFamily="66" charset="0"/>
                <a:ea typeface="Verdana" panose="020B0604030504040204" pitchFamily="34" charset="0"/>
                <a:cs typeface="Verdana" panose="020B0604030504040204" pitchFamily="34" charset="0"/>
              </a:rPr>
            </a:br>
            <a:r>
              <a:rPr lang="de-DE" sz="1600" b="1" dirty="0">
                <a:latin typeface="Bradley Hand ITC" panose="03070402050302030203" pitchFamily="66" charset="0"/>
                <a:ea typeface="Verdana" panose="020B0604030504040204" pitchFamily="34" charset="0"/>
                <a:cs typeface="Verdana" panose="020B0604030504040204" pitchFamily="34" charset="0"/>
              </a:rPr>
              <a:t>Die Luft, die wir atmen. </a:t>
            </a:r>
            <a:br>
              <a:rPr lang="de-DE" sz="1600" b="1" dirty="0">
                <a:latin typeface="Bradley Hand ITC" panose="03070402050302030203" pitchFamily="66" charset="0"/>
                <a:ea typeface="Verdana" panose="020B0604030504040204" pitchFamily="34" charset="0"/>
                <a:cs typeface="Verdana" panose="020B0604030504040204" pitchFamily="34" charset="0"/>
              </a:rPr>
            </a:br>
            <a:r>
              <a:rPr lang="de-DE" sz="1600" b="1" dirty="0">
                <a:latin typeface="Bradley Hand ITC" panose="03070402050302030203" pitchFamily="66" charset="0"/>
                <a:ea typeface="Verdana" panose="020B0604030504040204" pitchFamily="34" charset="0"/>
                <a:cs typeface="Verdana" panose="020B0604030504040204" pitchFamily="34" charset="0"/>
              </a:rPr>
              <a:t>Unser Leben. </a:t>
            </a:r>
            <a:br>
              <a:rPr lang="de-DE" sz="1600" b="1" dirty="0">
                <a:latin typeface="Bradley Hand ITC" panose="03070402050302030203" pitchFamily="66" charset="0"/>
                <a:ea typeface="Verdana" panose="020B0604030504040204" pitchFamily="34" charset="0"/>
                <a:cs typeface="Verdana" panose="020B0604030504040204" pitchFamily="34" charset="0"/>
              </a:rPr>
            </a:br>
            <a:r>
              <a:rPr lang="de-DE" sz="1600" b="1" dirty="0">
                <a:latin typeface="Bradley Hand ITC" panose="03070402050302030203" pitchFamily="66" charset="0"/>
                <a:ea typeface="Verdana" panose="020B0604030504040204" pitchFamily="34" charset="0"/>
                <a:cs typeface="Verdana" panose="020B0604030504040204" pitchFamily="34" charset="0"/>
              </a:rPr>
              <a:t>Unser tägliches Brot. </a:t>
            </a:r>
            <a:br>
              <a:rPr lang="de-DE" sz="1600" b="1" dirty="0">
                <a:latin typeface="Bradley Hand ITC" panose="03070402050302030203" pitchFamily="66" charset="0"/>
                <a:ea typeface="Verdana" panose="020B0604030504040204" pitchFamily="34" charset="0"/>
                <a:cs typeface="Verdana" panose="020B0604030504040204" pitchFamily="34" charset="0"/>
              </a:rPr>
            </a:br>
            <a:r>
              <a:rPr lang="de-DE" sz="1600" b="1" dirty="0">
                <a:latin typeface="Bradley Hand ITC" panose="03070402050302030203" pitchFamily="66" charset="0"/>
                <a:ea typeface="Verdana" panose="020B0604030504040204" pitchFamily="34" charset="0"/>
                <a:cs typeface="Verdana" panose="020B0604030504040204" pitchFamily="34" charset="0"/>
              </a:rPr>
              <a:t>Es gibt uns unsere Energie, unsere Kraft </a:t>
            </a:r>
            <a:br>
              <a:rPr lang="de-DE" sz="1600" b="1" dirty="0">
                <a:latin typeface="Bradley Hand ITC" panose="03070402050302030203" pitchFamily="66" charset="0"/>
                <a:ea typeface="Verdana" panose="020B0604030504040204" pitchFamily="34" charset="0"/>
                <a:cs typeface="Verdana" panose="020B0604030504040204" pitchFamily="34" charset="0"/>
              </a:rPr>
            </a:br>
            <a:r>
              <a:rPr lang="de-DE" sz="1600" b="1" dirty="0">
                <a:latin typeface="Bradley Hand ITC" panose="03070402050302030203" pitchFamily="66" charset="0"/>
                <a:ea typeface="Verdana" panose="020B0604030504040204" pitchFamily="34" charset="0"/>
                <a:cs typeface="Verdana" panose="020B0604030504040204" pitchFamily="34" charset="0"/>
              </a:rPr>
              <a:t>und ist unser Ursprung.“</a:t>
            </a:r>
          </a:p>
          <a:p>
            <a:pPr algn="ctr">
              <a:spcAft>
                <a:spcPts val="600"/>
              </a:spcAft>
            </a:pPr>
            <a:r>
              <a:rPr lang="de-DE" sz="900" dirty="0" err="1">
                <a:latin typeface="Papyrus" panose="03070502060502030205" pitchFamily="66" charset="0"/>
                <a:ea typeface="Verdana" panose="020B0604030504040204" pitchFamily="34" charset="0"/>
                <a:cs typeface="Verdana" panose="020B0604030504040204" pitchFamily="34" charset="0"/>
              </a:rPr>
              <a:t>Sthefany</a:t>
            </a:r>
            <a:r>
              <a:rPr lang="de-DE" sz="900" dirty="0">
                <a:latin typeface="Papyrus" panose="03070502060502030205" pitchFamily="66" charset="0"/>
                <a:ea typeface="Verdana" panose="020B0604030504040204" pitchFamily="34" charset="0"/>
                <a:cs typeface="Verdana" panose="020B0604030504040204" pitchFamily="34" charset="0"/>
              </a:rPr>
              <a:t> </a:t>
            </a:r>
            <a:r>
              <a:rPr lang="de-DE" sz="900" dirty="0" err="1">
                <a:latin typeface="Papyrus" panose="03070502060502030205" pitchFamily="66" charset="0"/>
                <a:ea typeface="Verdana" panose="020B0604030504040204" pitchFamily="34" charset="0"/>
                <a:cs typeface="Verdana" panose="020B0604030504040204" pitchFamily="34" charset="0"/>
              </a:rPr>
              <a:t>Tupinamba</a:t>
            </a:r>
            <a:endParaRPr lang="de-AT" sz="900" dirty="0">
              <a:latin typeface="Papyrus" panose="03070502060502030205" pitchFamily="66" charset="0"/>
              <a:ea typeface="Verdana" panose="020B0604030504040204" pitchFamily="34" charset="0"/>
              <a:cs typeface="Verdana" panose="020B0604030504040204" pitchFamily="34" charset="0"/>
            </a:endParaRPr>
          </a:p>
        </p:txBody>
      </p:sp>
      <p:pic>
        <p:nvPicPr>
          <p:cNvPr id="2" name="Grafik 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43389" y="3040272"/>
            <a:ext cx="969160" cy="1938320"/>
          </a:xfrm>
          <a:prstGeom prst="rect">
            <a:avLst/>
          </a:prstGeom>
          <a:effectLst>
            <a:softEdge rad="25400"/>
          </a:effectLst>
        </p:spPr>
      </p:pic>
      <p:cxnSp>
        <p:nvCxnSpPr>
          <p:cNvPr id="8" name="Gerader Verbinder 7"/>
          <p:cNvCxnSpPr/>
          <p:nvPr/>
        </p:nvCxnSpPr>
        <p:spPr>
          <a:xfrm>
            <a:off x="156481" y="614268"/>
            <a:ext cx="5835245" cy="0"/>
          </a:xfrm>
          <a:prstGeom prst="line">
            <a:avLst/>
          </a:prstGeom>
          <a:ln w="12700" cap="rnd">
            <a:solidFill>
              <a:srgbClr val="B6B7B8"/>
            </a:solidFill>
            <a:round/>
          </a:ln>
        </p:spPr>
        <p:style>
          <a:lnRef idx="1">
            <a:schemeClr val="accent1"/>
          </a:lnRef>
          <a:fillRef idx="0">
            <a:schemeClr val="accent1"/>
          </a:fillRef>
          <a:effectRef idx="0">
            <a:schemeClr val="accent1"/>
          </a:effectRef>
          <a:fontRef idx="minor">
            <a:schemeClr val="tx1"/>
          </a:fontRef>
        </p:style>
      </p:cxnSp>
      <p:pic>
        <p:nvPicPr>
          <p:cNvPr id="2050" name="Picture 2" descr="Conselho Indigenista Missionário"/>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763180" y="302111"/>
            <a:ext cx="1025709" cy="341903"/>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294967295"/>
          </p:nvPr>
        </p:nvSpPr>
        <p:spPr>
          <a:xfrm>
            <a:off x="5153842" y="4746430"/>
            <a:ext cx="1511975" cy="268350"/>
          </a:xfrm>
          <a:prstGeom prst="rect">
            <a:avLst/>
          </a:prstGeom>
        </p:spPr>
        <p:txBody>
          <a:bodyPr vert="horz" lIns="91440" tIns="45720" rIns="91440" bIns="45720" rtlCol="0" anchor="ctr"/>
          <a:lstStyle>
            <a:lvl1pPr algn="r">
              <a:defRPr sz="882">
                <a:solidFill>
                  <a:schemeClr val="tx1">
                    <a:tint val="75000"/>
                  </a:schemeClr>
                </a:solidFill>
              </a:defRPr>
            </a:lvl1pPr>
          </a:lstStyle>
          <a:p>
            <a:fld id="{9032BFEC-FB91-42E2-B40F-14DBE4F19526}" type="slidenum">
              <a:rPr lang="de-DE" smtClean="0">
                <a:solidFill>
                  <a:schemeClr val="tx1"/>
                </a:solidFill>
              </a:rPr>
              <a:t>23</a:t>
            </a:fld>
            <a:endParaRPr lang="de-DE" dirty="0">
              <a:solidFill>
                <a:schemeClr val="tx1"/>
              </a:solidFill>
            </a:endParaRPr>
          </a:p>
        </p:txBody>
      </p:sp>
    </p:spTree>
    <p:extLst>
      <p:ext uri="{BB962C8B-B14F-4D97-AF65-F5344CB8AC3E}">
        <p14:creationId xmlns:p14="http://schemas.microsoft.com/office/powerpoint/2010/main" val="1947006601"/>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580841"/>
            <a:ext cx="6719888" cy="4479925"/>
          </a:xfrm>
          <a:prstGeom prst="rect">
            <a:avLst/>
          </a:prstGeom>
        </p:spPr>
      </p:pic>
      <p:pic>
        <p:nvPicPr>
          <p:cNvPr id="3" name="Grafik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90254" y="74525"/>
            <a:ext cx="747667" cy="747667"/>
          </a:xfrm>
          <a:prstGeom prst="rect">
            <a:avLst/>
          </a:prstGeom>
        </p:spPr>
      </p:pic>
      <p:sp>
        <p:nvSpPr>
          <p:cNvPr id="11" name="Textfeld 10"/>
          <p:cNvSpPr txBox="1"/>
          <p:nvPr/>
        </p:nvSpPr>
        <p:spPr>
          <a:xfrm>
            <a:off x="56645" y="90067"/>
            <a:ext cx="5890987" cy="400110"/>
          </a:xfrm>
          <a:prstGeom prst="rect">
            <a:avLst/>
          </a:prstGeom>
          <a:noFill/>
        </p:spPr>
        <p:txBody>
          <a:bodyPr wrap="square" rtlCol="0">
            <a:spAutoFit/>
          </a:bodyPr>
          <a:lstStyle/>
          <a:p>
            <a:r>
              <a:rPr lang="de-AT" sz="2000" dirty="0">
                <a:latin typeface="Lucida Sans" panose="020B0602030504020204" pitchFamily="34" charset="0"/>
                <a:ea typeface="Verdana" panose="020B0604030504040204" pitchFamily="34" charset="0"/>
                <a:cs typeface="Verdana" panose="020B0604030504040204" pitchFamily="34" charset="0"/>
              </a:rPr>
              <a:t>Sei So Frei im Einsatz für Indigene</a:t>
            </a:r>
          </a:p>
        </p:txBody>
      </p:sp>
      <p:sp>
        <p:nvSpPr>
          <p:cNvPr id="7" name="Textfeld 6"/>
          <p:cNvSpPr txBox="1"/>
          <p:nvPr/>
        </p:nvSpPr>
        <p:spPr>
          <a:xfrm>
            <a:off x="-73200" y="488818"/>
            <a:ext cx="2436074" cy="958939"/>
          </a:xfrm>
          <a:prstGeom prst="rect">
            <a:avLst/>
          </a:prstGeom>
          <a:solidFill>
            <a:schemeClr val="bg1">
              <a:alpha val="62000"/>
            </a:schemeClr>
          </a:solidFill>
          <a:effectLst>
            <a:softEdge rad="63500"/>
          </a:effectLst>
        </p:spPr>
        <p:txBody>
          <a:bodyPr wrap="square" lIns="252000" rtlCol="0" anchor="ctr" anchorCtr="0">
            <a:noAutofit/>
          </a:bodyPr>
          <a:lstStyle/>
          <a:p>
            <a:pPr>
              <a:lnSpc>
                <a:spcPct val="150000"/>
              </a:lnSpc>
              <a:spcAft>
                <a:spcPts val="600"/>
              </a:spcAft>
            </a:pPr>
            <a:r>
              <a:rPr lang="de-AT" sz="1400" dirty="0">
                <a:latin typeface="Lucida Sans" panose="020B0602030504020204" pitchFamily="34" charset="0"/>
                <a:ea typeface="Verdana" panose="020B0604030504040204" pitchFamily="34" charset="0"/>
                <a:cs typeface="Verdana" panose="020B0604030504040204" pitchFamily="34" charset="0"/>
              </a:rPr>
              <a:t>Anwaltliche Hilfe für Indigene</a:t>
            </a:r>
          </a:p>
        </p:txBody>
      </p:sp>
      <p:pic>
        <p:nvPicPr>
          <p:cNvPr id="2050" name="Picture 2" descr="Conselho Indigenista Missionário"/>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763180" y="180731"/>
            <a:ext cx="1025709" cy="341903"/>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5"/>
          <p:cNvSpPr>
            <a:spLocks noGrp="1"/>
          </p:cNvSpPr>
          <p:nvPr>
            <p:ph type="sldNum" sz="quarter" idx="4294967295"/>
          </p:nvPr>
        </p:nvSpPr>
        <p:spPr>
          <a:xfrm>
            <a:off x="5153842" y="4746430"/>
            <a:ext cx="1511975" cy="268350"/>
          </a:xfrm>
          <a:prstGeom prst="rect">
            <a:avLst/>
          </a:prstGeom>
        </p:spPr>
        <p:txBody>
          <a:bodyPr vert="horz" lIns="91440" tIns="45720" rIns="91440" bIns="45720" rtlCol="0" anchor="ctr"/>
          <a:lstStyle>
            <a:lvl1pPr algn="r">
              <a:defRPr sz="882">
                <a:solidFill>
                  <a:schemeClr val="tx1">
                    <a:tint val="75000"/>
                  </a:schemeClr>
                </a:solidFill>
              </a:defRPr>
            </a:lvl1pPr>
          </a:lstStyle>
          <a:p>
            <a:fld id="{9032BFEC-FB91-42E2-B40F-14DBE4F19526}" type="slidenum">
              <a:rPr lang="de-DE" smtClean="0">
                <a:solidFill>
                  <a:schemeClr val="bg1"/>
                </a:solidFill>
              </a:rPr>
              <a:t>24</a:t>
            </a:fld>
            <a:endParaRPr lang="de-DE" dirty="0">
              <a:solidFill>
                <a:schemeClr val="bg1"/>
              </a:solidFill>
            </a:endParaRPr>
          </a:p>
        </p:txBody>
      </p:sp>
    </p:spTree>
    <p:extLst>
      <p:ext uri="{BB962C8B-B14F-4D97-AF65-F5344CB8AC3E}">
        <p14:creationId xmlns:p14="http://schemas.microsoft.com/office/powerpoint/2010/main" val="34284395"/>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fik 1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665692" y="652649"/>
            <a:ext cx="2614941" cy="2069606"/>
          </a:xfrm>
          <a:prstGeom prst="rect">
            <a:avLst/>
          </a:prstGeom>
        </p:spPr>
      </p:pic>
      <p:pic>
        <p:nvPicPr>
          <p:cNvPr id="3" name="Grafik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90254" y="74525"/>
            <a:ext cx="747667" cy="747667"/>
          </a:xfrm>
          <a:prstGeom prst="rect">
            <a:avLst/>
          </a:prstGeom>
        </p:spPr>
      </p:pic>
      <p:sp>
        <p:nvSpPr>
          <p:cNvPr id="10" name="Rechtwinkliges Dreieck 9"/>
          <p:cNvSpPr/>
          <p:nvPr/>
        </p:nvSpPr>
        <p:spPr>
          <a:xfrm>
            <a:off x="1" y="2253916"/>
            <a:ext cx="2085474" cy="267436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2" name="Gerader Verbinder 11"/>
          <p:cNvCxnSpPr/>
          <p:nvPr/>
        </p:nvCxnSpPr>
        <p:spPr>
          <a:xfrm>
            <a:off x="156481" y="614268"/>
            <a:ext cx="5835245" cy="0"/>
          </a:xfrm>
          <a:prstGeom prst="line">
            <a:avLst/>
          </a:prstGeom>
          <a:ln w="12700" cap="rnd">
            <a:solidFill>
              <a:srgbClr val="B6B7B8"/>
            </a:solidFill>
            <a:round/>
          </a:ln>
        </p:spPr>
        <p:style>
          <a:lnRef idx="1">
            <a:schemeClr val="accent1"/>
          </a:lnRef>
          <a:fillRef idx="0">
            <a:schemeClr val="accent1"/>
          </a:fillRef>
          <a:effectRef idx="0">
            <a:schemeClr val="accent1"/>
          </a:effectRef>
          <a:fontRef idx="minor">
            <a:schemeClr val="tx1"/>
          </a:fontRef>
        </p:style>
      </p:cxnSp>
      <p:sp>
        <p:nvSpPr>
          <p:cNvPr id="11" name="Textfeld 10"/>
          <p:cNvSpPr txBox="1"/>
          <p:nvPr/>
        </p:nvSpPr>
        <p:spPr>
          <a:xfrm>
            <a:off x="94057" y="221945"/>
            <a:ext cx="5890987" cy="353943"/>
          </a:xfrm>
          <a:prstGeom prst="rect">
            <a:avLst/>
          </a:prstGeom>
          <a:noFill/>
        </p:spPr>
        <p:txBody>
          <a:bodyPr wrap="square" rtlCol="0">
            <a:spAutoFit/>
          </a:bodyPr>
          <a:lstStyle/>
          <a:p>
            <a:r>
              <a:rPr lang="de-AT" sz="1700" dirty="0">
                <a:latin typeface="Lucida Sans" panose="020B0602030504020204" pitchFamily="34" charset="0"/>
                <a:ea typeface="Verdana" panose="020B0604030504040204" pitchFamily="34" charset="0"/>
                <a:cs typeface="Verdana" panose="020B0604030504040204" pitchFamily="34" charset="0"/>
              </a:rPr>
              <a:t>Impuls: Weihnachten ganz anders - auf der Flucht sein</a:t>
            </a:r>
            <a:endParaRPr lang="de-AT" sz="1200" dirty="0">
              <a:latin typeface="Lucida Sans" panose="020B0602030504020204" pitchFamily="34" charset="0"/>
              <a:ea typeface="Verdana" panose="020B0604030504040204" pitchFamily="34" charset="0"/>
              <a:cs typeface="Verdana" panose="020B0604030504040204" pitchFamily="34" charset="0"/>
            </a:endParaRPr>
          </a:p>
        </p:txBody>
      </p:sp>
      <p:pic>
        <p:nvPicPr>
          <p:cNvPr id="2" name="Grafik 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24838" y="757456"/>
            <a:ext cx="2726857" cy="4090287"/>
          </a:xfrm>
          <a:prstGeom prst="rect">
            <a:avLst/>
          </a:prstGeom>
        </p:spPr>
      </p:pic>
      <p:pic>
        <p:nvPicPr>
          <p:cNvPr id="4" name="Grafik 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066051" y="2775568"/>
            <a:ext cx="3360704" cy="2240469"/>
          </a:xfrm>
          <a:prstGeom prst="rect">
            <a:avLst/>
          </a:prstGeom>
        </p:spPr>
      </p:pic>
      <p:sp>
        <p:nvSpPr>
          <p:cNvPr id="9" name="Slide Number Placeholder 5"/>
          <p:cNvSpPr>
            <a:spLocks noGrp="1"/>
          </p:cNvSpPr>
          <p:nvPr>
            <p:ph type="sldNum" sz="quarter" idx="4294967295"/>
          </p:nvPr>
        </p:nvSpPr>
        <p:spPr>
          <a:xfrm>
            <a:off x="5153842" y="4746430"/>
            <a:ext cx="1511975" cy="268350"/>
          </a:xfrm>
          <a:prstGeom prst="rect">
            <a:avLst/>
          </a:prstGeom>
        </p:spPr>
        <p:txBody>
          <a:bodyPr vert="horz" lIns="91440" tIns="45720" rIns="91440" bIns="45720" rtlCol="0" anchor="ctr"/>
          <a:lstStyle>
            <a:lvl1pPr algn="r">
              <a:defRPr sz="882">
                <a:solidFill>
                  <a:schemeClr val="tx1">
                    <a:tint val="75000"/>
                  </a:schemeClr>
                </a:solidFill>
              </a:defRPr>
            </a:lvl1pPr>
          </a:lstStyle>
          <a:p>
            <a:fld id="{9032BFEC-FB91-42E2-B40F-14DBE4F19526}" type="slidenum">
              <a:rPr lang="de-DE" smtClean="0">
                <a:solidFill>
                  <a:schemeClr val="tx1"/>
                </a:solidFill>
              </a:rPr>
              <a:t>25</a:t>
            </a:fld>
            <a:endParaRPr lang="de-DE" dirty="0">
              <a:solidFill>
                <a:schemeClr val="tx1"/>
              </a:solidFill>
            </a:endParaRPr>
          </a:p>
        </p:txBody>
      </p:sp>
    </p:spTree>
    <p:extLst>
      <p:ext uri="{BB962C8B-B14F-4D97-AF65-F5344CB8AC3E}">
        <p14:creationId xmlns:p14="http://schemas.microsoft.com/office/powerpoint/2010/main" val="1676916655"/>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90254" y="74525"/>
            <a:ext cx="747667" cy="747667"/>
          </a:xfrm>
          <a:prstGeom prst="rect">
            <a:avLst/>
          </a:prstGeom>
        </p:spPr>
      </p:pic>
      <p:sp>
        <p:nvSpPr>
          <p:cNvPr id="10" name="Rechtwinkliges Dreieck 9"/>
          <p:cNvSpPr/>
          <p:nvPr/>
        </p:nvSpPr>
        <p:spPr>
          <a:xfrm>
            <a:off x="1" y="2253916"/>
            <a:ext cx="2085474" cy="267436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2" name="Gerader Verbinder 11"/>
          <p:cNvCxnSpPr/>
          <p:nvPr/>
        </p:nvCxnSpPr>
        <p:spPr>
          <a:xfrm>
            <a:off x="156481" y="614268"/>
            <a:ext cx="5835245" cy="0"/>
          </a:xfrm>
          <a:prstGeom prst="line">
            <a:avLst/>
          </a:prstGeom>
          <a:ln w="12700" cap="rnd">
            <a:solidFill>
              <a:srgbClr val="B6B7B8"/>
            </a:solidFill>
            <a:round/>
          </a:ln>
        </p:spPr>
        <p:style>
          <a:lnRef idx="1">
            <a:schemeClr val="accent1"/>
          </a:lnRef>
          <a:fillRef idx="0">
            <a:schemeClr val="accent1"/>
          </a:fillRef>
          <a:effectRef idx="0">
            <a:schemeClr val="accent1"/>
          </a:effectRef>
          <a:fontRef idx="minor">
            <a:schemeClr val="tx1"/>
          </a:fontRef>
        </p:style>
      </p:cxnSp>
      <p:sp>
        <p:nvSpPr>
          <p:cNvPr id="11" name="Textfeld 10"/>
          <p:cNvSpPr txBox="1"/>
          <p:nvPr/>
        </p:nvSpPr>
        <p:spPr>
          <a:xfrm>
            <a:off x="128609" y="121259"/>
            <a:ext cx="5890987" cy="446276"/>
          </a:xfrm>
          <a:prstGeom prst="rect">
            <a:avLst/>
          </a:prstGeom>
          <a:noFill/>
        </p:spPr>
        <p:txBody>
          <a:bodyPr wrap="square" rtlCol="0">
            <a:spAutoFit/>
          </a:bodyPr>
          <a:lstStyle/>
          <a:p>
            <a:r>
              <a:rPr lang="de-AT" sz="2300" dirty="0">
                <a:latin typeface="Lucida Sans" panose="020B0602030504020204" pitchFamily="34" charset="0"/>
                <a:ea typeface="Verdana" panose="020B0604030504040204" pitchFamily="34" charset="0"/>
                <a:cs typeface="Verdana" panose="020B0604030504040204" pitchFamily="34" charset="0"/>
              </a:rPr>
              <a:t>Weihnachten in Brasilien</a:t>
            </a:r>
          </a:p>
        </p:txBody>
      </p:sp>
      <p:sp>
        <p:nvSpPr>
          <p:cNvPr id="8" name="Textfeld 7"/>
          <p:cNvSpPr txBox="1"/>
          <p:nvPr/>
        </p:nvSpPr>
        <p:spPr>
          <a:xfrm>
            <a:off x="114179" y="798978"/>
            <a:ext cx="6368227" cy="3970318"/>
          </a:xfrm>
          <a:prstGeom prst="rect">
            <a:avLst/>
          </a:prstGeom>
          <a:noFill/>
          <a:effectLst>
            <a:softEdge rad="63500"/>
          </a:effectLst>
        </p:spPr>
        <p:txBody>
          <a:bodyPr wrap="square" rtlCol="0">
            <a:spAutoFit/>
          </a:bodyPr>
          <a:lstStyle/>
          <a:p>
            <a:pPr>
              <a:lnSpc>
                <a:spcPct val="150000"/>
              </a:lnSpc>
            </a:pPr>
            <a:r>
              <a:rPr lang="de-AT" sz="1200" dirty="0">
                <a:latin typeface="Arial Rounded MT Bold" panose="020F0704030504030204" pitchFamily="34" charset="0"/>
                <a:ea typeface="Verdana" panose="020B0604030504040204" pitchFamily="34" charset="0"/>
                <a:cs typeface="Verdana" panose="020B0604030504040204" pitchFamily="34" charset="0"/>
              </a:rPr>
              <a:t>Als Gott einer von uns wurde: „Er ist in unserer Mitte!“</a:t>
            </a:r>
          </a:p>
          <a:p>
            <a:pPr>
              <a:lnSpc>
                <a:spcPct val="150000"/>
              </a:lnSpc>
            </a:pPr>
            <a:r>
              <a:rPr lang="de-AT" sz="1200" dirty="0">
                <a:latin typeface="Lucida Sans" panose="020B0602030504020204" pitchFamily="34" charset="0"/>
                <a:ea typeface="Verdana" panose="020B0604030504040204" pitchFamily="34" charset="0"/>
                <a:cs typeface="Verdana" panose="020B0604030504040204" pitchFamily="34" charset="0"/>
              </a:rPr>
              <a:t>Für die ärmeren Bevölkerungsschichten stehen nicht protzige Geschenkeinkäufe und der Weihnachtsmann-Kitsch im Mittelpunkt, sondern tatsächlich die Geburt Jesu im Stall von Betlehem. In den Kirchen und Kapellen der kleinen Gemeinden drängen sich Jung und Alt zur wundervoll gestalteten Krippe und bewundern die Figuren. Die Gottesdienste dauern lange. </a:t>
            </a:r>
          </a:p>
          <a:p>
            <a:pPr>
              <a:lnSpc>
                <a:spcPct val="150000"/>
              </a:lnSpc>
            </a:pPr>
            <a:r>
              <a:rPr lang="de-AT" sz="1200" dirty="0">
                <a:latin typeface="Lucida Sans" panose="020B0602030504020204" pitchFamily="34" charset="0"/>
                <a:ea typeface="Verdana" panose="020B0604030504040204" pitchFamily="34" charset="0"/>
                <a:cs typeface="Verdana" panose="020B0604030504040204" pitchFamily="34" charset="0"/>
              </a:rPr>
              <a:t>Die Leute haben Zeit. Sie freuen sich miteinander zu feiern. </a:t>
            </a:r>
          </a:p>
          <a:p>
            <a:pPr>
              <a:lnSpc>
                <a:spcPct val="150000"/>
              </a:lnSpc>
            </a:pPr>
            <a:r>
              <a:rPr lang="de-AT" sz="1200" dirty="0">
                <a:latin typeface="Lucida Sans" panose="020B0602030504020204" pitchFamily="34" charset="0"/>
                <a:ea typeface="Verdana" panose="020B0604030504040204" pitchFamily="34" charset="0"/>
                <a:cs typeface="Verdana" panose="020B0604030504040204" pitchFamily="34" charset="0"/>
              </a:rPr>
              <a:t>Auf das einleitende „Der Herr sei mit euch“ antwortet die </a:t>
            </a:r>
          </a:p>
          <a:p>
            <a:pPr>
              <a:lnSpc>
                <a:spcPct val="150000"/>
              </a:lnSpc>
            </a:pPr>
            <a:r>
              <a:rPr lang="de-AT" sz="1200" dirty="0">
                <a:latin typeface="Lucida Sans" panose="020B0602030504020204" pitchFamily="34" charset="0"/>
                <a:ea typeface="Verdana" panose="020B0604030504040204" pitchFamily="34" charset="0"/>
                <a:cs typeface="Verdana" panose="020B0604030504040204" pitchFamily="34" charset="0"/>
              </a:rPr>
              <a:t>Gemeinde beglückt: „Er ist in unserer Mitte!“ Sie beten und </a:t>
            </a:r>
          </a:p>
          <a:p>
            <a:pPr>
              <a:lnSpc>
                <a:spcPct val="150000"/>
              </a:lnSpc>
            </a:pPr>
            <a:r>
              <a:rPr lang="de-AT" sz="1200" dirty="0">
                <a:latin typeface="Lucida Sans" panose="020B0602030504020204" pitchFamily="34" charset="0"/>
                <a:ea typeface="Verdana" panose="020B0604030504040204" pitchFamily="34" charset="0"/>
                <a:cs typeface="Verdana" panose="020B0604030504040204" pitchFamily="34" charset="0"/>
              </a:rPr>
              <a:t>singen und die Inszenierung der Weihnachtsgeschichte </a:t>
            </a:r>
          </a:p>
          <a:p>
            <a:pPr>
              <a:lnSpc>
                <a:spcPct val="150000"/>
              </a:lnSpc>
            </a:pPr>
            <a:r>
              <a:rPr lang="de-AT" sz="1200" dirty="0">
                <a:latin typeface="Lucida Sans" panose="020B0602030504020204" pitchFamily="34" charset="0"/>
                <a:ea typeface="Verdana" panose="020B0604030504040204" pitchFamily="34" charset="0"/>
                <a:cs typeface="Verdana" panose="020B0604030504040204" pitchFamily="34" charset="0"/>
              </a:rPr>
              <a:t>gehört längst zur Tradition. Nach dem Gottesdienst gibt es </a:t>
            </a:r>
          </a:p>
          <a:p>
            <a:pPr>
              <a:lnSpc>
                <a:spcPct val="150000"/>
              </a:lnSpc>
            </a:pPr>
            <a:r>
              <a:rPr lang="de-AT" sz="1200" dirty="0">
                <a:latin typeface="Lucida Sans" panose="020B0602030504020204" pitchFamily="34" charset="0"/>
                <a:ea typeface="Verdana" panose="020B0604030504040204" pitchFamily="34" charset="0"/>
                <a:cs typeface="Verdana" panose="020B0604030504040204" pitchFamily="34" charset="0"/>
              </a:rPr>
              <a:t>ein gemeinsames Mahl. Jede Familie hat etwas mitgebracht. </a:t>
            </a:r>
          </a:p>
          <a:p>
            <a:pPr>
              <a:lnSpc>
                <a:spcPct val="150000"/>
              </a:lnSpc>
            </a:pPr>
            <a:r>
              <a:rPr lang="de-AT" sz="1200" dirty="0">
                <a:latin typeface="Lucida Sans" panose="020B0602030504020204" pitchFamily="34" charset="0"/>
                <a:ea typeface="Verdana" panose="020B0604030504040204" pitchFamily="34" charset="0"/>
                <a:cs typeface="Verdana" panose="020B0604030504040204" pitchFamily="34" charset="0"/>
              </a:rPr>
              <a:t>An diesem Tag werden alle satt. Dann gehen sie in ihre </a:t>
            </a:r>
          </a:p>
          <a:p>
            <a:pPr>
              <a:lnSpc>
                <a:spcPct val="150000"/>
              </a:lnSpc>
            </a:pPr>
            <a:r>
              <a:rPr lang="de-AT" sz="1200" dirty="0">
                <a:latin typeface="Lucida Sans" panose="020B0602030504020204" pitchFamily="34" charset="0"/>
                <a:ea typeface="Verdana" panose="020B0604030504040204" pitchFamily="34" charset="0"/>
                <a:cs typeface="Verdana" panose="020B0604030504040204" pitchFamily="34" charset="0"/>
              </a:rPr>
              <a:t>einfachen Häuser zurück. </a:t>
            </a:r>
            <a:endParaRPr lang="de-AT" sz="1100" dirty="0">
              <a:latin typeface="Lucida Sans" panose="020B0602030504020204" pitchFamily="34" charset="0"/>
              <a:ea typeface="Verdana" panose="020B0604030504040204" pitchFamily="34" charset="0"/>
              <a:cs typeface="Verdana" panose="020B0604030504040204" pitchFamily="34" charset="0"/>
            </a:endParaRPr>
          </a:p>
        </p:txBody>
      </p:sp>
      <p:sp>
        <p:nvSpPr>
          <p:cNvPr id="9" name="Textfeld 8"/>
          <p:cNvSpPr txBox="1"/>
          <p:nvPr/>
        </p:nvSpPr>
        <p:spPr>
          <a:xfrm>
            <a:off x="2217697" y="4845235"/>
            <a:ext cx="3994418" cy="230832"/>
          </a:xfrm>
          <a:prstGeom prst="rect">
            <a:avLst/>
          </a:prstGeom>
          <a:noFill/>
          <a:effectLst>
            <a:softEdge rad="63500"/>
          </a:effectLst>
        </p:spPr>
        <p:txBody>
          <a:bodyPr wrap="square" rtlCol="0">
            <a:spAutoFit/>
          </a:bodyPr>
          <a:lstStyle/>
          <a:p>
            <a:pPr>
              <a:lnSpc>
                <a:spcPct val="150000"/>
              </a:lnSpc>
            </a:pPr>
            <a:r>
              <a:rPr lang="de-AT" sz="600" dirty="0">
                <a:latin typeface="Lucida Sans" panose="020B0602030504020204" pitchFamily="34" charset="0"/>
                <a:ea typeface="Verdana" panose="020B0604030504040204" pitchFamily="34" charset="0"/>
                <a:cs typeface="Verdana" panose="020B0604030504040204" pitchFamily="34" charset="0"/>
              </a:rPr>
              <a:t>Text: Bischof Erwin Kräutler (</a:t>
            </a:r>
            <a:r>
              <a:rPr lang="de-AT" sz="600" i="1" dirty="0">
                <a:latin typeface="Lucida Sans" panose="020B0602030504020204" pitchFamily="34" charset="0"/>
                <a:ea typeface="Verdana" panose="020B0604030504040204" pitchFamily="34" charset="0"/>
                <a:cs typeface="Verdana" panose="020B0604030504040204" pitchFamily="34" charset="0"/>
              </a:rPr>
              <a:t>Als Gott einer von uns wurde</a:t>
            </a:r>
            <a:r>
              <a:rPr lang="de-AT" sz="600" dirty="0">
                <a:latin typeface="Lucida Sans" panose="020B0602030504020204" pitchFamily="34" charset="0"/>
                <a:ea typeface="Verdana" panose="020B0604030504040204" pitchFamily="34" charset="0"/>
                <a:cs typeface="Verdana" panose="020B0604030504040204" pitchFamily="34" charset="0"/>
              </a:rPr>
              <a:t>. Gedanken zur Weihnachtsbotschaft, S. 8-9)</a:t>
            </a:r>
          </a:p>
        </p:txBody>
      </p:sp>
      <p:pic>
        <p:nvPicPr>
          <p:cNvPr id="2" name="Grafik 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765162" y="2315857"/>
            <a:ext cx="1872759" cy="2379473"/>
          </a:xfrm>
          <a:prstGeom prst="rect">
            <a:avLst/>
          </a:prstGeom>
        </p:spPr>
      </p:pic>
      <p:sp>
        <p:nvSpPr>
          <p:cNvPr id="13" name="Slide Number Placeholder 5"/>
          <p:cNvSpPr>
            <a:spLocks noGrp="1"/>
          </p:cNvSpPr>
          <p:nvPr>
            <p:ph type="sldNum" sz="quarter" idx="4294967295"/>
          </p:nvPr>
        </p:nvSpPr>
        <p:spPr>
          <a:xfrm>
            <a:off x="5153842" y="4762614"/>
            <a:ext cx="1511975" cy="268350"/>
          </a:xfrm>
          <a:prstGeom prst="rect">
            <a:avLst/>
          </a:prstGeom>
        </p:spPr>
        <p:txBody>
          <a:bodyPr vert="horz" lIns="91440" tIns="45720" rIns="91440" bIns="45720" rtlCol="0" anchor="ctr"/>
          <a:lstStyle>
            <a:lvl1pPr algn="r">
              <a:defRPr sz="882">
                <a:solidFill>
                  <a:schemeClr val="tx1">
                    <a:tint val="75000"/>
                  </a:schemeClr>
                </a:solidFill>
              </a:defRPr>
            </a:lvl1pPr>
          </a:lstStyle>
          <a:p>
            <a:fld id="{9032BFEC-FB91-42E2-B40F-14DBE4F19526}" type="slidenum">
              <a:rPr lang="de-DE" smtClean="0">
                <a:solidFill>
                  <a:schemeClr val="tx1"/>
                </a:solidFill>
              </a:rPr>
              <a:t>26</a:t>
            </a:fld>
            <a:endParaRPr lang="de-DE" dirty="0">
              <a:solidFill>
                <a:schemeClr val="tx1"/>
              </a:solidFill>
            </a:endParaRPr>
          </a:p>
        </p:txBody>
      </p:sp>
    </p:spTree>
    <p:extLst>
      <p:ext uri="{BB962C8B-B14F-4D97-AF65-F5344CB8AC3E}">
        <p14:creationId xmlns:p14="http://schemas.microsoft.com/office/powerpoint/2010/main" val="3302821847"/>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90254" y="74525"/>
            <a:ext cx="747667" cy="747667"/>
          </a:xfrm>
          <a:prstGeom prst="rect">
            <a:avLst/>
          </a:prstGeom>
        </p:spPr>
      </p:pic>
      <p:sp>
        <p:nvSpPr>
          <p:cNvPr id="10" name="Rechtwinkliges Dreieck 9"/>
          <p:cNvSpPr/>
          <p:nvPr/>
        </p:nvSpPr>
        <p:spPr>
          <a:xfrm>
            <a:off x="1" y="2253916"/>
            <a:ext cx="2085474" cy="267436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2" name="Gerader Verbinder 11"/>
          <p:cNvCxnSpPr/>
          <p:nvPr/>
        </p:nvCxnSpPr>
        <p:spPr>
          <a:xfrm>
            <a:off x="156481" y="614268"/>
            <a:ext cx="5835245" cy="0"/>
          </a:xfrm>
          <a:prstGeom prst="line">
            <a:avLst/>
          </a:prstGeom>
          <a:ln w="12700" cap="rnd">
            <a:solidFill>
              <a:srgbClr val="B6B7B8"/>
            </a:solidFill>
            <a:round/>
          </a:ln>
        </p:spPr>
        <p:style>
          <a:lnRef idx="1">
            <a:schemeClr val="accent1"/>
          </a:lnRef>
          <a:fillRef idx="0">
            <a:schemeClr val="accent1"/>
          </a:fillRef>
          <a:effectRef idx="0">
            <a:schemeClr val="accent1"/>
          </a:effectRef>
          <a:fontRef idx="minor">
            <a:schemeClr val="tx1"/>
          </a:fontRef>
        </p:style>
      </p:cxnSp>
      <p:sp>
        <p:nvSpPr>
          <p:cNvPr id="11" name="Textfeld 10"/>
          <p:cNvSpPr txBox="1"/>
          <p:nvPr/>
        </p:nvSpPr>
        <p:spPr>
          <a:xfrm>
            <a:off x="128609" y="121259"/>
            <a:ext cx="5890987" cy="446276"/>
          </a:xfrm>
          <a:prstGeom prst="rect">
            <a:avLst/>
          </a:prstGeom>
          <a:noFill/>
        </p:spPr>
        <p:txBody>
          <a:bodyPr wrap="square" rtlCol="0">
            <a:spAutoFit/>
          </a:bodyPr>
          <a:lstStyle/>
          <a:p>
            <a:r>
              <a:rPr lang="de-AT" sz="2300" dirty="0">
                <a:latin typeface="Lucida Sans" panose="020B0602030504020204" pitchFamily="34" charset="0"/>
                <a:ea typeface="Verdana" panose="020B0604030504040204" pitchFamily="34" charset="0"/>
                <a:cs typeface="Verdana" panose="020B0604030504040204" pitchFamily="34" charset="0"/>
              </a:rPr>
              <a:t>Der Heilige Abend in Brasilien</a:t>
            </a:r>
          </a:p>
        </p:txBody>
      </p:sp>
      <p:sp>
        <p:nvSpPr>
          <p:cNvPr id="8" name="Textfeld 7"/>
          <p:cNvSpPr txBox="1"/>
          <p:nvPr/>
        </p:nvSpPr>
        <p:spPr>
          <a:xfrm>
            <a:off x="114179" y="643998"/>
            <a:ext cx="6523741" cy="4154984"/>
          </a:xfrm>
          <a:prstGeom prst="rect">
            <a:avLst/>
          </a:prstGeom>
          <a:noFill/>
          <a:effectLst>
            <a:softEdge rad="63500"/>
          </a:effectLst>
        </p:spPr>
        <p:txBody>
          <a:bodyPr wrap="square" rtlCol="0">
            <a:spAutoFit/>
          </a:bodyPr>
          <a:lstStyle/>
          <a:p>
            <a:pPr>
              <a:lnSpc>
                <a:spcPct val="150000"/>
              </a:lnSpc>
            </a:pPr>
            <a:r>
              <a:rPr lang="de-AT" sz="1100" dirty="0">
                <a:latin typeface="Arial Rounded MT Bold" panose="020F0704030504030204" pitchFamily="34" charset="0"/>
                <a:ea typeface="Verdana" panose="020B0604030504040204" pitchFamily="34" charset="0"/>
                <a:cs typeface="Verdana" panose="020B0604030504040204" pitchFamily="34" charset="0"/>
              </a:rPr>
              <a:t>Die Feier der Heiligen Nacht mit Erwin Kräutler in Vitória</a:t>
            </a:r>
          </a:p>
          <a:p>
            <a:pPr>
              <a:lnSpc>
                <a:spcPct val="150000"/>
              </a:lnSpc>
            </a:pPr>
            <a:r>
              <a:rPr lang="de-AT" sz="1100" dirty="0">
                <a:latin typeface="Lucida Sans" panose="020B0602030504020204" pitchFamily="34" charset="0"/>
                <a:ea typeface="Verdana" panose="020B0604030504040204" pitchFamily="34" charset="0"/>
                <a:cs typeface="Verdana" panose="020B0604030504040204" pitchFamily="34" charset="0"/>
              </a:rPr>
              <a:t>Die Lichter im Kirchenschiff erlöschen. Nur der Altarraum ist beleuchtet und wird zur Bühne. Maria und Josef kommen in die Kirche und suchen nach einer Herberge. Das Paar findet schließlich neben dem Altar den Unterstand. Die hübsche achtzehnjährige </a:t>
            </a:r>
            <a:r>
              <a:rPr lang="de-AT" sz="1100" dirty="0" err="1">
                <a:latin typeface="Lucida Sans" panose="020B0602030504020204" pitchFamily="34" charset="0"/>
                <a:ea typeface="Verdana" panose="020B0604030504040204" pitchFamily="34" charset="0"/>
                <a:cs typeface="Verdana" panose="020B0604030504040204" pitchFamily="34" charset="0"/>
              </a:rPr>
              <a:t>Regiane</a:t>
            </a:r>
            <a:r>
              <a:rPr lang="de-AT" sz="1100" dirty="0">
                <a:latin typeface="Lucida Sans" panose="020B0602030504020204" pitchFamily="34" charset="0"/>
                <a:ea typeface="Verdana" panose="020B0604030504040204" pitchFamily="34" charset="0"/>
                <a:cs typeface="Verdana" panose="020B0604030504040204" pitchFamily="34" charset="0"/>
              </a:rPr>
              <a:t> sieht wirklich aus wie eine Madonna mit ihrem blauen Tuch, das sie über Kopf und Schultern gezogen hat. Josef zeigt auf den Stall: „Maria, meine Liebste, wir haben keine andere Wahl, es sei denn hier zu bleiben!“ „Mein Gott, die Wehen!“ keucht Maria, „aber es wird alles gut werden, Josef!“ Und Josef beugt sich zärtlich über Maria: „Hab keine </a:t>
            </a:r>
          </a:p>
          <a:p>
            <a:pPr>
              <a:lnSpc>
                <a:spcPct val="150000"/>
              </a:lnSpc>
            </a:pPr>
            <a:r>
              <a:rPr lang="de-AT" sz="1100" dirty="0">
                <a:latin typeface="Lucida Sans" panose="020B0602030504020204" pitchFamily="34" charset="0"/>
                <a:ea typeface="Verdana" panose="020B0604030504040204" pitchFamily="34" charset="0"/>
                <a:cs typeface="Verdana" panose="020B0604030504040204" pitchFamily="34" charset="0"/>
              </a:rPr>
              <a:t>Angst, Liebste! Ich halte dich fest in meinen Armen! Es tut mir so </a:t>
            </a:r>
          </a:p>
          <a:p>
            <a:pPr>
              <a:lnSpc>
                <a:spcPct val="150000"/>
              </a:lnSpc>
            </a:pPr>
            <a:r>
              <a:rPr lang="de-AT" sz="1100" dirty="0">
                <a:latin typeface="Lucida Sans" panose="020B0602030504020204" pitchFamily="34" charset="0"/>
                <a:ea typeface="Verdana" panose="020B0604030504040204" pitchFamily="34" charset="0"/>
                <a:cs typeface="Verdana" panose="020B0604030504040204" pitchFamily="34" charset="0"/>
              </a:rPr>
              <a:t>furchtbar leid, dass wir überall abgewiesen wurden. Du wirst das </a:t>
            </a:r>
            <a:br>
              <a:rPr lang="de-AT" sz="1100" dirty="0">
                <a:latin typeface="Lucida Sans" panose="020B0602030504020204" pitchFamily="34" charset="0"/>
                <a:ea typeface="Verdana" panose="020B0604030504040204" pitchFamily="34" charset="0"/>
                <a:cs typeface="Verdana" panose="020B0604030504040204" pitchFamily="34" charset="0"/>
              </a:rPr>
            </a:br>
            <a:r>
              <a:rPr lang="de-AT" sz="1100" dirty="0">
                <a:latin typeface="Lucida Sans" panose="020B0602030504020204" pitchFamily="34" charset="0"/>
                <a:ea typeface="Verdana" panose="020B0604030504040204" pitchFamily="34" charset="0"/>
                <a:cs typeface="Verdana" panose="020B0604030504040204" pitchFamily="34" charset="0"/>
              </a:rPr>
              <a:t>Kind hier bekommen! Gott ist mit uns!“. Maria sitzt erschöpft auf </a:t>
            </a:r>
          </a:p>
          <a:p>
            <a:pPr>
              <a:lnSpc>
                <a:spcPct val="150000"/>
              </a:lnSpc>
            </a:pPr>
            <a:r>
              <a:rPr lang="de-AT" sz="1100" dirty="0">
                <a:latin typeface="Lucida Sans" panose="020B0602030504020204" pitchFamily="34" charset="0"/>
                <a:ea typeface="Verdana" panose="020B0604030504040204" pitchFamily="34" charset="0"/>
                <a:cs typeface="Verdana" panose="020B0604030504040204" pitchFamily="34" charset="0"/>
              </a:rPr>
              <a:t>der Altarstufe. Und auf einmal ist das Kissen weg, dass die </a:t>
            </a:r>
          </a:p>
          <a:p>
            <a:pPr>
              <a:lnSpc>
                <a:spcPct val="150000"/>
              </a:lnSpc>
            </a:pPr>
            <a:r>
              <a:rPr lang="de-AT" sz="1100" dirty="0">
                <a:latin typeface="Lucida Sans" panose="020B0602030504020204" pitchFamily="34" charset="0"/>
                <a:ea typeface="Verdana" panose="020B0604030504040204" pitchFamily="34" charset="0"/>
                <a:cs typeface="Verdana" panose="020B0604030504040204" pitchFamily="34" charset="0"/>
              </a:rPr>
              <a:t>Schwangerschaft angedeutet hat. Stattdessen hat Maria ein </a:t>
            </a:r>
          </a:p>
          <a:p>
            <a:pPr>
              <a:lnSpc>
                <a:spcPct val="150000"/>
              </a:lnSpc>
            </a:pPr>
            <a:r>
              <a:rPr lang="de-AT" sz="1100" dirty="0">
                <a:latin typeface="Lucida Sans" panose="020B0602030504020204" pitchFamily="34" charset="0"/>
                <a:ea typeface="Verdana" panose="020B0604030504040204" pitchFamily="34" charset="0"/>
                <a:cs typeface="Verdana" panose="020B0604030504040204" pitchFamily="34" charset="0"/>
              </a:rPr>
              <a:t>30 Tage altes Kind in den Armen und legt es fürsorglich in die </a:t>
            </a:r>
          </a:p>
          <a:p>
            <a:pPr>
              <a:lnSpc>
                <a:spcPct val="150000"/>
              </a:lnSpc>
            </a:pPr>
            <a:r>
              <a:rPr lang="de-AT" sz="1100" dirty="0">
                <a:latin typeface="Lucida Sans" panose="020B0602030504020204" pitchFamily="34" charset="0"/>
                <a:ea typeface="Verdana" panose="020B0604030504040204" pitchFamily="34" charset="0"/>
                <a:cs typeface="Verdana" panose="020B0604030504040204" pitchFamily="34" charset="0"/>
              </a:rPr>
              <a:t>Krippe. In Vitória war an diesem Heiligen Abend das Jesuskind </a:t>
            </a:r>
          </a:p>
          <a:p>
            <a:pPr>
              <a:lnSpc>
                <a:spcPct val="150000"/>
              </a:lnSpc>
            </a:pPr>
            <a:r>
              <a:rPr lang="de-AT" sz="1100" dirty="0">
                <a:latin typeface="Lucida Sans" panose="020B0602030504020204" pitchFamily="34" charset="0"/>
                <a:ea typeface="Verdana" panose="020B0604030504040204" pitchFamily="34" charset="0"/>
                <a:cs typeface="Verdana" panose="020B0604030504040204" pitchFamily="34" charset="0"/>
              </a:rPr>
              <a:t>in kleines, zartes, reizendes, dunkelheutiges Mädchen!</a:t>
            </a:r>
            <a:endParaRPr lang="de-AT" sz="1050" dirty="0">
              <a:latin typeface="Lucida Sans" panose="020B0602030504020204" pitchFamily="34" charset="0"/>
              <a:ea typeface="Verdana" panose="020B0604030504040204" pitchFamily="34" charset="0"/>
              <a:cs typeface="Verdana" panose="020B0604030504040204" pitchFamily="34" charset="0"/>
            </a:endParaRPr>
          </a:p>
        </p:txBody>
      </p:sp>
      <p:sp>
        <p:nvSpPr>
          <p:cNvPr id="9" name="Textfeld 8"/>
          <p:cNvSpPr txBox="1"/>
          <p:nvPr/>
        </p:nvSpPr>
        <p:spPr>
          <a:xfrm>
            <a:off x="1402601" y="4831127"/>
            <a:ext cx="4075710" cy="230832"/>
          </a:xfrm>
          <a:prstGeom prst="rect">
            <a:avLst/>
          </a:prstGeom>
          <a:noFill/>
          <a:effectLst>
            <a:softEdge rad="63500"/>
          </a:effectLst>
        </p:spPr>
        <p:txBody>
          <a:bodyPr wrap="square" rtlCol="0">
            <a:spAutoFit/>
          </a:bodyPr>
          <a:lstStyle/>
          <a:p>
            <a:pPr>
              <a:lnSpc>
                <a:spcPct val="150000"/>
              </a:lnSpc>
            </a:pPr>
            <a:r>
              <a:rPr lang="de-AT" sz="600" dirty="0">
                <a:latin typeface="Lucida Sans" panose="020B0602030504020204" pitchFamily="34" charset="0"/>
                <a:ea typeface="Verdana" panose="020B0604030504040204" pitchFamily="34" charset="0"/>
                <a:cs typeface="Verdana" panose="020B0604030504040204" pitchFamily="34" charset="0"/>
              </a:rPr>
              <a:t>Text: Bischof Erwin Kräutler (</a:t>
            </a:r>
            <a:r>
              <a:rPr lang="de-AT" sz="600" i="1" dirty="0">
                <a:latin typeface="Lucida Sans" panose="020B0602030504020204" pitchFamily="34" charset="0"/>
                <a:ea typeface="Verdana" panose="020B0604030504040204" pitchFamily="34" charset="0"/>
                <a:cs typeface="Verdana" panose="020B0604030504040204" pitchFamily="34" charset="0"/>
              </a:rPr>
              <a:t>Als Gott einer von uns wurde</a:t>
            </a:r>
            <a:r>
              <a:rPr lang="de-AT" sz="600" dirty="0">
                <a:latin typeface="Lucida Sans" panose="020B0602030504020204" pitchFamily="34" charset="0"/>
                <a:ea typeface="Verdana" panose="020B0604030504040204" pitchFamily="34" charset="0"/>
                <a:cs typeface="Verdana" panose="020B0604030504040204" pitchFamily="34" charset="0"/>
              </a:rPr>
              <a:t>. Gedanken zur Weihnachtsbotschaft, S. 35-39)</a:t>
            </a:r>
          </a:p>
        </p:txBody>
      </p:sp>
      <p:pic>
        <p:nvPicPr>
          <p:cNvPr id="2" name="Grafik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71247" y="2478700"/>
            <a:ext cx="1566673" cy="2350011"/>
          </a:xfrm>
          <a:prstGeom prst="rect">
            <a:avLst/>
          </a:prstGeom>
        </p:spPr>
      </p:pic>
      <p:sp>
        <p:nvSpPr>
          <p:cNvPr id="13" name="Slide Number Placeholder 5"/>
          <p:cNvSpPr>
            <a:spLocks noGrp="1"/>
          </p:cNvSpPr>
          <p:nvPr>
            <p:ph type="sldNum" sz="quarter" idx="4294967295"/>
          </p:nvPr>
        </p:nvSpPr>
        <p:spPr>
          <a:xfrm>
            <a:off x="5153842" y="4778798"/>
            <a:ext cx="1511975" cy="268350"/>
          </a:xfrm>
          <a:prstGeom prst="rect">
            <a:avLst/>
          </a:prstGeom>
        </p:spPr>
        <p:txBody>
          <a:bodyPr vert="horz" lIns="91440" tIns="45720" rIns="91440" bIns="45720" rtlCol="0" anchor="ctr"/>
          <a:lstStyle>
            <a:lvl1pPr algn="r">
              <a:defRPr sz="882">
                <a:solidFill>
                  <a:schemeClr val="tx1">
                    <a:tint val="75000"/>
                  </a:schemeClr>
                </a:solidFill>
              </a:defRPr>
            </a:lvl1pPr>
          </a:lstStyle>
          <a:p>
            <a:fld id="{9032BFEC-FB91-42E2-B40F-14DBE4F19526}" type="slidenum">
              <a:rPr lang="de-DE" smtClean="0">
                <a:solidFill>
                  <a:schemeClr val="tx1"/>
                </a:solidFill>
              </a:rPr>
              <a:t>27</a:t>
            </a:fld>
            <a:endParaRPr lang="de-DE" dirty="0">
              <a:solidFill>
                <a:schemeClr val="tx1"/>
              </a:solidFill>
            </a:endParaRPr>
          </a:p>
        </p:txBody>
      </p:sp>
    </p:spTree>
    <p:extLst>
      <p:ext uri="{BB962C8B-B14F-4D97-AF65-F5344CB8AC3E}">
        <p14:creationId xmlns:p14="http://schemas.microsoft.com/office/powerpoint/2010/main" val="2406678576"/>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https://westeurope1-mediap.svc.ms/transform/thumbnail?provider=spo&amp;inputFormat=jpg&amp;cs=fFNQTw&amp;docid=https%3A%2F%2Fgrazseckau-my.sharepoint.com%3A443%2F_api%2Fv2.0%2Fdrives%2Fb!rArpZjg-W0CoGFuBRRNffAuDa6gSyapOtpMQB6udewoKbGYmr7iITa0r5sNBz2ry%2Fitems%2F01EUMCI2GFUV6J3IUQSRELFW65XFQZW3PB%3Fversion%3DPublished&amp;access_token=eyJ0eXAiOiJKV1QiLCJhbGciOiJub25lIn0.eyJhdWQiOiIwMDAwMDAwMy0wMDAwLTBmZjEtY2UwMC0wMDAwMDAwMDAwMDAvZ3JhenNlY2thdS1teS5zaGFyZXBvaW50LmNvbUBhYTc5YzVlMy04Y2Q0LTQxY2UtYjY3MS0xZjVkZWZlNGI4OTAiLCJpc3MiOiIwMDAwMDAwMy0wMDAwLTBmZjEtY2UwMC0wMDAwMDAwMDAwMDAiLCJuYmYiOiIxNjI0ODgxNjAwIiwiZXhwIjoiMTYyNDkwMzIwMCIsImVuZHBvaW50dXJsIjoiY2hDOWdMa3BuL2grRWJnQTRsM1dXQ0lSMU1ETkwvb2xVMGFnV0h6R093Yz0iLCJlbmRwb2ludHVybExlbmd0aCI6IjEyMCIsImlzbG9vcGJhY2siOiJUcnVlIiwidmVyIjoiaGFzaGVkcHJvb2Z0b2tlbiIsInNpdGVpZCI6Ik5qWmxPVEJoWVdNdE0yVXpPQzAwTURWaUxXRTRNVGd0TldJNE1UUTFNVE0xWmpkaiIsIm5hbWVpZCI6IjAjLmZ8bWVtYmVyc2hpcHxhbGV4YW5kZXIuYXVlckBncmF6LXNlY2thdS5hdCIsIm5paSI6Im1pY3Jvc29mdC5zaGFyZXBvaW50IiwiaXN1c2VyIjoidHJ1ZSIsImNhY2hla2V5IjoiMGguZnxtZW1iZXJzaGlwfDEwMDMyMDAwMzAxMzA3OTJAbGl2ZS5jb20iLCJ0dCI6IjAiLCJ1c2VQZXJzaXN0ZW50Q29va2llIjoiMiJ9.bzAzSXUzNURROFhSbXN6OCtWUHpaYVBsa3JkUHBLdlVzN2M4OFVDS3VlOD0&amp;encodeFailures=1&amp;width=1355&amp;height=903&amp;srcWidth=1620&amp;srcHeight=1080"/>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 y="655398"/>
            <a:ext cx="6719887" cy="4478273"/>
          </a:xfrm>
          <a:prstGeom prst="rect">
            <a:avLst/>
          </a:prstGeom>
          <a:noFill/>
          <a:extLst>
            <a:ext uri="{909E8E84-426E-40DD-AFC4-6F175D3DCCD1}">
              <a14:hiddenFill xmlns:a14="http://schemas.microsoft.com/office/drawing/2010/main">
                <a:solidFill>
                  <a:srgbClr val="FFFFFF"/>
                </a:solidFill>
              </a14:hiddenFill>
            </a:ext>
          </a:extLst>
        </p:spPr>
      </p:pic>
      <p:pic>
        <p:nvPicPr>
          <p:cNvPr id="3" name="Grafik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90254" y="74525"/>
            <a:ext cx="747667" cy="747667"/>
          </a:xfrm>
          <a:prstGeom prst="rect">
            <a:avLst/>
          </a:prstGeom>
        </p:spPr>
      </p:pic>
      <p:cxnSp>
        <p:nvCxnSpPr>
          <p:cNvPr id="12" name="Gerader Verbinder 11"/>
          <p:cNvCxnSpPr/>
          <p:nvPr/>
        </p:nvCxnSpPr>
        <p:spPr>
          <a:xfrm>
            <a:off x="156481" y="614268"/>
            <a:ext cx="5835245" cy="0"/>
          </a:xfrm>
          <a:prstGeom prst="line">
            <a:avLst/>
          </a:prstGeom>
          <a:ln w="12700" cap="rnd">
            <a:solidFill>
              <a:srgbClr val="B6B7B8"/>
            </a:solidFill>
            <a:round/>
          </a:ln>
        </p:spPr>
        <p:style>
          <a:lnRef idx="1">
            <a:schemeClr val="accent1"/>
          </a:lnRef>
          <a:fillRef idx="0">
            <a:schemeClr val="accent1"/>
          </a:fillRef>
          <a:effectRef idx="0">
            <a:schemeClr val="accent1"/>
          </a:effectRef>
          <a:fontRef idx="minor">
            <a:schemeClr val="tx1"/>
          </a:fontRef>
        </p:style>
      </p:cxnSp>
      <p:sp>
        <p:nvSpPr>
          <p:cNvPr id="11" name="Textfeld 10"/>
          <p:cNvSpPr txBox="1"/>
          <p:nvPr/>
        </p:nvSpPr>
        <p:spPr>
          <a:xfrm>
            <a:off x="77873" y="221945"/>
            <a:ext cx="5890987" cy="353943"/>
          </a:xfrm>
          <a:prstGeom prst="rect">
            <a:avLst/>
          </a:prstGeom>
          <a:noFill/>
        </p:spPr>
        <p:txBody>
          <a:bodyPr wrap="square" rtlCol="0">
            <a:spAutoFit/>
          </a:bodyPr>
          <a:lstStyle/>
          <a:p>
            <a:r>
              <a:rPr lang="de-AT" sz="1700" dirty="0">
                <a:latin typeface="Lucida Sans" panose="020B0602030504020204" pitchFamily="34" charset="0"/>
                <a:ea typeface="Verdana" panose="020B0604030504040204" pitchFamily="34" charset="0"/>
                <a:cs typeface="Verdana" panose="020B0604030504040204" pitchFamily="34" charset="0"/>
              </a:rPr>
              <a:t>»…</a:t>
            </a:r>
            <a:r>
              <a:rPr lang="de-AT" sz="1700" dirty="0">
                <a:latin typeface="Arial Rounded MT Bold" panose="020F0704030504030204" pitchFamily="34" charset="0"/>
                <a:ea typeface="Verdana" panose="020B0604030504040204" pitchFamily="34" charset="0"/>
                <a:cs typeface="Verdana" panose="020B0604030504040204" pitchFamily="34" charset="0"/>
              </a:rPr>
              <a:t>weil in der Herberge kein Platz für sie war</a:t>
            </a:r>
            <a:r>
              <a:rPr lang="de-AT" sz="1700" dirty="0">
                <a:latin typeface="Lucida Sans" panose="020B0602030504020204" pitchFamily="34" charset="0"/>
                <a:ea typeface="Verdana" panose="020B0604030504040204" pitchFamily="34" charset="0"/>
                <a:cs typeface="Verdana" panose="020B0604030504040204" pitchFamily="34" charset="0"/>
              </a:rPr>
              <a:t>« </a:t>
            </a:r>
            <a:r>
              <a:rPr lang="de-AT" sz="1400" dirty="0">
                <a:latin typeface="Lucida Sans" panose="020B0602030504020204" pitchFamily="34" charset="0"/>
                <a:ea typeface="Verdana" panose="020B0604030504040204" pitchFamily="34" charset="0"/>
                <a:cs typeface="Verdana" panose="020B0604030504040204" pitchFamily="34" charset="0"/>
              </a:rPr>
              <a:t>(</a:t>
            </a:r>
            <a:r>
              <a:rPr lang="de-AT" sz="1400" dirty="0" err="1">
                <a:latin typeface="Lucida Sans" panose="020B0602030504020204" pitchFamily="34" charset="0"/>
                <a:ea typeface="Verdana" panose="020B0604030504040204" pitchFamily="34" charset="0"/>
                <a:cs typeface="Verdana" panose="020B0604030504040204" pitchFamily="34" charset="0"/>
              </a:rPr>
              <a:t>Lk</a:t>
            </a:r>
            <a:r>
              <a:rPr lang="de-AT" sz="1400" dirty="0">
                <a:latin typeface="Lucida Sans" panose="020B0602030504020204" pitchFamily="34" charset="0"/>
                <a:ea typeface="Verdana" panose="020B0604030504040204" pitchFamily="34" charset="0"/>
                <a:cs typeface="Verdana" panose="020B0604030504040204" pitchFamily="34" charset="0"/>
              </a:rPr>
              <a:t> 2,7</a:t>
            </a:r>
            <a:r>
              <a:rPr lang="de-AT" sz="1200" dirty="0">
                <a:latin typeface="Lucida Sans" panose="020B0602030504020204" pitchFamily="34" charset="0"/>
                <a:ea typeface="Verdana" panose="020B0604030504040204" pitchFamily="34" charset="0"/>
                <a:cs typeface="Verdana" panose="020B0604030504040204" pitchFamily="34" charset="0"/>
              </a:rPr>
              <a:t>)</a:t>
            </a:r>
          </a:p>
        </p:txBody>
      </p:sp>
      <p:sp>
        <p:nvSpPr>
          <p:cNvPr id="6" name="Slide Number Placeholder 5"/>
          <p:cNvSpPr>
            <a:spLocks noGrp="1"/>
          </p:cNvSpPr>
          <p:nvPr>
            <p:ph type="sldNum" sz="quarter" idx="4294967295"/>
          </p:nvPr>
        </p:nvSpPr>
        <p:spPr>
          <a:xfrm>
            <a:off x="5153842" y="4916362"/>
            <a:ext cx="1511975" cy="268350"/>
          </a:xfrm>
          <a:prstGeom prst="rect">
            <a:avLst/>
          </a:prstGeom>
        </p:spPr>
        <p:txBody>
          <a:bodyPr vert="horz" lIns="91440" tIns="45720" rIns="91440" bIns="45720" rtlCol="0" anchor="ctr"/>
          <a:lstStyle>
            <a:lvl1pPr algn="r">
              <a:defRPr sz="882">
                <a:solidFill>
                  <a:schemeClr val="tx1">
                    <a:tint val="75000"/>
                  </a:schemeClr>
                </a:solidFill>
              </a:defRPr>
            </a:lvl1pPr>
          </a:lstStyle>
          <a:p>
            <a:fld id="{9032BFEC-FB91-42E2-B40F-14DBE4F19526}" type="slidenum">
              <a:rPr lang="de-DE" smtClean="0">
                <a:solidFill>
                  <a:schemeClr val="tx1"/>
                </a:solidFill>
              </a:rPr>
              <a:t>28</a:t>
            </a:fld>
            <a:endParaRPr lang="de-DE" dirty="0">
              <a:solidFill>
                <a:schemeClr val="tx1"/>
              </a:solidFill>
            </a:endParaRPr>
          </a:p>
        </p:txBody>
      </p:sp>
    </p:spTree>
    <p:extLst>
      <p:ext uri="{BB962C8B-B14F-4D97-AF65-F5344CB8AC3E}">
        <p14:creationId xmlns:p14="http://schemas.microsoft.com/office/powerpoint/2010/main" val="2398018741"/>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704095"/>
            <a:ext cx="6729047" cy="4336218"/>
          </a:xfrm>
          <a:prstGeom prst="rect">
            <a:avLst/>
          </a:prstGeom>
        </p:spPr>
      </p:pic>
      <p:pic>
        <p:nvPicPr>
          <p:cNvPr id="3" name="Grafik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90254" y="74525"/>
            <a:ext cx="747667" cy="747667"/>
          </a:xfrm>
          <a:prstGeom prst="rect">
            <a:avLst/>
          </a:prstGeom>
        </p:spPr>
      </p:pic>
      <p:cxnSp>
        <p:nvCxnSpPr>
          <p:cNvPr id="12" name="Gerader Verbinder 11"/>
          <p:cNvCxnSpPr/>
          <p:nvPr/>
        </p:nvCxnSpPr>
        <p:spPr>
          <a:xfrm>
            <a:off x="156481" y="614268"/>
            <a:ext cx="5835245" cy="0"/>
          </a:xfrm>
          <a:prstGeom prst="line">
            <a:avLst/>
          </a:prstGeom>
          <a:ln w="12700" cap="rnd">
            <a:solidFill>
              <a:srgbClr val="B6B7B8"/>
            </a:solidFill>
            <a:round/>
          </a:ln>
        </p:spPr>
        <p:style>
          <a:lnRef idx="1">
            <a:schemeClr val="accent1"/>
          </a:lnRef>
          <a:fillRef idx="0">
            <a:schemeClr val="accent1"/>
          </a:fillRef>
          <a:effectRef idx="0">
            <a:schemeClr val="accent1"/>
          </a:effectRef>
          <a:fontRef idx="minor">
            <a:schemeClr val="tx1"/>
          </a:fontRef>
        </p:style>
      </p:cxnSp>
      <p:sp>
        <p:nvSpPr>
          <p:cNvPr id="11" name="Textfeld 10"/>
          <p:cNvSpPr txBox="1"/>
          <p:nvPr/>
        </p:nvSpPr>
        <p:spPr>
          <a:xfrm>
            <a:off x="77873" y="221945"/>
            <a:ext cx="5890987" cy="353943"/>
          </a:xfrm>
          <a:prstGeom prst="rect">
            <a:avLst/>
          </a:prstGeom>
          <a:noFill/>
        </p:spPr>
        <p:txBody>
          <a:bodyPr wrap="square" rtlCol="0">
            <a:spAutoFit/>
          </a:bodyPr>
          <a:lstStyle/>
          <a:p>
            <a:r>
              <a:rPr lang="de-AT" sz="1700" dirty="0">
                <a:latin typeface="Lucida Sans" panose="020B0602030504020204" pitchFamily="34" charset="0"/>
                <a:ea typeface="Verdana" panose="020B0604030504040204" pitchFamily="34" charset="0"/>
                <a:cs typeface="Verdana" panose="020B0604030504040204" pitchFamily="34" charset="0"/>
              </a:rPr>
              <a:t>»…</a:t>
            </a:r>
            <a:r>
              <a:rPr lang="de-AT" sz="1700" dirty="0">
                <a:latin typeface="Arial Rounded MT Bold" panose="020F0704030504030204" pitchFamily="34" charset="0"/>
                <a:ea typeface="Verdana" panose="020B0604030504040204" pitchFamily="34" charset="0"/>
                <a:cs typeface="Verdana" panose="020B0604030504040204" pitchFamily="34" charset="0"/>
              </a:rPr>
              <a:t>weil in der Herberge kein Platz für sie war</a:t>
            </a:r>
            <a:r>
              <a:rPr lang="de-AT" sz="1700" dirty="0">
                <a:latin typeface="Lucida Sans" panose="020B0602030504020204" pitchFamily="34" charset="0"/>
                <a:ea typeface="Verdana" panose="020B0604030504040204" pitchFamily="34" charset="0"/>
                <a:cs typeface="Verdana" panose="020B0604030504040204" pitchFamily="34" charset="0"/>
              </a:rPr>
              <a:t>« </a:t>
            </a:r>
            <a:r>
              <a:rPr lang="de-AT" sz="1400" dirty="0">
                <a:latin typeface="Lucida Sans" panose="020B0602030504020204" pitchFamily="34" charset="0"/>
                <a:ea typeface="Verdana" panose="020B0604030504040204" pitchFamily="34" charset="0"/>
                <a:cs typeface="Verdana" panose="020B0604030504040204" pitchFamily="34" charset="0"/>
              </a:rPr>
              <a:t>(</a:t>
            </a:r>
            <a:r>
              <a:rPr lang="de-AT" sz="1400" dirty="0" err="1">
                <a:latin typeface="Lucida Sans" panose="020B0602030504020204" pitchFamily="34" charset="0"/>
                <a:ea typeface="Verdana" panose="020B0604030504040204" pitchFamily="34" charset="0"/>
                <a:cs typeface="Verdana" panose="020B0604030504040204" pitchFamily="34" charset="0"/>
              </a:rPr>
              <a:t>Lk</a:t>
            </a:r>
            <a:r>
              <a:rPr lang="de-AT" sz="1400" dirty="0">
                <a:latin typeface="Lucida Sans" panose="020B0602030504020204" pitchFamily="34" charset="0"/>
                <a:ea typeface="Verdana" panose="020B0604030504040204" pitchFamily="34" charset="0"/>
                <a:cs typeface="Verdana" panose="020B0604030504040204" pitchFamily="34" charset="0"/>
              </a:rPr>
              <a:t> 2,7</a:t>
            </a:r>
            <a:r>
              <a:rPr lang="de-AT" sz="1200" dirty="0">
                <a:latin typeface="Lucida Sans" panose="020B0602030504020204" pitchFamily="34" charset="0"/>
                <a:ea typeface="Verdana" panose="020B0604030504040204" pitchFamily="34" charset="0"/>
                <a:cs typeface="Verdana" panose="020B0604030504040204" pitchFamily="34" charset="0"/>
              </a:rPr>
              <a:t>)</a:t>
            </a:r>
          </a:p>
        </p:txBody>
      </p:sp>
      <p:sp>
        <p:nvSpPr>
          <p:cNvPr id="8" name="Textfeld 7"/>
          <p:cNvSpPr txBox="1"/>
          <p:nvPr/>
        </p:nvSpPr>
        <p:spPr>
          <a:xfrm>
            <a:off x="199549" y="788419"/>
            <a:ext cx="5647637" cy="3970318"/>
          </a:xfrm>
          <a:prstGeom prst="rect">
            <a:avLst/>
          </a:prstGeom>
          <a:noFill/>
          <a:effectLst>
            <a:softEdge rad="63500"/>
          </a:effectLst>
        </p:spPr>
        <p:txBody>
          <a:bodyPr wrap="square" rtlCol="0">
            <a:spAutoFit/>
          </a:bodyPr>
          <a:lstStyle/>
          <a:p>
            <a:pPr>
              <a:lnSpc>
                <a:spcPct val="150000"/>
              </a:lnSpc>
            </a:pPr>
            <a:r>
              <a:rPr lang="de-AT" sz="1200" dirty="0">
                <a:solidFill>
                  <a:schemeClr val="bg1"/>
                </a:solidFill>
                <a:latin typeface="Lucida Sans" panose="020B0602030504020204" pitchFamily="34" charset="0"/>
                <a:ea typeface="Verdana" panose="020B0604030504040204" pitchFamily="34" charset="0"/>
                <a:cs typeface="Verdana" panose="020B0604030504040204" pitchFamily="34" charset="0"/>
              </a:rPr>
              <a:t>Brasilien ist das größte Land von Südamerika.</a:t>
            </a:r>
          </a:p>
          <a:p>
            <a:pPr>
              <a:lnSpc>
                <a:spcPct val="150000"/>
              </a:lnSpc>
            </a:pPr>
            <a:r>
              <a:rPr lang="de-AT" sz="1200" dirty="0">
                <a:solidFill>
                  <a:schemeClr val="bg1"/>
                </a:solidFill>
                <a:latin typeface="Lucida Sans" panose="020B0602030504020204" pitchFamily="34" charset="0"/>
                <a:ea typeface="Verdana" panose="020B0604030504040204" pitchFamily="34" charset="0"/>
                <a:cs typeface="Verdana" panose="020B0604030504040204" pitchFamily="34" charset="0"/>
              </a:rPr>
              <a:t>Und trotzdem ist kein Platz </a:t>
            </a:r>
          </a:p>
          <a:p>
            <a:pPr>
              <a:lnSpc>
                <a:spcPct val="150000"/>
              </a:lnSpc>
            </a:pPr>
            <a:r>
              <a:rPr lang="de-AT" sz="1200" dirty="0">
                <a:solidFill>
                  <a:schemeClr val="bg1"/>
                </a:solidFill>
                <a:latin typeface="Lucida Sans" panose="020B0602030504020204" pitchFamily="34" charset="0"/>
                <a:ea typeface="Verdana" panose="020B0604030504040204" pitchFamily="34" charset="0"/>
                <a:cs typeface="Verdana" panose="020B0604030504040204" pitchFamily="34" charset="0"/>
              </a:rPr>
              <a:t>	für indigene Völker,</a:t>
            </a:r>
          </a:p>
          <a:p>
            <a:pPr>
              <a:lnSpc>
                <a:spcPct val="150000"/>
              </a:lnSpc>
            </a:pPr>
            <a:r>
              <a:rPr lang="de-AT" sz="1200" dirty="0">
                <a:solidFill>
                  <a:schemeClr val="bg1"/>
                </a:solidFill>
                <a:latin typeface="Lucida Sans" panose="020B0602030504020204" pitchFamily="34" charset="0"/>
                <a:ea typeface="Verdana" panose="020B0604030504040204" pitchFamily="34" charset="0"/>
                <a:cs typeface="Verdana" panose="020B0604030504040204" pitchFamily="34" charset="0"/>
              </a:rPr>
              <a:t>die aus der Heimat vertrieben werden, </a:t>
            </a:r>
          </a:p>
          <a:p>
            <a:pPr>
              <a:lnSpc>
                <a:spcPct val="150000"/>
              </a:lnSpc>
            </a:pPr>
            <a:r>
              <a:rPr lang="de-AT" sz="1200" dirty="0">
                <a:solidFill>
                  <a:schemeClr val="bg1"/>
                </a:solidFill>
                <a:latin typeface="Lucida Sans" panose="020B0602030504020204" pitchFamily="34" charset="0"/>
                <a:ea typeface="Verdana" panose="020B0604030504040204" pitchFamily="34" charset="0"/>
                <a:cs typeface="Verdana" panose="020B0604030504040204" pitchFamily="34" charset="0"/>
              </a:rPr>
              <a:t>	für Arme, </a:t>
            </a:r>
          </a:p>
          <a:p>
            <a:pPr>
              <a:lnSpc>
                <a:spcPct val="150000"/>
              </a:lnSpc>
            </a:pPr>
            <a:r>
              <a:rPr lang="de-AT" sz="1200" dirty="0">
                <a:solidFill>
                  <a:schemeClr val="bg1"/>
                </a:solidFill>
                <a:latin typeface="Lucida Sans" panose="020B0602030504020204" pitchFamily="34" charset="0"/>
                <a:ea typeface="Verdana" panose="020B0604030504040204" pitchFamily="34" charset="0"/>
                <a:cs typeface="Verdana" panose="020B0604030504040204" pitchFamily="34" charset="0"/>
              </a:rPr>
              <a:t>die bettelnd am Straßenrand den Tourismus stören, 	</a:t>
            </a:r>
          </a:p>
          <a:p>
            <a:pPr>
              <a:lnSpc>
                <a:spcPct val="150000"/>
              </a:lnSpc>
            </a:pPr>
            <a:r>
              <a:rPr lang="de-AT" sz="1200" dirty="0">
                <a:solidFill>
                  <a:schemeClr val="bg1"/>
                </a:solidFill>
                <a:latin typeface="Lucida Sans" panose="020B0602030504020204" pitchFamily="34" charset="0"/>
                <a:ea typeface="Verdana" panose="020B0604030504040204" pitchFamily="34" charset="0"/>
                <a:cs typeface="Verdana" panose="020B0604030504040204" pitchFamily="34" charset="0"/>
              </a:rPr>
              <a:t>	für Familien,</a:t>
            </a:r>
          </a:p>
          <a:p>
            <a:pPr>
              <a:lnSpc>
                <a:spcPct val="150000"/>
              </a:lnSpc>
            </a:pPr>
            <a:r>
              <a:rPr lang="de-AT" sz="1200" dirty="0">
                <a:solidFill>
                  <a:schemeClr val="bg1"/>
                </a:solidFill>
                <a:latin typeface="Lucida Sans" panose="020B0602030504020204" pitchFamily="34" charset="0"/>
                <a:ea typeface="Verdana" panose="020B0604030504040204" pitchFamily="34" charset="0"/>
                <a:cs typeface="Verdana" panose="020B0604030504040204" pitchFamily="34" charset="0"/>
              </a:rPr>
              <a:t>die sich der Verwüstung ihrer Mit-Welt widersetzen, 	</a:t>
            </a:r>
          </a:p>
          <a:p>
            <a:pPr>
              <a:lnSpc>
                <a:spcPct val="150000"/>
              </a:lnSpc>
            </a:pPr>
            <a:r>
              <a:rPr lang="de-AT" sz="1200" dirty="0">
                <a:solidFill>
                  <a:schemeClr val="bg1"/>
                </a:solidFill>
                <a:latin typeface="Lucida Sans" panose="020B0602030504020204" pitchFamily="34" charset="0"/>
                <a:ea typeface="Verdana" panose="020B0604030504040204" pitchFamily="34" charset="0"/>
                <a:cs typeface="Verdana" panose="020B0604030504040204" pitchFamily="34" charset="0"/>
              </a:rPr>
              <a:t>	für kleine Landwirte, </a:t>
            </a:r>
          </a:p>
          <a:p>
            <a:pPr>
              <a:lnSpc>
                <a:spcPct val="150000"/>
              </a:lnSpc>
            </a:pPr>
            <a:r>
              <a:rPr lang="de-AT" sz="1200" dirty="0">
                <a:solidFill>
                  <a:schemeClr val="bg1"/>
                </a:solidFill>
                <a:latin typeface="Lucida Sans" panose="020B0602030504020204" pitchFamily="34" charset="0"/>
                <a:ea typeface="Verdana" panose="020B0604030504040204" pitchFamily="34" charset="0"/>
                <a:cs typeface="Verdana" panose="020B0604030504040204" pitchFamily="34" charset="0"/>
              </a:rPr>
              <a:t>die riesigen Zuckerrohr- und Sojafarmen weichen müssen, </a:t>
            </a:r>
          </a:p>
          <a:p>
            <a:pPr>
              <a:lnSpc>
                <a:spcPct val="150000"/>
              </a:lnSpc>
            </a:pPr>
            <a:r>
              <a:rPr lang="de-AT" sz="1200" dirty="0">
                <a:solidFill>
                  <a:schemeClr val="bg1"/>
                </a:solidFill>
                <a:latin typeface="Lucida Sans" panose="020B0602030504020204" pitchFamily="34" charset="0"/>
                <a:ea typeface="Verdana" panose="020B0604030504040204" pitchFamily="34" charset="0"/>
                <a:cs typeface="Verdana" panose="020B0604030504040204" pitchFamily="34" charset="0"/>
              </a:rPr>
              <a:t>	für Frauen, </a:t>
            </a:r>
          </a:p>
          <a:p>
            <a:pPr>
              <a:lnSpc>
                <a:spcPct val="150000"/>
              </a:lnSpc>
            </a:pPr>
            <a:r>
              <a:rPr lang="de-AT" sz="1200" dirty="0">
                <a:solidFill>
                  <a:schemeClr val="bg1"/>
                </a:solidFill>
                <a:latin typeface="Lucida Sans" panose="020B0602030504020204" pitchFamily="34" charset="0"/>
                <a:ea typeface="Verdana" panose="020B0604030504040204" pitchFamily="34" charset="0"/>
                <a:cs typeface="Verdana" panose="020B0604030504040204" pitchFamily="34" charset="0"/>
              </a:rPr>
              <a:t>die sich hilflos uns verschmäht mit ihren Kindern durchfretten, </a:t>
            </a:r>
          </a:p>
          <a:p>
            <a:pPr>
              <a:lnSpc>
                <a:spcPct val="150000"/>
              </a:lnSpc>
            </a:pPr>
            <a:r>
              <a:rPr lang="de-AT" sz="1200" dirty="0">
                <a:solidFill>
                  <a:schemeClr val="bg1"/>
                </a:solidFill>
                <a:latin typeface="Lucida Sans" panose="020B0602030504020204" pitchFamily="34" charset="0"/>
                <a:ea typeface="Verdana" panose="020B0604030504040204" pitchFamily="34" charset="0"/>
                <a:cs typeface="Verdana" panose="020B0604030504040204" pitchFamily="34" charset="0"/>
              </a:rPr>
              <a:t>	für alles Menschen, </a:t>
            </a:r>
          </a:p>
          <a:p>
            <a:pPr>
              <a:lnSpc>
                <a:spcPct val="150000"/>
              </a:lnSpc>
            </a:pPr>
            <a:r>
              <a:rPr lang="de-AT" sz="1200" dirty="0">
                <a:solidFill>
                  <a:schemeClr val="bg1"/>
                </a:solidFill>
                <a:latin typeface="Lucida Sans" panose="020B0602030504020204" pitchFamily="34" charset="0"/>
                <a:ea typeface="Verdana" panose="020B0604030504040204" pitchFamily="34" charset="0"/>
                <a:cs typeface="Verdana" panose="020B0604030504040204" pitchFamily="34" charset="0"/>
              </a:rPr>
              <a:t>denen das Recht auf Leben abgesprochen wird. </a:t>
            </a:r>
            <a:endParaRPr lang="de-AT" sz="1100" dirty="0">
              <a:solidFill>
                <a:schemeClr val="bg1"/>
              </a:solidFill>
              <a:latin typeface="Lucida Sans" panose="020B0602030504020204" pitchFamily="34" charset="0"/>
              <a:ea typeface="Verdana" panose="020B0604030504040204" pitchFamily="34" charset="0"/>
              <a:cs typeface="Verdana" panose="020B0604030504040204" pitchFamily="34" charset="0"/>
            </a:endParaRPr>
          </a:p>
        </p:txBody>
      </p:sp>
      <p:sp>
        <p:nvSpPr>
          <p:cNvPr id="9" name="Textfeld 8"/>
          <p:cNvSpPr txBox="1"/>
          <p:nvPr/>
        </p:nvSpPr>
        <p:spPr>
          <a:xfrm>
            <a:off x="2467848" y="4832673"/>
            <a:ext cx="3975015" cy="230832"/>
          </a:xfrm>
          <a:prstGeom prst="rect">
            <a:avLst/>
          </a:prstGeom>
          <a:noFill/>
          <a:effectLst>
            <a:softEdge rad="63500"/>
          </a:effectLst>
        </p:spPr>
        <p:txBody>
          <a:bodyPr wrap="square" rtlCol="0">
            <a:spAutoFit/>
          </a:bodyPr>
          <a:lstStyle/>
          <a:p>
            <a:pPr>
              <a:lnSpc>
                <a:spcPct val="150000"/>
              </a:lnSpc>
            </a:pPr>
            <a:r>
              <a:rPr lang="de-AT" sz="600" dirty="0">
                <a:solidFill>
                  <a:schemeClr val="bg1"/>
                </a:solidFill>
                <a:latin typeface="Lucida Sans" panose="020B0602030504020204" pitchFamily="34" charset="0"/>
                <a:ea typeface="Verdana" panose="020B0604030504040204" pitchFamily="34" charset="0"/>
                <a:cs typeface="Verdana" panose="020B0604030504040204" pitchFamily="34" charset="0"/>
              </a:rPr>
              <a:t>Text: Bischof Erwin Kräutler (</a:t>
            </a:r>
            <a:r>
              <a:rPr lang="de-AT" sz="600" i="1" dirty="0">
                <a:solidFill>
                  <a:schemeClr val="bg1"/>
                </a:solidFill>
                <a:latin typeface="Lucida Sans" panose="020B0602030504020204" pitchFamily="34" charset="0"/>
                <a:ea typeface="Verdana" panose="020B0604030504040204" pitchFamily="34" charset="0"/>
                <a:cs typeface="Verdana" panose="020B0604030504040204" pitchFamily="34" charset="0"/>
              </a:rPr>
              <a:t>Als Gott einer von uns wurde</a:t>
            </a:r>
            <a:r>
              <a:rPr lang="de-AT" sz="600" dirty="0">
                <a:solidFill>
                  <a:schemeClr val="bg1"/>
                </a:solidFill>
                <a:latin typeface="Lucida Sans" panose="020B0602030504020204" pitchFamily="34" charset="0"/>
                <a:ea typeface="Verdana" panose="020B0604030504040204" pitchFamily="34" charset="0"/>
                <a:cs typeface="Verdana" panose="020B0604030504040204" pitchFamily="34" charset="0"/>
              </a:rPr>
              <a:t>. Gedanken zur Weihnachtsbotschaft, S. 13)</a:t>
            </a:r>
          </a:p>
        </p:txBody>
      </p:sp>
      <p:sp>
        <p:nvSpPr>
          <p:cNvPr id="10" name="Slide Number Placeholder 5"/>
          <p:cNvSpPr>
            <a:spLocks noGrp="1"/>
          </p:cNvSpPr>
          <p:nvPr>
            <p:ph type="sldNum" sz="quarter" idx="4294967295"/>
          </p:nvPr>
        </p:nvSpPr>
        <p:spPr>
          <a:xfrm>
            <a:off x="5153842" y="4746430"/>
            <a:ext cx="1511975" cy="268350"/>
          </a:xfrm>
          <a:prstGeom prst="rect">
            <a:avLst/>
          </a:prstGeom>
        </p:spPr>
        <p:txBody>
          <a:bodyPr vert="horz" lIns="91440" tIns="45720" rIns="91440" bIns="45720" rtlCol="0" anchor="ctr"/>
          <a:lstStyle>
            <a:lvl1pPr algn="r">
              <a:defRPr sz="882">
                <a:solidFill>
                  <a:schemeClr val="tx1">
                    <a:tint val="75000"/>
                  </a:schemeClr>
                </a:solidFill>
              </a:defRPr>
            </a:lvl1pPr>
          </a:lstStyle>
          <a:p>
            <a:fld id="{9032BFEC-FB91-42E2-B40F-14DBE4F19526}" type="slidenum">
              <a:rPr lang="de-DE" smtClean="0">
                <a:solidFill>
                  <a:schemeClr val="bg1"/>
                </a:solidFill>
              </a:rPr>
              <a:t>29</a:t>
            </a:fld>
            <a:endParaRPr lang="de-DE" dirty="0">
              <a:solidFill>
                <a:schemeClr val="bg1"/>
              </a:solidFill>
            </a:endParaRPr>
          </a:p>
        </p:txBody>
      </p:sp>
    </p:spTree>
    <p:extLst>
      <p:ext uri="{BB962C8B-B14F-4D97-AF65-F5344CB8AC3E}">
        <p14:creationId xmlns:p14="http://schemas.microsoft.com/office/powerpoint/2010/main" val="2144778251"/>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24809" y="656428"/>
            <a:ext cx="2895079" cy="2127883"/>
          </a:xfrm>
          <a:prstGeom prst="rect">
            <a:avLst/>
          </a:prstGeom>
        </p:spPr>
      </p:pic>
      <p:pic>
        <p:nvPicPr>
          <p:cNvPr id="3" name="Grafik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90254" y="74525"/>
            <a:ext cx="747667" cy="747667"/>
          </a:xfrm>
          <a:prstGeom prst="rect">
            <a:avLst/>
          </a:prstGeom>
        </p:spPr>
      </p:pic>
      <p:sp>
        <p:nvSpPr>
          <p:cNvPr id="6" name="Textfeld 5"/>
          <p:cNvSpPr txBox="1"/>
          <p:nvPr/>
        </p:nvSpPr>
        <p:spPr>
          <a:xfrm>
            <a:off x="298059" y="110444"/>
            <a:ext cx="5211588" cy="461665"/>
          </a:xfrm>
          <a:prstGeom prst="rect">
            <a:avLst/>
          </a:prstGeom>
          <a:noFill/>
        </p:spPr>
        <p:txBody>
          <a:bodyPr wrap="square" rtlCol="0">
            <a:spAutoFit/>
          </a:bodyPr>
          <a:lstStyle/>
          <a:p>
            <a:r>
              <a:rPr lang="de-AT" sz="2400" dirty="0">
                <a:latin typeface="Lucida Sans" panose="020B0602030504020204" pitchFamily="34" charset="0"/>
                <a:ea typeface="Verdana" panose="020B0604030504040204" pitchFamily="34" charset="0"/>
                <a:cs typeface="Verdana" panose="020B0604030504040204" pitchFamily="34" charset="0"/>
              </a:rPr>
              <a:t>Indigene in Brasilien - Geschichte</a:t>
            </a:r>
          </a:p>
        </p:txBody>
      </p:sp>
      <p:sp>
        <p:nvSpPr>
          <p:cNvPr id="9" name="Textfeld 8"/>
          <p:cNvSpPr txBox="1"/>
          <p:nvPr/>
        </p:nvSpPr>
        <p:spPr>
          <a:xfrm>
            <a:off x="156481" y="822192"/>
            <a:ext cx="3318562" cy="1323439"/>
          </a:xfrm>
          <a:prstGeom prst="rect">
            <a:avLst/>
          </a:prstGeom>
          <a:noFill/>
          <a:effectLst>
            <a:softEdge rad="63500"/>
          </a:effectLst>
        </p:spPr>
        <p:txBody>
          <a:bodyPr wrap="square" rtlCol="0">
            <a:spAutoFit/>
          </a:bodyPr>
          <a:lstStyle/>
          <a:p>
            <a:pPr indent="177800">
              <a:lnSpc>
                <a:spcPct val="150000"/>
              </a:lnSpc>
              <a:spcAft>
                <a:spcPts val="600"/>
              </a:spcAft>
            </a:pPr>
            <a:r>
              <a:rPr lang="de-AT" sz="1400" i="1" dirty="0">
                <a:latin typeface="Lucida Sans" panose="020B0602030504020204" pitchFamily="34" charset="0"/>
                <a:ea typeface="Verdana" panose="020B0604030504040204" pitchFamily="34" charset="0"/>
                <a:cs typeface="Verdana" panose="020B0604030504040204" pitchFamily="34" charset="0"/>
              </a:rPr>
              <a:t>Erste Kontakte im 16. Jh.</a:t>
            </a:r>
          </a:p>
          <a:p>
            <a:pPr marL="590550" lvl="1" indent="-214313">
              <a:lnSpc>
                <a:spcPct val="150000"/>
              </a:lnSpc>
              <a:buFont typeface="Symbol" panose="05050102010706020507" pitchFamily="18" charset="2"/>
              <a:buChar char="-"/>
            </a:pPr>
            <a:r>
              <a:rPr lang="de-AT" sz="1200" dirty="0">
                <a:latin typeface="Lucida Sans" panose="020B0602030504020204" pitchFamily="34" charset="0"/>
                <a:ea typeface="Verdana" panose="020B0604030504040204" pitchFamily="34" charset="0"/>
                <a:cs typeface="Verdana" panose="020B0604030504040204" pitchFamily="34" charset="0"/>
              </a:rPr>
              <a:t>durch Portugiesen</a:t>
            </a:r>
          </a:p>
          <a:p>
            <a:pPr marL="590550" lvl="1" indent="-214313">
              <a:lnSpc>
                <a:spcPct val="150000"/>
              </a:lnSpc>
              <a:buFont typeface="Symbol" panose="05050102010706020507" pitchFamily="18" charset="2"/>
              <a:buChar char="-"/>
            </a:pPr>
            <a:r>
              <a:rPr lang="de-AT" sz="1200" dirty="0">
                <a:latin typeface="Lucida Sans" panose="020B0602030504020204" pitchFamily="34" charset="0"/>
                <a:ea typeface="Verdana" panose="020B0604030504040204" pitchFamily="34" charset="0"/>
                <a:cs typeface="Verdana" panose="020B0604030504040204" pitchFamily="34" charset="0"/>
              </a:rPr>
              <a:t>anfangs friedlich</a:t>
            </a:r>
          </a:p>
          <a:p>
            <a:pPr marL="590550" lvl="1" indent="-214313">
              <a:lnSpc>
                <a:spcPct val="150000"/>
              </a:lnSpc>
              <a:buFont typeface="Symbol" panose="05050102010706020507" pitchFamily="18" charset="2"/>
              <a:buChar char="-"/>
            </a:pPr>
            <a:r>
              <a:rPr lang="de-AT" sz="1200" dirty="0">
                <a:latin typeface="Lucida Sans" panose="020B0602030504020204" pitchFamily="34" charset="0"/>
                <a:ea typeface="Verdana" panose="020B0604030504040204" pitchFamily="34" charset="0"/>
                <a:cs typeface="Verdana" panose="020B0604030504040204" pitchFamily="34" charset="0"/>
              </a:rPr>
              <a:t>dann Sklaverei bis Ende 19. Jh.</a:t>
            </a:r>
          </a:p>
        </p:txBody>
      </p:sp>
      <p:cxnSp>
        <p:nvCxnSpPr>
          <p:cNvPr id="10" name="Gerader Verbinder 9"/>
          <p:cNvCxnSpPr/>
          <p:nvPr/>
        </p:nvCxnSpPr>
        <p:spPr>
          <a:xfrm>
            <a:off x="156481" y="614268"/>
            <a:ext cx="5835245" cy="0"/>
          </a:xfrm>
          <a:prstGeom prst="line">
            <a:avLst/>
          </a:prstGeom>
          <a:ln w="12700" cap="rnd">
            <a:solidFill>
              <a:srgbClr val="B6B7B8"/>
            </a:solidFill>
            <a:round/>
          </a:ln>
        </p:spPr>
        <p:style>
          <a:lnRef idx="1">
            <a:schemeClr val="accent1"/>
          </a:lnRef>
          <a:fillRef idx="0">
            <a:schemeClr val="accent1"/>
          </a:fillRef>
          <a:effectRef idx="0">
            <a:schemeClr val="accent1"/>
          </a:effectRef>
          <a:fontRef idx="minor">
            <a:schemeClr val="tx1"/>
          </a:fontRef>
        </p:style>
      </p:cxnSp>
      <p:pic>
        <p:nvPicPr>
          <p:cNvPr id="2" name="Grafik 1"/>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2783935"/>
            <a:ext cx="3932729" cy="2256377"/>
          </a:xfrm>
          <a:prstGeom prst="rect">
            <a:avLst/>
          </a:prstGeom>
        </p:spPr>
      </p:pic>
      <p:pic>
        <p:nvPicPr>
          <p:cNvPr id="5" name="Grafik 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335885" y="2784311"/>
            <a:ext cx="3384003" cy="2256002"/>
          </a:xfrm>
          <a:prstGeom prst="rect">
            <a:avLst/>
          </a:prstGeom>
        </p:spPr>
      </p:pic>
      <p:sp>
        <p:nvSpPr>
          <p:cNvPr id="11" name="Slide Number Placeholder 5"/>
          <p:cNvSpPr>
            <a:spLocks noGrp="1"/>
          </p:cNvSpPr>
          <p:nvPr>
            <p:ph type="sldNum" sz="quarter" idx="4294967295"/>
          </p:nvPr>
        </p:nvSpPr>
        <p:spPr>
          <a:xfrm>
            <a:off x="5153842" y="4746430"/>
            <a:ext cx="1511975" cy="268350"/>
          </a:xfrm>
          <a:prstGeom prst="rect">
            <a:avLst/>
          </a:prstGeom>
        </p:spPr>
        <p:txBody>
          <a:bodyPr vert="horz" lIns="91440" tIns="45720" rIns="91440" bIns="45720" rtlCol="0" anchor="ctr"/>
          <a:lstStyle>
            <a:lvl1pPr algn="r">
              <a:defRPr sz="882">
                <a:solidFill>
                  <a:schemeClr val="tx1">
                    <a:tint val="75000"/>
                  </a:schemeClr>
                </a:solidFill>
              </a:defRPr>
            </a:lvl1pPr>
          </a:lstStyle>
          <a:p>
            <a:fld id="{9032BFEC-FB91-42E2-B40F-14DBE4F19526}" type="slidenum">
              <a:rPr lang="de-DE" smtClean="0">
                <a:solidFill>
                  <a:schemeClr val="bg1"/>
                </a:solidFill>
              </a:rPr>
              <a:t>3</a:t>
            </a:fld>
            <a:endParaRPr lang="de-DE" dirty="0">
              <a:solidFill>
                <a:schemeClr val="bg1"/>
              </a:solidFill>
            </a:endParaRPr>
          </a:p>
        </p:txBody>
      </p:sp>
    </p:spTree>
    <p:extLst>
      <p:ext uri="{BB962C8B-B14F-4D97-AF65-F5344CB8AC3E}">
        <p14:creationId xmlns:p14="http://schemas.microsoft.com/office/powerpoint/2010/main" val="2716242608"/>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90254" y="74525"/>
            <a:ext cx="747667" cy="747667"/>
          </a:xfrm>
          <a:prstGeom prst="rect">
            <a:avLst/>
          </a:prstGeom>
        </p:spPr>
      </p:pic>
      <p:sp>
        <p:nvSpPr>
          <p:cNvPr id="6" name="Textfeld 5"/>
          <p:cNvSpPr txBox="1"/>
          <p:nvPr/>
        </p:nvSpPr>
        <p:spPr>
          <a:xfrm>
            <a:off x="156481" y="183381"/>
            <a:ext cx="5733773" cy="338554"/>
          </a:xfrm>
          <a:prstGeom prst="rect">
            <a:avLst/>
          </a:prstGeom>
          <a:noFill/>
        </p:spPr>
        <p:txBody>
          <a:bodyPr wrap="square" rtlCol="0">
            <a:spAutoFit/>
          </a:bodyPr>
          <a:lstStyle/>
          <a:p>
            <a:pPr lvl="0" defTabSz="739567">
              <a:defRPr/>
            </a:pPr>
            <a:r>
              <a:rPr lang="de-AT" sz="1600" b="1" dirty="0"/>
              <a:t>Video-Botschaft von Bischof Erwin Kräutler</a:t>
            </a:r>
            <a:endParaRPr lang="en-US" sz="1600" b="1" dirty="0">
              <a:latin typeface="Lucida Sans" panose="020B0602030504020204" pitchFamily="34" charset="0"/>
              <a:ea typeface="Verdana" panose="020B0604030504040204" pitchFamily="34" charset="0"/>
              <a:cs typeface="Verdana" panose="020B0604030504040204" pitchFamily="34" charset="0"/>
            </a:endParaRPr>
          </a:p>
        </p:txBody>
      </p:sp>
      <p:cxnSp>
        <p:nvCxnSpPr>
          <p:cNvPr id="11" name="Gerader Verbinder 10"/>
          <p:cNvCxnSpPr/>
          <p:nvPr/>
        </p:nvCxnSpPr>
        <p:spPr>
          <a:xfrm>
            <a:off x="156481" y="614268"/>
            <a:ext cx="5835245" cy="0"/>
          </a:xfrm>
          <a:prstGeom prst="line">
            <a:avLst/>
          </a:prstGeom>
          <a:ln w="12700" cap="rnd">
            <a:solidFill>
              <a:srgbClr val="B6B7B8"/>
            </a:solidFill>
            <a:round/>
          </a:ln>
        </p:spPr>
        <p:style>
          <a:lnRef idx="1">
            <a:schemeClr val="accent1"/>
          </a:lnRef>
          <a:fillRef idx="0">
            <a:schemeClr val="accent1"/>
          </a:fillRef>
          <a:effectRef idx="0">
            <a:schemeClr val="accent1"/>
          </a:effectRef>
          <a:fontRef idx="minor">
            <a:schemeClr val="tx1"/>
          </a:fontRef>
        </p:style>
      </p:cxnSp>
      <p:sp>
        <p:nvSpPr>
          <p:cNvPr id="5" name="Textfeld 4"/>
          <p:cNvSpPr txBox="1"/>
          <p:nvPr/>
        </p:nvSpPr>
        <p:spPr>
          <a:xfrm>
            <a:off x="2476136" y="4683512"/>
            <a:ext cx="3822968" cy="246221"/>
          </a:xfrm>
          <a:prstGeom prst="rect">
            <a:avLst/>
          </a:prstGeom>
          <a:noFill/>
        </p:spPr>
        <p:txBody>
          <a:bodyPr wrap="square" rtlCol="0">
            <a:spAutoFit/>
          </a:bodyPr>
          <a:lstStyle/>
          <a:p>
            <a:r>
              <a:rPr lang="de-DE" sz="1000" dirty="0">
                <a:hlinkClick r:id="rId4"/>
              </a:rPr>
              <a:t>https://www.youtube.com/watch?v=4EO4Osktj4Y&amp;t=12s</a:t>
            </a:r>
            <a:endParaRPr lang="de-DE" sz="1000" dirty="0"/>
          </a:p>
        </p:txBody>
      </p:sp>
      <p:sp>
        <p:nvSpPr>
          <p:cNvPr id="7" name="Slide Number Placeholder 5"/>
          <p:cNvSpPr>
            <a:spLocks noGrp="1"/>
          </p:cNvSpPr>
          <p:nvPr>
            <p:ph type="sldNum" sz="quarter" idx="4294967295"/>
          </p:nvPr>
        </p:nvSpPr>
        <p:spPr>
          <a:xfrm>
            <a:off x="5153842" y="4746430"/>
            <a:ext cx="1511975" cy="268350"/>
          </a:xfrm>
          <a:prstGeom prst="rect">
            <a:avLst/>
          </a:prstGeom>
        </p:spPr>
        <p:txBody>
          <a:bodyPr vert="horz" lIns="91440" tIns="45720" rIns="91440" bIns="45720" rtlCol="0" anchor="ctr"/>
          <a:lstStyle>
            <a:lvl1pPr algn="r">
              <a:defRPr sz="882">
                <a:solidFill>
                  <a:schemeClr val="tx1">
                    <a:tint val="75000"/>
                  </a:schemeClr>
                </a:solidFill>
              </a:defRPr>
            </a:lvl1pPr>
          </a:lstStyle>
          <a:p>
            <a:fld id="{9032BFEC-FB91-42E2-B40F-14DBE4F19526}" type="slidenum">
              <a:rPr lang="de-DE" smtClean="0">
                <a:solidFill>
                  <a:schemeClr val="tx1"/>
                </a:solidFill>
              </a:rPr>
              <a:t>30</a:t>
            </a:fld>
            <a:endParaRPr lang="de-DE" dirty="0">
              <a:solidFill>
                <a:schemeClr val="tx1"/>
              </a:solidFill>
            </a:endParaRPr>
          </a:p>
        </p:txBody>
      </p:sp>
      <p:pic>
        <p:nvPicPr>
          <p:cNvPr id="2" name="Grafik 1">
            <a:hlinkClick r:id="rId4"/>
          </p:cNvPr>
          <p:cNvPicPr>
            <a:picLocks noChangeAspect="1"/>
          </p:cNvPicPr>
          <p:nvPr/>
        </p:nvPicPr>
        <p:blipFill>
          <a:blip r:embed="rId5"/>
          <a:stretch>
            <a:fillRect/>
          </a:stretch>
        </p:blipFill>
        <p:spPr>
          <a:xfrm>
            <a:off x="0" y="785446"/>
            <a:ext cx="6719889" cy="3780345"/>
          </a:xfrm>
          <a:prstGeom prst="rect">
            <a:avLst/>
          </a:prstGeom>
        </p:spPr>
      </p:pic>
    </p:spTree>
    <p:extLst>
      <p:ext uri="{BB962C8B-B14F-4D97-AF65-F5344CB8AC3E}">
        <p14:creationId xmlns:p14="http://schemas.microsoft.com/office/powerpoint/2010/main" val="1068375128"/>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Retirada de madeira ilegal na Terra Indígena Karipuna, registrada em 2019. Foto: Chico Bata/Todos os Olhos na Amazônia"/>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3446" y="-203261"/>
            <a:ext cx="6740770" cy="5390256"/>
          </a:xfrm>
          <a:prstGeom prst="rect">
            <a:avLst/>
          </a:prstGeom>
          <a:noFill/>
          <a:extLst>
            <a:ext uri="{909E8E84-426E-40DD-AFC4-6F175D3DCCD1}">
              <a14:hiddenFill xmlns:a14="http://schemas.microsoft.com/office/drawing/2010/main">
                <a:solidFill>
                  <a:srgbClr val="FFFFFF"/>
                </a:solidFill>
              </a14:hiddenFill>
            </a:ext>
          </a:extLst>
        </p:spPr>
      </p:pic>
      <p:sp>
        <p:nvSpPr>
          <p:cNvPr id="6" name="Textfeld 5"/>
          <p:cNvSpPr txBox="1"/>
          <p:nvPr/>
        </p:nvSpPr>
        <p:spPr>
          <a:xfrm>
            <a:off x="1572495" y="242445"/>
            <a:ext cx="5835245" cy="892552"/>
          </a:xfrm>
          <a:prstGeom prst="rect">
            <a:avLst/>
          </a:prstGeom>
          <a:noFill/>
        </p:spPr>
        <p:txBody>
          <a:bodyPr wrap="square" rtlCol="0">
            <a:spAutoFit/>
          </a:bodyPr>
          <a:lstStyle/>
          <a:p>
            <a:pPr lvl="0" defTabSz="739567">
              <a:defRPr/>
            </a:pPr>
            <a:r>
              <a:rPr lang="en-US" sz="2600" b="1" dirty="0" err="1">
                <a:solidFill>
                  <a:schemeClr val="bg1"/>
                </a:solidFill>
                <a:latin typeface="Arial" panose="020B0604020202020204" pitchFamily="34" charset="0"/>
                <a:ea typeface="Verdana" panose="020B0604030504040204" pitchFamily="34" charset="0"/>
                <a:cs typeface="Arial" panose="020B0604020202020204" pitchFamily="34" charset="0"/>
              </a:rPr>
              <a:t>Adventsammlung</a:t>
            </a:r>
            <a:r>
              <a:rPr lang="en-US" sz="2600" b="1" dirty="0">
                <a:solidFill>
                  <a:schemeClr val="bg1"/>
                </a:solidFill>
                <a:latin typeface="Arial" panose="020B0604020202020204" pitchFamily="34" charset="0"/>
                <a:ea typeface="Verdana" panose="020B0604030504040204" pitchFamily="34" charset="0"/>
                <a:cs typeface="Arial" panose="020B0604020202020204" pitchFamily="34" charset="0"/>
              </a:rPr>
              <a:t> 2021</a:t>
            </a:r>
          </a:p>
          <a:p>
            <a:pPr lvl="0" defTabSz="739567">
              <a:defRPr/>
            </a:pPr>
            <a:r>
              <a:rPr lang="en-US" sz="2600" dirty="0">
                <a:solidFill>
                  <a:schemeClr val="bg1"/>
                </a:solidFill>
                <a:latin typeface="Arial" panose="020B0604020202020204" pitchFamily="34" charset="0"/>
                <a:ea typeface="Verdana" panose="020B0604030504040204" pitchFamily="34" charset="0"/>
                <a:cs typeface="Arial" panose="020B0604020202020204" pitchFamily="34" charset="0"/>
              </a:rPr>
              <a:t>“Stern der </a:t>
            </a:r>
            <a:r>
              <a:rPr lang="en-US" sz="2600" dirty="0" err="1">
                <a:solidFill>
                  <a:schemeClr val="bg1"/>
                </a:solidFill>
                <a:latin typeface="Arial" panose="020B0604020202020204" pitchFamily="34" charset="0"/>
                <a:ea typeface="Verdana" panose="020B0604030504040204" pitchFamily="34" charset="0"/>
                <a:cs typeface="Arial" panose="020B0604020202020204" pitchFamily="34" charset="0"/>
              </a:rPr>
              <a:t>Hoffnung</a:t>
            </a:r>
            <a:r>
              <a:rPr lang="en-US" sz="2600" dirty="0">
                <a:solidFill>
                  <a:schemeClr val="bg1"/>
                </a:solidFill>
                <a:latin typeface="Arial" panose="020B0604020202020204" pitchFamily="34" charset="0"/>
                <a:ea typeface="Verdana" panose="020B0604030504040204" pitchFamily="34" charset="0"/>
                <a:cs typeface="Arial" panose="020B0604020202020204" pitchFamily="34" charset="0"/>
              </a:rPr>
              <a:t>”</a:t>
            </a:r>
          </a:p>
        </p:txBody>
      </p:sp>
      <p:sp>
        <p:nvSpPr>
          <p:cNvPr id="7" name="Textfeld 6"/>
          <p:cNvSpPr txBox="1"/>
          <p:nvPr/>
        </p:nvSpPr>
        <p:spPr>
          <a:xfrm>
            <a:off x="-125314" y="1582616"/>
            <a:ext cx="6763235" cy="2666534"/>
          </a:xfrm>
          <a:prstGeom prst="rect">
            <a:avLst/>
          </a:prstGeom>
          <a:solidFill>
            <a:schemeClr val="bg1">
              <a:alpha val="69000"/>
            </a:schemeClr>
          </a:solidFill>
          <a:effectLst>
            <a:softEdge rad="63500"/>
          </a:effectLst>
        </p:spPr>
        <p:txBody>
          <a:bodyPr wrap="square" lIns="216000" tIns="72000" rIns="216000" rtlCol="0">
            <a:noAutofit/>
          </a:bodyPr>
          <a:lstStyle/>
          <a:p>
            <a:pPr defTabSz="360000">
              <a:lnSpc>
                <a:spcPct val="150000"/>
              </a:lnSpc>
            </a:pPr>
            <a:r>
              <a:rPr lang="de-DE" sz="1400" b="1" dirty="0">
                <a:latin typeface="Arial" panose="020B0604020202020204" pitchFamily="34" charset="0"/>
                <a:ea typeface="Verdana" panose="020B0604030504040204" pitchFamily="34" charset="0"/>
                <a:cs typeface="Arial" panose="020B0604020202020204" pitchFamily="34" charset="0"/>
              </a:rPr>
              <a:t>48 € 	schützen die Fläche von Bregenz</a:t>
            </a:r>
          </a:p>
          <a:p>
            <a:pPr defTabSz="360000">
              <a:lnSpc>
                <a:spcPct val="150000"/>
              </a:lnSpc>
            </a:pPr>
            <a:r>
              <a:rPr lang="de-DE" sz="1400" b="1" dirty="0">
                <a:latin typeface="Arial" panose="020B0604020202020204" pitchFamily="34" charset="0"/>
                <a:ea typeface="Verdana" panose="020B0604030504040204" pitchFamily="34" charset="0"/>
                <a:cs typeface="Arial" panose="020B0604020202020204" pitchFamily="34" charset="0"/>
              </a:rPr>
              <a:t>103 € 	die Fläche der Stadt Salzburg</a:t>
            </a:r>
          </a:p>
          <a:p>
            <a:pPr defTabSz="360000">
              <a:lnSpc>
                <a:spcPct val="150000"/>
              </a:lnSpc>
            </a:pPr>
            <a:r>
              <a:rPr lang="de-DE" sz="1400" b="1" dirty="0">
                <a:latin typeface="Arial" panose="020B0604020202020204" pitchFamily="34" charset="0"/>
                <a:ea typeface="Verdana" panose="020B0604030504040204" pitchFamily="34" charset="0"/>
                <a:cs typeface="Arial" panose="020B0604020202020204" pitchFamily="34" charset="0"/>
              </a:rPr>
              <a:t>201 € 	schützen die Fläche von Graz</a:t>
            </a:r>
          </a:p>
          <a:p>
            <a:pPr defTabSz="360000">
              <a:lnSpc>
                <a:spcPct val="150000"/>
              </a:lnSpc>
            </a:pPr>
            <a:r>
              <a:rPr lang="de-DE" sz="1400" b="1" dirty="0">
                <a:latin typeface="Arial" panose="020B0604020202020204" pitchFamily="34" charset="0"/>
                <a:ea typeface="Verdana" panose="020B0604030504040204" pitchFamily="34" charset="0"/>
                <a:cs typeface="Arial" panose="020B0604020202020204" pitchFamily="34" charset="0"/>
              </a:rPr>
              <a:t>656 € 	die Fläche von Wien</a:t>
            </a:r>
          </a:p>
          <a:p>
            <a:pPr defTabSz="360000">
              <a:lnSpc>
                <a:spcPct val="150000"/>
              </a:lnSpc>
            </a:pPr>
            <a:endParaRPr lang="de-AT" sz="1400" b="1" dirty="0">
              <a:latin typeface="Arial" panose="020B0604020202020204" pitchFamily="34" charset="0"/>
              <a:ea typeface="Verdana" panose="020B0604030504040204" pitchFamily="34" charset="0"/>
              <a:cs typeface="Arial" panose="020B0604020202020204" pitchFamily="34" charset="0"/>
            </a:endParaRPr>
          </a:p>
          <a:p>
            <a:pPr defTabSz="360000">
              <a:lnSpc>
                <a:spcPts val="1600"/>
              </a:lnSpc>
              <a:spcAft>
                <a:spcPts val="600"/>
              </a:spcAft>
            </a:pPr>
            <a:r>
              <a:rPr lang="de-AT" sz="1400" b="1" dirty="0">
                <a:latin typeface="Arial" panose="020B0604020202020204" pitchFamily="34" charset="0"/>
                <a:ea typeface="Verdana" panose="020B0604030504040204" pitchFamily="34" charset="0"/>
                <a:cs typeface="Arial" panose="020B0604020202020204" pitchFamily="34" charset="0"/>
              </a:rPr>
              <a:t>215 € 	für Beratung und Ausbildung Indigener durch eine </a:t>
            </a:r>
            <a:br>
              <a:rPr lang="de-AT" sz="1400" b="1" dirty="0">
                <a:latin typeface="Arial" panose="020B0604020202020204" pitchFamily="34" charset="0"/>
                <a:ea typeface="Verdana" panose="020B0604030504040204" pitchFamily="34" charset="0"/>
                <a:cs typeface="Arial" panose="020B0604020202020204" pitchFamily="34" charset="0"/>
              </a:rPr>
            </a:br>
            <a:r>
              <a:rPr lang="de-AT" sz="1400" b="1" dirty="0">
                <a:latin typeface="Arial" panose="020B0604020202020204" pitchFamily="34" charset="0"/>
                <a:ea typeface="Verdana" panose="020B0604030504040204" pitchFamily="34" charset="0"/>
                <a:cs typeface="Arial" panose="020B0604020202020204" pitchFamily="34" charset="0"/>
              </a:rPr>
              <a:t>		Rechtsanwältin für ein Monat</a:t>
            </a:r>
          </a:p>
          <a:p>
            <a:pPr defTabSz="360000">
              <a:lnSpc>
                <a:spcPts val="1600"/>
              </a:lnSpc>
            </a:pPr>
            <a:r>
              <a:rPr lang="de-AT" sz="1400" b="1" dirty="0">
                <a:latin typeface="Arial" panose="020B0604020202020204" pitchFamily="34" charset="0"/>
                <a:ea typeface="Verdana" panose="020B0604030504040204" pitchFamily="34" charset="0"/>
                <a:cs typeface="Arial" panose="020B0604020202020204" pitchFamily="34" charset="0"/>
              </a:rPr>
              <a:t>55 € 	pro Besuch für die Reise eines Anwalts in entlegene Gebiete </a:t>
            </a:r>
            <a:br>
              <a:rPr lang="de-AT" sz="1400" b="1" dirty="0">
                <a:latin typeface="Arial" panose="020B0604020202020204" pitchFamily="34" charset="0"/>
                <a:ea typeface="Verdana" panose="020B0604030504040204" pitchFamily="34" charset="0"/>
                <a:cs typeface="Arial" panose="020B0604020202020204" pitchFamily="34" charset="0"/>
              </a:rPr>
            </a:br>
            <a:r>
              <a:rPr lang="de-AT" sz="1400" b="1" dirty="0">
                <a:latin typeface="Arial" panose="020B0604020202020204" pitchFamily="34" charset="0"/>
                <a:ea typeface="Verdana" panose="020B0604030504040204" pitchFamily="34" charset="0"/>
                <a:cs typeface="Arial" panose="020B0604020202020204" pitchFamily="34" charset="0"/>
              </a:rPr>
              <a:t>		oder die Reise Indigener für Gespräche in die Hauptstadt</a:t>
            </a:r>
          </a:p>
        </p:txBody>
      </p:sp>
      <p:pic>
        <p:nvPicPr>
          <p:cNvPr id="8" name="Grafik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16373" y="4333475"/>
            <a:ext cx="606089" cy="606089"/>
          </a:xfrm>
          <a:prstGeom prst="rect">
            <a:avLst/>
          </a:prstGeom>
        </p:spPr>
      </p:pic>
      <p:sp>
        <p:nvSpPr>
          <p:cNvPr id="9" name="Slide Number Placeholder 5"/>
          <p:cNvSpPr>
            <a:spLocks noGrp="1"/>
          </p:cNvSpPr>
          <p:nvPr>
            <p:ph type="sldNum" sz="quarter" idx="4294967295"/>
          </p:nvPr>
        </p:nvSpPr>
        <p:spPr>
          <a:xfrm>
            <a:off x="5233213" y="4772988"/>
            <a:ext cx="1511975" cy="268350"/>
          </a:xfrm>
          <a:prstGeom prst="rect">
            <a:avLst/>
          </a:prstGeom>
        </p:spPr>
        <p:txBody>
          <a:bodyPr vert="horz" lIns="91440" tIns="45720" rIns="91440" bIns="45720" rtlCol="0" anchor="ctr"/>
          <a:lstStyle>
            <a:lvl1pPr algn="r">
              <a:defRPr sz="882">
                <a:solidFill>
                  <a:schemeClr val="tx1">
                    <a:tint val="75000"/>
                  </a:schemeClr>
                </a:solidFill>
              </a:defRPr>
            </a:lvl1pPr>
          </a:lstStyle>
          <a:p>
            <a:fld id="{9032BFEC-FB91-42E2-B40F-14DBE4F19526}" type="slidenum">
              <a:rPr lang="de-DE" smtClean="0">
                <a:solidFill>
                  <a:schemeClr val="tx1"/>
                </a:solidFill>
              </a:rPr>
              <a:t>31</a:t>
            </a:fld>
            <a:endParaRPr lang="de-DE" dirty="0">
              <a:solidFill>
                <a:schemeClr val="tx1"/>
              </a:solidFill>
            </a:endParaRPr>
          </a:p>
        </p:txBody>
      </p:sp>
      <p:pic>
        <p:nvPicPr>
          <p:cNvPr id="2" name="Grafik 1"/>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7228" y="-59468"/>
            <a:ext cx="1434593" cy="1498291"/>
          </a:xfrm>
          <a:prstGeom prst="rect">
            <a:avLst/>
          </a:prstGeom>
        </p:spPr>
      </p:pic>
      <p:sp>
        <p:nvSpPr>
          <p:cNvPr id="10" name="Textfeld 9">
            <a:hlinkClick r:id="rId6"/>
          </p:cNvPr>
          <p:cNvSpPr txBox="1"/>
          <p:nvPr/>
        </p:nvSpPr>
        <p:spPr>
          <a:xfrm>
            <a:off x="57228" y="4289395"/>
            <a:ext cx="1922585" cy="646331"/>
          </a:xfrm>
          <a:prstGeom prst="rect">
            <a:avLst/>
          </a:prstGeom>
          <a:noFill/>
        </p:spPr>
        <p:txBody>
          <a:bodyPr wrap="square" rtlCol="0">
            <a:spAutoFit/>
          </a:bodyPr>
          <a:lstStyle/>
          <a:p>
            <a:r>
              <a:rPr lang="de-AT" dirty="0">
                <a:solidFill>
                  <a:schemeClr val="bg1"/>
                </a:solidFill>
              </a:rPr>
              <a:t>Spenden Sie auf: </a:t>
            </a:r>
            <a:r>
              <a:rPr lang="de-AT" u="sng" dirty="0">
                <a:solidFill>
                  <a:schemeClr val="bg1"/>
                </a:solidFill>
              </a:rPr>
              <a:t>www.seisofrei.at</a:t>
            </a:r>
            <a:endParaRPr lang="de-DE" u="sng" dirty="0">
              <a:solidFill>
                <a:schemeClr val="bg1"/>
              </a:solidFill>
            </a:endParaRPr>
          </a:p>
        </p:txBody>
      </p:sp>
    </p:spTree>
    <p:extLst>
      <p:ext uri="{BB962C8B-B14F-4D97-AF65-F5344CB8AC3E}">
        <p14:creationId xmlns:p14="http://schemas.microsoft.com/office/powerpoint/2010/main" val="2527521490"/>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ECEDE7"/>
        </a:solidFill>
        <a:effectLst/>
      </p:bgPr>
    </p:bg>
    <p:spTree>
      <p:nvGrpSpPr>
        <p:cNvPr id="1" name=""/>
        <p:cNvGrpSpPr/>
        <p:nvPr/>
      </p:nvGrpSpPr>
      <p:grpSpPr>
        <a:xfrm>
          <a:off x="0" y="0"/>
          <a:ext cx="0" cy="0"/>
          <a:chOff x="0" y="0"/>
          <a:chExt cx="0" cy="0"/>
        </a:xfrm>
      </p:grpSpPr>
      <p:sp>
        <p:nvSpPr>
          <p:cNvPr id="12" name="Titel 11"/>
          <p:cNvSpPr>
            <a:spLocks noGrp="1"/>
          </p:cNvSpPr>
          <p:nvPr>
            <p:ph type="title"/>
          </p:nvPr>
        </p:nvSpPr>
        <p:spPr>
          <a:xfrm>
            <a:off x="461993" y="367210"/>
            <a:ext cx="5795903" cy="974228"/>
          </a:xfrm>
        </p:spPr>
        <p:txBody>
          <a:bodyPr>
            <a:normAutofit fontScale="90000"/>
          </a:bodyPr>
          <a:lstStyle/>
          <a:p>
            <a:pPr algn="ctr"/>
            <a:r>
              <a:rPr lang="de-DE" b="1" dirty="0"/>
              <a:t>Indigene Völker unterstützen und Regenwald schützen.</a:t>
            </a:r>
            <a:br>
              <a:rPr lang="de-DE" b="1" dirty="0"/>
            </a:br>
            <a:r>
              <a:rPr lang="de-DE" sz="1600" b="1" dirty="0"/>
              <a:t>Eine Petition von Sei So Frei und der Dreikönigsaktion</a:t>
            </a:r>
            <a:br>
              <a:rPr lang="de-DE" dirty="0"/>
            </a:br>
            <a:endParaRPr lang="de-DE" dirty="0"/>
          </a:p>
        </p:txBody>
      </p:sp>
      <p:pic>
        <p:nvPicPr>
          <p:cNvPr id="14" name="Inhaltsplatzhalter 13"/>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673033" y="1472813"/>
            <a:ext cx="5373822" cy="3198812"/>
          </a:xfrm>
        </p:spPr>
      </p:pic>
      <p:sp>
        <p:nvSpPr>
          <p:cNvPr id="7" name="Slide Number Placeholder 5"/>
          <p:cNvSpPr>
            <a:spLocks noGrp="1"/>
          </p:cNvSpPr>
          <p:nvPr>
            <p:ph type="sldNum" sz="quarter" idx="12"/>
          </p:nvPr>
        </p:nvSpPr>
        <p:spPr>
          <a:prstGeom prst="rect">
            <a:avLst/>
          </a:prstGeom>
        </p:spPr>
        <p:txBody>
          <a:bodyPr vert="horz" lIns="91440" tIns="45720" rIns="91440" bIns="45720" rtlCol="0" anchor="ctr"/>
          <a:lstStyle>
            <a:lvl1pPr algn="r">
              <a:defRPr sz="882">
                <a:solidFill>
                  <a:schemeClr val="tx1">
                    <a:tint val="75000"/>
                  </a:schemeClr>
                </a:solidFill>
              </a:defRPr>
            </a:lvl1pPr>
          </a:lstStyle>
          <a:p>
            <a:fld id="{9032BFEC-FB91-42E2-B40F-14DBE4F19526}" type="slidenum">
              <a:rPr lang="de-DE" smtClean="0">
                <a:solidFill>
                  <a:schemeClr val="tx1"/>
                </a:solidFill>
              </a:rPr>
              <a:t>32</a:t>
            </a:fld>
            <a:endParaRPr lang="de-DE" dirty="0">
              <a:solidFill>
                <a:schemeClr val="tx1"/>
              </a:solidFill>
            </a:endParaRPr>
          </a:p>
        </p:txBody>
      </p:sp>
      <p:pic>
        <p:nvPicPr>
          <p:cNvPr id="15" name="Grafik 1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55664" y="642588"/>
            <a:ext cx="698850" cy="698850"/>
          </a:xfrm>
          <a:prstGeom prst="rect">
            <a:avLst/>
          </a:prstGeom>
        </p:spPr>
      </p:pic>
      <p:pic>
        <p:nvPicPr>
          <p:cNvPr id="1028" name="Picture 4" descr="Dreikönigsaktion - Hilfswerk der Katholischen Jungschar - Dreikönigsaktion,  Hilfswerk der Katholischen Jungscha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b="-21788"/>
          <a:stretch/>
        </p:blipFill>
        <p:spPr bwMode="auto">
          <a:xfrm>
            <a:off x="6084096" y="701261"/>
            <a:ext cx="539492" cy="656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42630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90254" y="74525"/>
            <a:ext cx="747667" cy="747667"/>
          </a:xfrm>
          <a:prstGeom prst="rect">
            <a:avLst/>
          </a:prstGeom>
        </p:spPr>
      </p:pic>
      <p:sp>
        <p:nvSpPr>
          <p:cNvPr id="6" name="Textfeld 5"/>
          <p:cNvSpPr txBox="1"/>
          <p:nvPr/>
        </p:nvSpPr>
        <p:spPr>
          <a:xfrm>
            <a:off x="156481" y="158570"/>
            <a:ext cx="5427023" cy="338554"/>
          </a:xfrm>
          <a:prstGeom prst="rect">
            <a:avLst/>
          </a:prstGeom>
          <a:noFill/>
        </p:spPr>
        <p:txBody>
          <a:bodyPr wrap="square" rtlCol="0">
            <a:spAutoFit/>
          </a:bodyPr>
          <a:lstStyle/>
          <a:p>
            <a:pPr lvl="0" defTabSz="739567">
              <a:defRPr/>
            </a:pPr>
            <a:r>
              <a:rPr lang="de-DE" sz="1600" dirty="0"/>
              <a:t>Indigene Völker unterstützen, Regenwald und Klima schützen.</a:t>
            </a:r>
            <a:endParaRPr lang="en-US" sz="1600" dirty="0">
              <a:latin typeface="Lucida Sans" panose="020B0602030504020204" pitchFamily="34" charset="0"/>
              <a:ea typeface="Verdana" panose="020B0604030504040204" pitchFamily="34" charset="0"/>
              <a:cs typeface="Verdana" panose="020B0604030504040204" pitchFamily="34" charset="0"/>
            </a:endParaRPr>
          </a:p>
        </p:txBody>
      </p:sp>
      <p:cxnSp>
        <p:nvCxnSpPr>
          <p:cNvPr id="11" name="Gerader Verbinder 10"/>
          <p:cNvCxnSpPr/>
          <p:nvPr/>
        </p:nvCxnSpPr>
        <p:spPr>
          <a:xfrm>
            <a:off x="156481" y="614268"/>
            <a:ext cx="5835245" cy="0"/>
          </a:xfrm>
          <a:prstGeom prst="line">
            <a:avLst/>
          </a:prstGeom>
          <a:ln w="12700" cap="rnd">
            <a:solidFill>
              <a:srgbClr val="B6B7B8"/>
            </a:solidFill>
            <a:round/>
          </a:ln>
        </p:spPr>
        <p:style>
          <a:lnRef idx="1">
            <a:schemeClr val="accent1"/>
          </a:lnRef>
          <a:fillRef idx="0">
            <a:schemeClr val="accent1"/>
          </a:fillRef>
          <a:effectRef idx="0">
            <a:schemeClr val="accent1"/>
          </a:effectRef>
          <a:fontRef idx="minor">
            <a:schemeClr val="tx1"/>
          </a:fontRef>
        </p:style>
      </p:cxnSp>
      <p:sp>
        <p:nvSpPr>
          <p:cNvPr id="7" name="Slide Number Placeholder 5"/>
          <p:cNvSpPr>
            <a:spLocks noGrp="1"/>
          </p:cNvSpPr>
          <p:nvPr>
            <p:ph type="sldNum" sz="quarter" idx="4294967295"/>
          </p:nvPr>
        </p:nvSpPr>
        <p:spPr>
          <a:xfrm>
            <a:off x="5210486" y="4811166"/>
            <a:ext cx="1511975" cy="268350"/>
          </a:xfrm>
          <a:prstGeom prst="rect">
            <a:avLst/>
          </a:prstGeom>
        </p:spPr>
        <p:txBody>
          <a:bodyPr vert="horz" lIns="91440" tIns="45720" rIns="91440" bIns="45720" rtlCol="0" anchor="ctr"/>
          <a:lstStyle>
            <a:lvl1pPr algn="r">
              <a:defRPr sz="882">
                <a:solidFill>
                  <a:schemeClr val="tx1">
                    <a:tint val="75000"/>
                  </a:schemeClr>
                </a:solidFill>
              </a:defRPr>
            </a:lvl1pPr>
          </a:lstStyle>
          <a:p>
            <a:fld id="{9032BFEC-FB91-42E2-B40F-14DBE4F19526}" type="slidenum">
              <a:rPr lang="de-DE" smtClean="0">
                <a:solidFill>
                  <a:schemeClr val="tx1"/>
                </a:solidFill>
              </a:rPr>
              <a:t>33</a:t>
            </a:fld>
            <a:endParaRPr lang="de-DE" dirty="0">
              <a:solidFill>
                <a:schemeClr val="tx1"/>
              </a:solidFill>
            </a:endParaRPr>
          </a:p>
        </p:txBody>
      </p:sp>
      <p:pic>
        <p:nvPicPr>
          <p:cNvPr id="2" name="Grafik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2119037"/>
            <a:ext cx="6719888" cy="2692129"/>
          </a:xfrm>
          <a:prstGeom prst="rect">
            <a:avLst/>
          </a:prstGeom>
        </p:spPr>
      </p:pic>
      <p:sp>
        <p:nvSpPr>
          <p:cNvPr id="4" name="Rectangle 1"/>
          <p:cNvSpPr>
            <a:spLocks noChangeArrowheads="1"/>
          </p:cNvSpPr>
          <p:nvPr/>
        </p:nvSpPr>
        <p:spPr bwMode="auto">
          <a:xfrm>
            <a:off x="0" y="784757"/>
            <a:ext cx="67198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1900" b="0" i="0" u="none" strike="noStrike" cap="none" normalizeH="0" baseline="0" dirty="0">
                <a:ln>
                  <a:noFill/>
                </a:ln>
                <a:solidFill>
                  <a:srgbClr val="9B327D"/>
                </a:solidFill>
                <a:effectLst/>
                <a:latin typeface="Fira Sans"/>
              </a:rPr>
              <a:t>„</a:t>
            </a:r>
            <a:r>
              <a:rPr kumimoji="0" lang="de-DE" altLang="de-DE" sz="1900" b="0" i="0" u="none" strike="noStrike" cap="none" normalizeH="0" baseline="0" dirty="0" err="1">
                <a:ln>
                  <a:noFill/>
                </a:ln>
                <a:solidFill>
                  <a:srgbClr val="9B327D"/>
                </a:solidFill>
                <a:effectLst/>
                <a:latin typeface="Fira Sans"/>
              </a:rPr>
              <a:t>Tudo</a:t>
            </a:r>
            <a:r>
              <a:rPr kumimoji="0" lang="de-DE" altLang="de-DE" sz="1900" b="0" i="0" u="none" strike="noStrike" cap="none" normalizeH="0" baseline="0" dirty="0">
                <a:ln>
                  <a:noFill/>
                </a:ln>
                <a:solidFill>
                  <a:srgbClr val="9B327D"/>
                </a:solidFill>
                <a:effectLst/>
                <a:latin typeface="Fira Sans"/>
              </a:rPr>
              <a:t> </a:t>
            </a:r>
            <a:r>
              <a:rPr kumimoji="0" lang="de-DE" altLang="de-DE" sz="1900" b="0" i="0" u="none" strike="noStrike" cap="none" normalizeH="0" baseline="0" dirty="0" err="1">
                <a:ln>
                  <a:noFill/>
                </a:ln>
                <a:solidFill>
                  <a:srgbClr val="9B327D"/>
                </a:solidFill>
                <a:effectLst/>
                <a:latin typeface="Fira Sans"/>
              </a:rPr>
              <a:t>está</a:t>
            </a:r>
            <a:r>
              <a:rPr kumimoji="0" lang="de-DE" altLang="de-DE" sz="1900" b="0" i="0" u="none" strike="noStrike" cap="none" normalizeH="0" baseline="0" dirty="0">
                <a:ln>
                  <a:noFill/>
                </a:ln>
                <a:solidFill>
                  <a:srgbClr val="9B327D"/>
                </a:solidFill>
                <a:effectLst/>
                <a:latin typeface="Fira Sans"/>
              </a:rPr>
              <a:t> </a:t>
            </a:r>
            <a:r>
              <a:rPr kumimoji="0" lang="de-DE" altLang="de-DE" sz="1900" b="0" i="0" u="none" strike="noStrike" cap="none" normalizeH="0" baseline="0" dirty="0" err="1">
                <a:ln>
                  <a:noFill/>
                </a:ln>
                <a:solidFill>
                  <a:srgbClr val="9B327D"/>
                </a:solidFill>
                <a:effectLst/>
                <a:latin typeface="Fira Sans"/>
              </a:rPr>
              <a:t>interligado</a:t>
            </a:r>
            <a:r>
              <a:rPr kumimoji="0" lang="de-DE" altLang="de-DE" sz="1900" b="0" i="0" u="none" strike="noStrike" cap="none" normalizeH="0" baseline="0" dirty="0">
                <a:ln>
                  <a:noFill/>
                </a:ln>
                <a:solidFill>
                  <a:srgbClr val="9B327D"/>
                </a:solidFill>
                <a:effectLst/>
                <a:latin typeface="Fira Sans"/>
              </a:rPr>
              <a:t>“,</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9" name="Rectangle 3"/>
          <p:cNvSpPr>
            <a:spLocks noChangeArrowheads="1"/>
          </p:cNvSpPr>
          <p:nvPr/>
        </p:nvSpPr>
        <p:spPr bwMode="auto">
          <a:xfrm>
            <a:off x="0" y="1207390"/>
            <a:ext cx="6719888"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de-DE" altLang="de-DE" sz="1300" b="0" i="0" u="none" strike="noStrike" cap="none" normalizeH="0" baseline="0" dirty="0">
              <a:ln>
                <a:noFill/>
              </a:ln>
              <a:solidFill>
                <a:srgbClr val="333333"/>
              </a:solidFill>
              <a:effectLst/>
              <a:latin typeface="Fira Sans"/>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1300" b="0" i="0" u="none" strike="noStrike" cap="none" normalizeH="0" baseline="0" dirty="0">
                <a:ln>
                  <a:noFill/>
                </a:ln>
                <a:solidFill>
                  <a:srgbClr val="333333"/>
                </a:solidFill>
                <a:effectLst/>
                <a:latin typeface="Fira Sans"/>
              </a:rPr>
              <a:t>sangen die Indigenen Vertreter bei der </a:t>
            </a:r>
            <a:r>
              <a:rPr kumimoji="0" lang="de-DE" altLang="de-DE" sz="1300" b="0" i="0" u="none" strike="noStrike" cap="none" normalizeH="0" baseline="0" dirty="0" err="1">
                <a:ln>
                  <a:noFill/>
                </a:ln>
                <a:solidFill>
                  <a:srgbClr val="333333"/>
                </a:solidFill>
                <a:effectLst/>
                <a:latin typeface="Fira Sans"/>
              </a:rPr>
              <a:t>Amazonien</a:t>
            </a:r>
            <a:r>
              <a:rPr kumimoji="0" lang="de-DE" altLang="de-DE" sz="1300" b="0" i="0" u="none" strike="noStrike" cap="none" normalizeH="0" baseline="0" dirty="0">
                <a:ln>
                  <a:noFill/>
                </a:ln>
                <a:solidFill>
                  <a:srgbClr val="333333"/>
                </a:solidFill>
                <a:effectLst/>
                <a:latin typeface="Fira Sans"/>
              </a:rPr>
              <a:t> Synode (2019) in Rom: „Alles ist mit allem verbunden.“</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12983590"/>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90254" y="74525"/>
            <a:ext cx="747667" cy="747667"/>
          </a:xfrm>
          <a:prstGeom prst="rect">
            <a:avLst/>
          </a:prstGeom>
        </p:spPr>
      </p:pic>
      <p:sp>
        <p:nvSpPr>
          <p:cNvPr id="6" name="Textfeld 5"/>
          <p:cNvSpPr txBox="1"/>
          <p:nvPr/>
        </p:nvSpPr>
        <p:spPr>
          <a:xfrm>
            <a:off x="156481" y="158570"/>
            <a:ext cx="5427023" cy="338554"/>
          </a:xfrm>
          <a:prstGeom prst="rect">
            <a:avLst/>
          </a:prstGeom>
          <a:noFill/>
        </p:spPr>
        <p:txBody>
          <a:bodyPr wrap="square" rtlCol="0">
            <a:spAutoFit/>
          </a:bodyPr>
          <a:lstStyle/>
          <a:p>
            <a:pPr lvl="0" defTabSz="739567">
              <a:defRPr/>
            </a:pPr>
            <a:r>
              <a:rPr lang="de-DE" sz="1600" dirty="0"/>
              <a:t>Indigene Völker unterstützen, Regenwald und Klima schützen.</a:t>
            </a:r>
            <a:endParaRPr lang="en-US" sz="1600" dirty="0">
              <a:latin typeface="Lucida Sans" panose="020B0602030504020204" pitchFamily="34" charset="0"/>
              <a:ea typeface="Verdana" panose="020B0604030504040204" pitchFamily="34" charset="0"/>
              <a:cs typeface="Verdana" panose="020B0604030504040204" pitchFamily="34" charset="0"/>
            </a:endParaRPr>
          </a:p>
        </p:txBody>
      </p:sp>
      <p:cxnSp>
        <p:nvCxnSpPr>
          <p:cNvPr id="11" name="Gerader Verbinder 10"/>
          <p:cNvCxnSpPr/>
          <p:nvPr/>
        </p:nvCxnSpPr>
        <p:spPr>
          <a:xfrm>
            <a:off x="156481" y="614268"/>
            <a:ext cx="5835245" cy="0"/>
          </a:xfrm>
          <a:prstGeom prst="line">
            <a:avLst/>
          </a:prstGeom>
          <a:ln w="12700" cap="rnd">
            <a:solidFill>
              <a:srgbClr val="B6B7B8"/>
            </a:solidFill>
            <a:round/>
          </a:ln>
        </p:spPr>
        <p:style>
          <a:lnRef idx="1">
            <a:schemeClr val="accent1"/>
          </a:lnRef>
          <a:fillRef idx="0">
            <a:schemeClr val="accent1"/>
          </a:fillRef>
          <a:effectRef idx="0">
            <a:schemeClr val="accent1"/>
          </a:effectRef>
          <a:fontRef idx="minor">
            <a:schemeClr val="tx1"/>
          </a:fontRef>
        </p:style>
      </p:cxnSp>
      <p:sp>
        <p:nvSpPr>
          <p:cNvPr id="7" name="Slide Number Placeholder 5"/>
          <p:cNvSpPr>
            <a:spLocks noGrp="1"/>
          </p:cNvSpPr>
          <p:nvPr>
            <p:ph type="sldNum" sz="quarter" idx="4294967295"/>
          </p:nvPr>
        </p:nvSpPr>
        <p:spPr>
          <a:xfrm>
            <a:off x="5210486" y="4811166"/>
            <a:ext cx="1511975" cy="268350"/>
          </a:xfrm>
          <a:prstGeom prst="rect">
            <a:avLst/>
          </a:prstGeom>
        </p:spPr>
        <p:txBody>
          <a:bodyPr vert="horz" lIns="91440" tIns="45720" rIns="91440" bIns="45720" rtlCol="0" anchor="ctr"/>
          <a:lstStyle>
            <a:lvl1pPr algn="r">
              <a:defRPr sz="882">
                <a:solidFill>
                  <a:schemeClr val="tx1">
                    <a:tint val="75000"/>
                  </a:schemeClr>
                </a:solidFill>
              </a:defRPr>
            </a:lvl1pPr>
          </a:lstStyle>
          <a:p>
            <a:fld id="{9032BFEC-FB91-42E2-B40F-14DBE4F19526}" type="slidenum">
              <a:rPr lang="de-DE" smtClean="0">
                <a:solidFill>
                  <a:schemeClr val="tx1"/>
                </a:solidFill>
              </a:rPr>
              <a:t>34</a:t>
            </a:fld>
            <a:endParaRPr lang="de-DE" dirty="0">
              <a:solidFill>
                <a:schemeClr val="tx1"/>
              </a:solidFill>
            </a:endParaRPr>
          </a:p>
        </p:txBody>
      </p:sp>
      <p:sp>
        <p:nvSpPr>
          <p:cNvPr id="8" name="Rechteck 7"/>
          <p:cNvSpPr/>
          <p:nvPr/>
        </p:nvSpPr>
        <p:spPr>
          <a:xfrm>
            <a:off x="156481" y="731413"/>
            <a:ext cx="6563407" cy="3754874"/>
          </a:xfrm>
          <a:prstGeom prst="rect">
            <a:avLst/>
          </a:prstGeom>
        </p:spPr>
        <p:txBody>
          <a:bodyPr wrap="square">
            <a:spAutoFit/>
          </a:bodyPr>
          <a:lstStyle/>
          <a:p>
            <a:pPr fontAlgn="base"/>
            <a:r>
              <a:rPr lang="de-DE" sz="1400" b="1" dirty="0">
                <a:solidFill>
                  <a:srgbClr val="3FA535"/>
                </a:solidFill>
                <a:latin typeface="inherit"/>
              </a:rPr>
              <a:t>Petition unterzeichnen</a:t>
            </a:r>
          </a:p>
          <a:p>
            <a:pPr fontAlgn="base"/>
            <a:r>
              <a:rPr lang="de-DE" sz="1400" dirty="0">
                <a:solidFill>
                  <a:srgbClr val="000000"/>
                </a:solidFill>
                <a:latin typeface="inherit"/>
              </a:rPr>
              <a:t>Brasiliens Indigene fürchten ums Überleben. Sie und ihre Umwelt, der Amazonas Regenwald sind bedroht. Immer größere Gebiete werden gerodet. Mit fatalen Folgen für die Indigenen und das Klima. Die aktuelle brasilianische Regierung ignoriert die Rechte der indigenen Völker und begünstigt die skrupellose wirtschaftliche Ausbeutung des Regenwaldes und möchte das ILO Übereinkommen 169, das internationale Rechtssystem zum Schutz der Rechte Indigener Völker, aufkündigen. An der Ausbeutung </a:t>
            </a:r>
            <a:r>
              <a:rPr lang="de-DE" sz="1400" dirty="0" err="1">
                <a:solidFill>
                  <a:srgbClr val="000000"/>
                </a:solidFill>
                <a:latin typeface="inherit"/>
              </a:rPr>
              <a:t>Amazoniens</a:t>
            </a:r>
            <a:r>
              <a:rPr lang="de-DE" sz="1400" dirty="0">
                <a:solidFill>
                  <a:srgbClr val="000000"/>
                </a:solidFill>
                <a:latin typeface="inherit"/>
              </a:rPr>
              <a:t> sind europäischer Konzerne beteiligt. Auch Österreich ist gefordert und kann einen Beitrag zum Schutz Indigener Völker leisten.</a:t>
            </a:r>
          </a:p>
          <a:p>
            <a:pPr fontAlgn="base"/>
            <a:r>
              <a:rPr lang="de-DE" sz="1400" dirty="0">
                <a:solidFill>
                  <a:srgbClr val="000000"/>
                </a:solidFill>
                <a:latin typeface="inherit"/>
              </a:rPr>
              <a:t>Unterzeichnen Sie die Petition „</a:t>
            </a:r>
            <a:r>
              <a:rPr lang="de-DE" sz="1400" dirty="0" err="1">
                <a:solidFill>
                  <a:srgbClr val="000000"/>
                </a:solidFill>
                <a:latin typeface="inherit"/>
              </a:rPr>
              <a:t>Amazonien</a:t>
            </a:r>
            <a:r>
              <a:rPr lang="de-DE" sz="1400" dirty="0">
                <a:solidFill>
                  <a:srgbClr val="000000"/>
                </a:solidFill>
                <a:latin typeface="inherit"/>
              </a:rPr>
              <a:t> retten“ und fordern Sie gemeinsam mit uns:</a:t>
            </a:r>
          </a:p>
          <a:p>
            <a:pPr fontAlgn="base"/>
            <a:endParaRPr lang="de-DE" sz="1400" dirty="0">
              <a:solidFill>
                <a:srgbClr val="000000"/>
              </a:solidFill>
              <a:latin typeface="inherit"/>
            </a:endParaRPr>
          </a:p>
          <a:p>
            <a:pPr marL="342900" indent="-342900" fontAlgn="base">
              <a:buFont typeface="+mj-lt"/>
              <a:buAutoNum type="arabicPeriod"/>
            </a:pPr>
            <a:r>
              <a:rPr lang="de-DE" sz="1400" dirty="0">
                <a:solidFill>
                  <a:srgbClr val="000000"/>
                </a:solidFill>
                <a:latin typeface="inherit"/>
              </a:rPr>
              <a:t> Die Rücknahme der Gesetzesvorlage zur Kündigung der ILO Konvention 169 in Brasilien.</a:t>
            </a:r>
          </a:p>
          <a:p>
            <a:pPr marL="342900" indent="-342900" fontAlgn="base">
              <a:buFont typeface="+mj-lt"/>
              <a:buAutoNum type="arabicPeriod"/>
            </a:pPr>
            <a:r>
              <a:rPr lang="de-DE" sz="1400" dirty="0">
                <a:solidFill>
                  <a:srgbClr val="000000"/>
                </a:solidFill>
                <a:latin typeface="inherit"/>
              </a:rPr>
              <a:t> Die Ratifizierung der ILO Konvention 169 in Österreich</a:t>
            </a:r>
          </a:p>
          <a:p>
            <a:pPr marL="342900" indent="-342900" fontAlgn="base">
              <a:buFont typeface="+mj-lt"/>
              <a:buAutoNum type="arabicPeriod"/>
            </a:pPr>
            <a:r>
              <a:rPr lang="de-DE" sz="1400" dirty="0">
                <a:solidFill>
                  <a:srgbClr val="000000"/>
                </a:solidFill>
                <a:latin typeface="inherit"/>
              </a:rPr>
              <a:t> Die Ausarbeitung eines Lieferkettengesetzes in Österreich</a:t>
            </a:r>
          </a:p>
        </p:txBody>
      </p:sp>
    </p:spTree>
    <p:extLst>
      <p:ext uri="{BB962C8B-B14F-4D97-AF65-F5344CB8AC3E}">
        <p14:creationId xmlns:p14="http://schemas.microsoft.com/office/powerpoint/2010/main" val="3406624747"/>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90254" y="74525"/>
            <a:ext cx="747667" cy="747667"/>
          </a:xfrm>
          <a:prstGeom prst="rect">
            <a:avLst/>
          </a:prstGeom>
        </p:spPr>
      </p:pic>
      <p:sp>
        <p:nvSpPr>
          <p:cNvPr id="6" name="Textfeld 5"/>
          <p:cNvSpPr txBox="1"/>
          <p:nvPr/>
        </p:nvSpPr>
        <p:spPr>
          <a:xfrm>
            <a:off x="156481" y="158570"/>
            <a:ext cx="5427023" cy="338554"/>
          </a:xfrm>
          <a:prstGeom prst="rect">
            <a:avLst/>
          </a:prstGeom>
          <a:noFill/>
        </p:spPr>
        <p:txBody>
          <a:bodyPr wrap="square" rtlCol="0">
            <a:spAutoFit/>
          </a:bodyPr>
          <a:lstStyle/>
          <a:p>
            <a:pPr lvl="0" defTabSz="739567">
              <a:defRPr/>
            </a:pPr>
            <a:r>
              <a:rPr lang="de-DE" sz="1600" dirty="0"/>
              <a:t>Indigene Völker unterstützen, Regenwald und Klima schützen.</a:t>
            </a:r>
            <a:endParaRPr lang="en-US" sz="1600" dirty="0">
              <a:latin typeface="Lucida Sans" panose="020B0602030504020204" pitchFamily="34" charset="0"/>
              <a:ea typeface="Verdana" panose="020B0604030504040204" pitchFamily="34" charset="0"/>
              <a:cs typeface="Verdana" panose="020B0604030504040204" pitchFamily="34" charset="0"/>
            </a:endParaRPr>
          </a:p>
        </p:txBody>
      </p:sp>
      <p:cxnSp>
        <p:nvCxnSpPr>
          <p:cNvPr id="11" name="Gerader Verbinder 10"/>
          <p:cNvCxnSpPr/>
          <p:nvPr/>
        </p:nvCxnSpPr>
        <p:spPr>
          <a:xfrm>
            <a:off x="156481" y="614268"/>
            <a:ext cx="5835245" cy="0"/>
          </a:xfrm>
          <a:prstGeom prst="line">
            <a:avLst/>
          </a:prstGeom>
          <a:ln w="12700" cap="rnd">
            <a:solidFill>
              <a:srgbClr val="B6B7B8"/>
            </a:solidFill>
            <a:round/>
          </a:ln>
        </p:spPr>
        <p:style>
          <a:lnRef idx="1">
            <a:schemeClr val="accent1"/>
          </a:lnRef>
          <a:fillRef idx="0">
            <a:schemeClr val="accent1"/>
          </a:fillRef>
          <a:effectRef idx="0">
            <a:schemeClr val="accent1"/>
          </a:effectRef>
          <a:fontRef idx="minor">
            <a:schemeClr val="tx1"/>
          </a:fontRef>
        </p:style>
      </p:cxnSp>
      <p:sp>
        <p:nvSpPr>
          <p:cNvPr id="5" name="Textfeld 4"/>
          <p:cNvSpPr txBox="1"/>
          <p:nvPr/>
        </p:nvSpPr>
        <p:spPr>
          <a:xfrm>
            <a:off x="192521" y="764958"/>
            <a:ext cx="6445399" cy="954107"/>
          </a:xfrm>
          <a:prstGeom prst="rect">
            <a:avLst/>
          </a:prstGeom>
          <a:noFill/>
        </p:spPr>
        <p:txBody>
          <a:bodyPr wrap="square" rtlCol="0">
            <a:spAutoFit/>
          </a:bodyPr>
          <a:lstStyle/>
          <a:p>
            <a:pPr algn="ctr"/>
            <a:r>
              <a:rPr lang="de-DE" sz="1400" dirty="0"/>
              <a:t>Für die Indigenen Völker „ist Land nicht ein Wirtschaftsgut, sondern eine Gabe Gottes und der Vorfahren, die in ihm ruhen, ein heiliger Raum […] Wenn sie in ihren Territorien bleiben, sind es gerade sie, die am besten für sie sorgen.“</a:t>
            </a:r>
            <a:br>
              <a:rPr lang="de-DE" sz="1400" dirty="0"/>
            </a:br>
            <a:r>
              <a:rPr lang="de-DE" sz="1400" dirty="0"/>
              <a:t>(</a:t>
            </a:r>
            <a:r>
              <a:rPr lang="de-DE" sz="1400" dirty="0" err="1"/>
              <a:t>Laudato</a:t>
            </a:r>
            <a:r>
              <a:rPr lang="de-DE" sz="1400" dirty="0"/>
              <a:t> Si´146)</a:t>
            </a:r>
          </a:p>
        </p:txBody>
      </p:sp>
      <p:sp>
        <p:nvSpPr>
          <p:cNvPr id="7" name="Slide Number Placeholder 5"/>
          <p:cNvSpPr>
            <a:spLocks noGrp="1"/>
          </p:cNvSpPr>
          <p:nvPr>
            <p:ph type="sldNum" sz="quarter" idx="4294967295"/>
          </p:nvPr>
        </p:nvSpPr>
        <p:spPr>
          <a:xfrm>
            <a:off x="5210486" y="4811166"/>
            <a:ext cx="1511975" cy="268350"/>
          </a:xfrm>
          <a:prstGeom prst="rect">
            <a:avLst/>
          </a:prstGeom>
        </p:spPr>
        <p:txBody>
          <a:bodyPr vert="horz" lIns="91440" tIns="45720" rIns="91440" bIns="45720" rtlCol="0" anchor="ctr"/>
          <a:lstStyle>
            <a:lvl1pPr algn="r">
              <a:defRPr sz="882">
                <a:solidFill>
                  <a:schemeClr val="tx1">
                    <a:tint val="75000"/>
                  </a:schemeClr>
                </a:solidFill>
              </a:defRPr>
            </a:lvl1pPr>
          </a:lstStyle>
          <a:p>
            <a:fld id="{9032BFEC-FB91-42E2-B40F-14DBE4F19526}" type="slidenum">
              <a:rPr lang="de-DE" smtClean="0">
                <a:solidFill>
                  <a:schemeClr val="tx1"/>
                </a:solidFill>
              </a:rPr>
              <a:t>35</a:t>
            </a:fld>
            <a:endParaRPr lang="de-DE" dirty="0">
              <a:solidFill>
                <a:schemeClr val="tx1"/>
              </a:solidFill>
            </a:endParaRPr>
          </a:p>
        </p:txBody>
      </p:sp>
      <p:pic>
        <p:nvPicPr>
          <p:cNvPr id="12" name="Inhaltsplatzhalter 8"/>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2119037"/>
            <a:ext cx="6719888" cy="2692129"/>
          </a:xfrm>
          <a:prstGeom prst="rect">
            <a:avLst/>
          </a:prstGeom>
        </p:spPr>
      </p:pic>
      <p:sp>
        <p:nvSpPr>
          <p:cNvPr id="2" name="Rechteck 1"/>
          <p:cNvSpPr/>
          <p:nvPr/>
        </p:nvSpPr>
        <p:spPr>
          <a:xfrm>
            <a:off x="2382753" y="1749705"/>
            <a:ext cx="1954381" cy="369332"/>
          </a:xfrm>
          <a:prstGeom prst="rect">
            <a:avLst/>
          </a:prstGeom>
        </p:spPr>
        <p:txBody>
          <a:bodyPr wrap="none">
            <a:spAutoFit/>
          </a:bodyPr>
          <a:lstStyle/>
          <a:p>
            <a:r>
              <a:rPr lang="de-DE" dirty="0">
                <a:solidFill>
                  <a:srgbClr val="9B327D"/>
                </a:solidFill>
                <a:latin typeface="Fira Sans"/>
              </a:rPr>
              <a:t>Papst Franziskus</a:t>
            </a:r>
            <a:endParaRPr lang="de-DE" dirty="0"/>
          </a:p>
        </p:txBody>
      </p:sp>
    </p:spTree>
    <p:extLst>
      <p:ext uri="{BB962C8B-B14F-4D97-AF65-F5344CB8AC3E}">
        <p14:creationId xmlns:p14="http://schemas.microsoft.com/office/powerpoint/2010/main" val="407322542"/>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90254" y="74525"/>
            <a:ext cx="747667" cy="747667"/>
          </a:xfrm>
          <a:prstGeom prst="rect">
            <a:avLst/>
          </a:prstGeom>
        </p:spPr>
      </p:pic>
      <p:sp>
        <p:nvSpPr>
          <p:cNvPr id="6" name="Textfeld 5"/>
          <p:cNvSpPr txBox="1"/>
          <p:nvPr/>
        </p:nvSpPr>
        <p:spPr>
          <a:xfrm>
            <a:off x="156481" y="158570"/>
            <a:ext cx="5427023" cy="338554"/>
          </a:xfrm>
          <a:prstGeom prst="rect">
            <a:avLst/>
          </a:prstGeom>
          <a:noFill/>
        </p:spPr>
        <p:txBody>
          <a:bodyPr wrap="square" rtlCol="0">
            <a:spAutoFit/>
          </a:bodyPr>
          <a:lstStyle/>
          <a:p>
            <a:pPr lvl="0" defTabSz="739567">
              <a:defRPr/>
            </a:pPr>
            <a:r>
              <a:rPr lang="de-DE" sz="1600" dirty="0"/>
              <a:t>Indigene Völker unterstützen, Regenwald und Klima schützen.</a:t>
            </a:r>
            <a:endParaRPr lang="en-US" sz="1600" dirty="0">
              <a:latin typeface="Lucida Sans" panose="020B0602030504020204" pitchFamily="34" charset="0"/>
              <a:ea typeface="Verdana" panose="020B0604030504040204" pitchFamily="34" charset="0"/>
              <a:cs typeface="Verdana" panose="020B0604030504040204" pitchFamily="34" charset="0"/>
            </a:endParaRPr>
          </a:p>
        </p:txBody>
      </p:sp>
      <p:cxnSp>
        <p:nvCxnSpPr>
          <p:cNvPr id="11" name="Gerader Verbinder 10"/>
          <p:cNvCxnSpPr/>
          <p:nvPr/>
        </p:nvCxnSpPr>
        <p:spPr>
          <a:xfrm>
            <a:off x="156481" y="614268"/>
            <a:ext cx="5835245" cy="0"/>
          </a:xfrm>
          <a:prstGeom prst="line">
            <a:avLst/>
          </a:prstGeom>
          <a:ln w="12700" cap="rnd">
            <a:solidFill>
              <a:srgbClr val="B6B7B8"/>
            </a:solidFill>
            <a:round/>
          </a:ln>
        </p:spPr>
        <p:style>
          <a:lnRef idx="1">
            <a:schemeClr val="accent1"/>
          </a:lnRef>
          <a:fillRef idx="0">
            <a:schemeClr val="accent1"/>
          </a:fillRef>
          <a:effectRef idx="0">
            <a:schemeClr val="accent1"/>
          </a:effectRef>
          <a:fontRef idx="minor">
            <a:schemeClr val="tx1"/>
          </a:fontRef>
        </p:style>
      </p:cxnSp>
      <p:sp>
        <p:nvSpPr>
          <p:cNvPr id="5" name="Textfeld 4"/>
          <p:cNvSpPr txBox="1"/>
          <p:nvPr/>
        </p:nvSpPr>
        <p:spPr>
          <a:xfrm>
            <a:off x="192521" y="764958"/>
            <a:ext cx="6445399" cy="523220"/>
          </a:xfrm>
          <a:prstGeom prst="rect">
            <a:avLst/>
          </a:prstGeom>
          <a:noFill/>
        </p:spPr>
        <p:txBody>
          <a:bodyPr wrap="square" rtlCol="0">
            <a:spAutoFit/>
          </a:bodyPr>
          <a:lstStyle/>
          <a:p>
            <a:pPr algn="ctr"/>
            <a:r>
              <a:rPr lang="de-AT" sz="1400" dirty="0"/>
              <a:t>Besuchen Sie die Website </a:t>
            </a:r>
            <a:r>
              <a:rPr lang="de-AT" sz="1400" dirty="0">
                <a:hlinkClick r:id="rId4"/>
              </a:rPr>
              <a:t>https://www.amazonien-retten.at/</a:t>
            </a:r>
            <a:r>
              <a:rPr lang="de-AT" sz="1400" dirty="0"/>
              <a:t> und </a:t>
            </a:r>
            <a:br>
              <a:rPr lang="de-AT" sz="1400" dirty="0"/>
            </a:br>
            <a:r>
              <a:rPr lang="de-AT" sz="1400" dirty="0"/>
              <a:t>geben Sie Indigenen eine Stimme</a:t>
            </a:r>
            <a:endParaRPr lang="de-DE" sz="1400" dirty="0"/>
          </a:p>
        </p:txBody>
      </p:sp>
      <p:sp>
        <p:nvSpPr>
          <p:cNvPr id="7" name="Slide Number Placeholder 5"/>
          <p:cNvSpPr>
            <a:spLocks noGrp="1"/>
          </p:cNvSpPr>
          <p:nvPr>
            <p:ph type="sldNum" sz="quarter" idx="4294967295"/>
          </p:nvPr>
        </p:nvSpPr>
        <p:spPr>
          <a:xfrm>
            <a:off x="5210486" y="4811166"/>
            <a:ext cx="1511975" cy="268350"/>
          </a:xfrm>
          <a:prstGeom prst="rect">
            <a:avLst/>
          </a:prstGeom>
        </p:spPr>
        <p:txBody>
          <a:bodyPr vert="horz" lIns="91440" tIns="45720" rIns="91440" bIns="45720" rtlCol="0" anchor="ctr"/>
          <a:lstStyle>
            <a:lvl1pPr algn="r">
              <a:defRPr sz="882">
                <a:solidFill>
                  <a:schemeClr val="tx1">
                    <a:tint val="75000"/>
                  </a:schemeClr>
                </a:solidFill>
              </a:defRPr>
            </a:lvl1pPr>
          </a:lstStyle>
          <a:p>
            <a:fld id="{9032BFEC-FB91-42E2-B40F-14DBE4F19526}" type="slidenum">
              <a:rPr lang="de-DE" smtClean="0">
                <a:solidFill>
                  <a:schemeClr val="tx1"/>
                </a:solidFill>
              </a:rPr>
              <a:t>36</a:t>
            </a:fld>
            <a:endParaRPr lang="de-DE" dirty="0">
              <a:solidFill>
                <a:schemeClr val="tx1"/>
              </a:solidFill>
            </a:endParaRPr>
          </a:p>
        </p:txBody>
      </p:sp>
      <p:pic>
        <p:nvPicPr>
          <p:cNvPr id="9" name="Grafik 8">
            <a:hlinkClick r:id="rId4"/>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58836" y="1438867"/>
            <a:ext cx="4717256" cy="3574873"/>
          </a:xfrm>
          <a:prstGeom prst="rect">
            <a:avLst/>
          </a:prstGeom>
        </p:spPr>
      </p:pic>
    </p:spTree>
    <p:extLst>
      <p:ext uri="{BB962C8B-B14F-4D97-AF65-F5344CB8AC3E}">
        <p14:creationId xmlns:p14="http://schemas.microsoft.com/office/powerpoint/2010/main" val="1037206154"/>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6719888" cy="4075288"/>
          </a:xfrm>
          <a:prstGeom prst="rect">
            <a:avLst/>
          </a:prstGeom>
        </p:spPr>
      </p:pic>
      <p:pic>
        <p:nvPicPr>
          <p:cNvPr id="9" name="Picture 2" descr="Foto: Rede de Cooperação Amazônica (RCA)"/>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2326784"/>
            <a:ext cx="4070294" cy="2713529"/>
          </a:xfrm>
          <a:prstGeom prst="rect">
            <a:avLst/>
          </a:prstGeom>
          <a:noFill/>
          <a:extLst>
            <a:ext uri="{909E8E84-426E-40DD-AFC4-6F175D3DCCD1}">
              <a14:hiddenFill xmlns:a14="http://schemas.microsoft.com/office/drawing/2010/main">
                <a:solidFill>
                  <a:srgbClr val="FFFFFF"/>
                </a:solidFill>
              </a14:hiddenFill>
            </a:ext>
          </a:extLst>
        </p:spPr>
      </p:pic>
      <p:pic>
        <p:nvPicPr>
          <p:cNvPr id="10" name="Grafik 9"/>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480500" y="1592603"/>
            <a:ext cx="1296254" cy="1296254"/>
          </a:xfrm>
          <a:prstGeom prst="rect">
            <a:avLst/>
          </a:prstGeom>
        </p:spPr>
      </p:pic>
      <p:pic>
        <p:nvPicPr>
          <p:cNvPr id="2" name="Grafik 1"/>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105779" y="3829647"/>
            <a:ext cx="614109" cy="614109"/>
          </a:xfrm>
          <a:prstGeom prst="rect">
            <a:avLst/>
          </a:prstGeom>
        </p:spPr>
      </p:pic>
      <p:sp>
        <p:nvSpPr>
          <p:cNvPr id="6" name="Slide Number Placeholder 5"/>
          <p:cNvSpPr>
            <a:spLocks noGrp="1"/>
          </p:cNvSpPr>
          <p:nvPr>
            <p:ph type="sldNum" sz="quarter" idx="4294967295"/>
          </p:nvPr>
        </p:nvSpPr>
        <p:spPr>
          <a:xfrm>
            <a:off x="5153842" y="4746430"/>
            <a:ext cx="1511975" cy="268350"/>
          </a:xfrm>
          <a:prstGeom prst="rect">
            <a:avLst/>
          </a:prstGeom>
        </p:spPr>
        <p:txBody>
          <a:bodyPr vert="horz" lIns="91440" tIns="45720" rIns="91440" bIns="45720" rtlCol="0" anchor="ctr"/>
          <a:lstStyle>
            <a:lvl1pPr algn="r">
              <a:defRPr sz="882">
                <a:solidFill>
                  <a:schemeClr val="tx1">
                    <a:tint val="75000"/>
                  </a:schemeClr>
                </a:solidFill>
              </a:defRPr>
            </a:lvl1pPr>
          </a:lstStyle>
          <a:p>
            <a:fld id="{9032BFEC-FB91-42E2-B40F-14DBE4F19526}" type="slidenum">
              <a:rPr lang="de-DE" smtClean="0">
                <a:solidFill>
                  <a:schemeClr val="tx1"/>
                </a:solidFill>
              </a:rPr>
              <a:t>37</a:t>
            </a:fld>
            <a:endParaRPr lang="de-DE" dirty="0">
              <a:solidFill>
                <a:schemeClr val="tx1"/>
              </a:solidFill>
            </a:endParaRPr>
          </a:p>
        </p:txBody>
      </p:sp>
      <p:sp>
        <p:nvSpPr>
          <p:cNvPr id="3" name="Textfeld 2">
            <a:hlinkClick r:id="rId7"/>
          </p:cNvPr>
          <p:cNvSpPr txBox="1"/>
          <p:nvPr/>
        </p:nvSpPr>
        <p:spPr>
          <a:xfrm>
            <a:off x="4183194" y="4158294"/>
            <a:ext cx="1922585" cy="646331"/>
          </a:xfrm>
          <a:prstGeom prst="rect">
            <a:avLst/>
          </a:prstGeom>
          <a:noFill/>
        </p:spPr>
        <p:txBody>
          <a:bodyPr wrap="square" rtlCol="0">
            <a:spAutoFit/>
          </a:bodyPr>
          <a:lstStyle/>
          <a:p>
            <a:r>
              <a:rPr lang="de-AT" dirty="0"/>
              <a:t>Spenden Sie auf: </a:t>
            </a:r>
            <a:r>
              <a:rPr lang="de-AT" u="sng" dirty="0"/>
              <a:t>www.seisofrei.at</a:t>
            </a:r>
            <a:endParaRPr lang="de-DE" u="sng" dirty="0"/>
          </a:p>
        </p:txBody>
      </p:sp>
    </p:spTree>
    <p:extLst>
      <p:ext uri="{BB962C8B-B14F-4D97-AF65-F5344CB8AC3E}">
        <p14:creationId xmlns:p14="http://schemas.microsoft.com/office/powerpoint/2010/main" val="1474765273"/>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90254" y="74525"/>
            <a:ext cx="747667" cy="747667"/>
          </a:xfrm>
          <a:prstGeom prst="rect">
            <a:avLst/>
          </a:prstGeom>
        </p:spPr>
      </p:pic>
      <p:sp>
        <p:nvSpPr>
          <p:cNvPr id="6" name="Textfeld 5"/>
          <p:cNvSpPr txBox="1"/>
          <p:nvPr/>
        </p:nvSpPr>
        <p:spPr>
          <a:xfrm>
            <a:off x="298842" y="159731"/>
            <a:ext cx="5591412" cy="369332"/>
          </a:xfrm>
          <a:prstGeom prst="rect">
            <a:avLst/>
          </a:prstGeom>
          <a:noFill/>
        </p:spPr>
        <p:txBody>
          <a:bodyPr wrap="square" rtlCol="0">
            <a:spAutoFit/>
          </a:bodyPr>
          <a:lstStyle/>
          <a:p>
            <a:pPr lvl="0" defTabSz="739567">
              <a:defRPr/>
            </a:pPr>
            <a:r>
              <a:rPr lang="en-US" dirty="0" err="1">
                <a:latin typeface="Lucida Sans" panose="020B0602030504020204" pitchFamily="34" charset="0"/>
                <a:ea typeface="Verdana" panose="020B0604030504040204" pitchFamily="34" charset="0"/>
                <a:cs typeface="Verdana" panose="020B0604030504040204" pitchFamily="34" charset="0"/>
              </a:rPr>
              <a:t>Quellen</a:t>
            </a:r>
            <a:r>
              <a:rPr lang="en-US" dirty="0">
                <a:latin typeface="Lucida Sans" panose="020B0602030504020204" pitchFamily="34" charset="0"/>
                <a:ea typeface="Verdana" panose="020B0604030504040204" pitchFamily="34" charset="0"/>
                <a:cs typeface="Verdana" panose="020B0604030504040204" pitchFamily="34" charset="0"/>
              </a:rPr>
              <a:t> und </a:t>
            </a:r>
            <a:r>
              <a:rPr lang="en-US" dirty="0" err="1">
                <a:latin typeface="Lucida Sans" panose="020B0602030504020204" pitchFamily="34" charset="0"/>
                <a:ea typeface="Verdana" panose="020B0604030504040204" pitchFamily="34" charset="0"/>
                <a:cs typeface="Verdana" panose="020B0604030504040204" pitchFamily="34" charset="0"/>
              </a:rPr>
              <a:t>weiterführende</a:t>
            </a:r>
            <a:r>
              <a:rPr lang="en-US" dirty="0">
                <a:latin typeface="Lucida Sans" panose="020B0602030504020204" pitchFamily="34" charset="0"/>
                <a:ea typeface="Verdana" panose="020B0604030504040204" pitchFamily="34" charset="0"/>
                <a:cs typeface="Verdana" panose="020B0604030504040204" pitchFamily="34" charset="0"/>
              </a:rPr>
              <a:t> </a:t>
            </a:r>
            <a:r>
              <a:rPr lang="en-US" dirty="0" err="1">
                <a:latin typeface="Lucida Sans" panose="020B0602030504020204" pitchFamily="34" charset="0"/>
                <a:ea typeface="Verdana" panose="020B0604030504040204" pitchFamily="34" charset="0"/>
                <a:cs typeface="Verdana" panose="020B0604030504040204" pitchFamily="34" charset="0"/>
              </a:rPr>
              <a:t>Informationen</a:t>
            </a:r>
            <a:endParaRPr lang="en-US" dirty="0">
              <a:latin typeface="Lucida Sans" panose="020B0602030504020204" pitchFamily="34" charset="0"/>
              <a:ea typeface="Verdana" panose="020B0604030504040204" pitchFamily="34" charset="0"/>
              <a:cs typeface="Verdana" panose="020B0604030504040204" pitchFamily="34" charset="0"/>
            </a:endParaRPr>
          </a:p>
        </p:txBody>
      </p:sp>
      <p:cxnSp>
        <p:nvCxnSpPr>
          <p:cNvPr id="11" name="Gerader Verbinder 10"/>
          <p:cNvCxnSpPr/>
          <p:nvPr/>
        </p:nvCxnSpPr>
        <p:spPr>
          <a:xfrm>
            <a:off x="156481" y="614268"/>
            <a:ext cx="5835245" cy="0"/>
          </a:xfrm>
          <a:prstGeom prst="line">
            <a:avLst/>
          </a:prstGeom>
          <a:ln w="12700" cap="rnd">
            <a:solidFill>
              <a:srgbClr val="B6B7B8"/>
            </a:solidFill>
            <a:round/>
          </a:ln>
        </p:spPr>
        <p:style>
          <a:lnRef idx="1">
            <a:schemeClr val="accent1"/>
          </a:lnRef>
          <a:fillRef idx="0">
            <a:schemeClr val="accent1"/>
          </a:fillRef>
          <a:effectRef idx="0">
            <a:schemeClr val="accent1"/>
          </a:effectRef>
          <a:fontRef idx="minor">
            <a:schemeClr val="tx1"/>
          </a:fontRef>
        </p:style>
      </p:cxnSp>
      <p:sp>
        <p:nvSpPr>
          <p:cNvPr id="4" name="Textfeld 3"/>
          <p:cNvSpPr txBox="1"/>
          <p:nvPr/>
        </p:nvSpPr>
        <p:spPr>
          <a:xfrm>
            <a:off x="298842" y="681790"/>
            <a:ext cx="5873858" cy="4293483"/>
          </a:xfrm>
          <a:prstGeom prst="rect">
            <a:avLst/>
          </a:prstGeom>
          <a:noFill/>
        </p:spPr>
        <p:txBody>
          <a:bodyPr wrap="square" rtlCol="0">
            <a:spAutoFit/>
          </a:bodyPr>
          <a:lstStyle/>
          <a:p>
            <a:pPr marL="285750" indent="-285750">
              <a:buFont typeface="Arial" panose="020B0604020202020204" pitchFamily="34" charset="0"/>
              <a:buChar char="•"/>
            </a:pPr>
            <a:r>
              <a:rPr lang="de-DE" sz="1050" dirty="0"/>
              <a:t>Partnerorganisation CIMI: </a:t>
            </a:r>
            <a:r>
              <a:rPr lang="de-DE" sz="1050" dirty="0">
                <a:hlinkClick r:id="rId4"/>
              </a:rPr>
              <a:t>https://cimi.org.br/2020/09/in-2019-geschahen-in-brasilien-vom-norden-bis-in-den-suden-unverhohlene-invasionen-in-indigene-landgebiete/</a:t>
            </a:r>
          </a:p>
          <a:p>
            <a:pPr marL="285750" indent="-285750">
              <a:buFont typeface="Arial" panose="020B0604020202020204" pitchFamily="34" charset="0"/>
              <a:buChar char="•"/>
            </a:pPr>
            <a:endParaRPr lang="de-DE" sz="1050" dirty="0">
              <a:hlinkClick r:id="rId4"/>
            </a:endParaRPr>
          </a:p>
          <a:p>
            <a:pPr marL="285750" indent="-285750">
              <a:buFont typeface="Arial" panose="020B0604020202020204" pitchFamily="34" charset="0"/>
              <a:buChar char="•"/>
            </a:pPr>
            <a:r>
              <a:rPr lang="de-DE" sz="1050" dirty="0">
                <a:hlinkClick r:id="rId4"/>
              </a:rPr>
              <a:t>https://www.survivalinternational.de/</a:t>
            </a:r>
          </a:p>
          <a:p>
            <a:pPr marL="285750" indent="-285750">
              <a:buFont typeface="Arial" panose="020B0604020202020204" pitchFamily="34" charset="0"/>
              <a:buChar char="•"/>
            </a:pPr>
            <a:endParaRPr lang="de-AT" sz="1050" dirty="0">
              <a:hlinkClick r:id="rId4"/>
            </a:endParaRPr>
          </a:p>
          <a:p>
            <a:pPr marL="285750" indent="-285750">
              <a:buFont typeface="Arial" panose="020B0604020202020204" pitchFamily="34" charset="0"/>
              <a:buChar char="•"/>
            </a:pPr>
            <a:r>
              <a:rPr lang="de-DE" sz="1050" dirty="0">
                <a:hlinkClick r:id="rId4"/>
              </a:rPr>
              <a:t>https://www.zeit.de/2019-08/brasilien-indigene-voelker-waldbraende-survival-international-ngo?utm_referrer=https%3A%2F%2Fwww.google.com%2F</a:t>
            </a:r>
          </a:p>
          <a:p>
            <a:pPr marL="285750" indent="-285750">
              <a:buFont typeface="Arial" panose="020B0604020202020204" pitchFamily="34" charset="0"/>
              <a:buChar char="•"/>
            </a:pPr>
            <a:endParaRPr lang="de-DE" sz="1050" dirty="0">
              <a:hlinkClick r:id="rId4"/>
            </a:endParaRPr>
          </a:p>
          <a:p>
            <a:pPr marL="285750" indent="-285750">
              <a:buFont typeface="Arial" panose="020B0604020202020204" pitchFamily="34" charset="0"/>
              <a:buChar char="•"/>
            </a:pPr>
            <a:r>
              <a:rPr lang="de-DE" sz="1050" dirty="0">
                <a:hlinkClick r:id="rId4"/>
              </a:rPr>
              <a:t>http://www.indigene.de/fileadmin/indigene/dokumente/Unterrichtsmaterial_indigene_chat.pdf</a:t>
            </a:r>
            <a:endParaRPr lang="de-DE" sz="1050" dirty="0"/>
          </a:p>
          <a:p>
            <a:pPr marL="285750" indent="-285750">
              <a:buFont typeface="Arial" panose="020B0604020202020204" pitchFamily="34" charset="0"/>
              <a:buChar char="•"/>
            </a:pPr>
            <a:endParaRPr lang="de-AT" sz="1050" dirty="0"/>
          </a:p>
          <a:p>
            <a:pPr marL="285750" indent="-285750">
              <a:buFont typeface="Arial" panose="020B0604020202020204" pitchFamily="34" charset="0"/>
              <a:buChar char="•"/>
            </a:pPr>
            <a:r>
              <a:rPr lang="de-DE" sz="1050" dirty="0">
                <a:hlinkClick r:id="rId5"/>
              </a:rPr>
              <a:t>https://www.planet-wissen.de/kultur/suedamerika/amazonien/pwieunkontaktiertevoelkerimregenwaldderlautlosegenozid100.html</a:t>
            </a:r>
            <a:r>
              <a:rPr lang="de-DE" sz="1050" dirty="0"/>
              <a:t> </a:t>
            </a:r>
          </a:p>
          <a:p>
            <a:pPr marL="285750" indent="-285750">
              <a:buFont typeface="Arial" panose="020B0604020202020204" pitchFamily="34" charset="0"/>
              <a:buChar char="•"/>
            </a:pPr>
            <a:endParaRPr lang="de-AT" sz="1050" dirty="0"/>
          </a:p>
          <a:p>
            <a:pPr marL="285750" indent="-285750">
              <a:buFont typeface="Arial" panose="020B0604020202020204" pitchFamily="34" charset="0"/>
              <a:buChar char="•"/>
            </a:pPr>
            <a:r>
              <a:rPr lang="de-AT" sz="1050" dirty="0"/>
              <a:t>Comic zur Lage Indigener Völker:</a:t>
            </a:r>
            <a:br>
              <a:rPr lang="de-AT" sz="1050" dirty="0"/>
            </a:br>
            <a:r>
              <a:rPr lang="de-AT" sz="1050" dirty="0">
                <a:hlinkClick r:id="rId6"/>
              </a:rPr>
              <a:t>https://assets.survivalinternational.org/documents/1796/tyg-webseite.pdf</a:t>
            </a:r>
            <a:r>
              <a:rPr lang="de-AT" sz="1050" dirty="0"/>
              <a:t> </a:t>
            </a:r>
          </a:p>
          <a:p>
            <a:pPr marL="285750" indent="-285750">
              <a:buFont typeface="Arial" panose="020B0604020202020204" pitchFamily="34" charset="0"/>
              <a:buChar char="•"/>
            </a:pPr>
            <a:endParaRPr lang="de-AT" sz="1050" dirty="0"/>
          </a:p>
          <a:p>
            <a:pPr marL="285750" indent="-285750">
              <a:buFont typeface="Arial" panose="020B0604020202020204" pitchFamily="34" charset="0"/>
              <a:buChar char="•"/>
            </a:pPr>
            <a:r>
              <a:rPr lang="de-AT" sz="1050" dirty="0"/>
              <a:t>Unterrichtsbehelf zum </a:t>
            </a:r>
            <a:r>
              <a:rPr lang="de-AT" sz="1050" dirty="0" err="1"/>
              <a:t>Yanomami</a:t>
            </a:r>
            <a:r>
              <a:rPr lang="de-AT" sz="1050" dirty="0"/>
              <a:t> Volk:</a:t>
            </a:r>
            <a:br>
              <a:rPr lang="de-AT" sz="1050" dirty="0"/>
            </a:br>
            <a:r>
              <a:rPr lang="de-AT" sz="1050" dirty="0">
                <a:hlinkClick r:id="rId7"/>
              </a:rPr>
              <a:t>https://www.weltinderschule.uni-bremen.de/files/dokumente/Materialseiten/Materialseiten%20f%C3%BCr%20Heft%20105%202_2006/Indigene%20V%C3%B6lker%20-%20Guiomar%20(Brasilien).pdf</a:t>
            </a:r>
            <a:r>
              <a:rPr lang="de-AT" sz="1050" dirty="0"/>
              <a:t> </a:t>
            </a:r>
          </a:p>
          <a:p>
            <a:pPr marL="285750" indent="-285750">
              <a:buFont typeface="Arial" panose="020B0604020202020204" pitchFamily="34" charset="0"/>
              <a:buChar char="•"/>
            </a:pPr>
            <a:endParaRPr lang="de-AT" sz="1050" dirty="0"/>
          </a:p>
          <a:p>
            <a:pPr marL="285750" indent="-285750">
              <a:buFont typeface="Arial" panose="020B0604020202020204" pitchFamily="34" charset="0"/>
              <a:buChar char="•"/>
            </a:pPr>
            <a:r>
              <a:rPr lang="de-AT" sz="1050" dirty="0"/>
              <a:t>ZDF-Doku (Terra X) „</a:t>
            </a:r>
            <a:r>
              <a:rPr lang="de-AT" sz="1050" dirty="0" err="1"/>
              <a:t>Unkontaktierte</a:t>
            </a:r>
            <a:r>
              <a:rPr lang="de-AT" sz="1050" dirty="0"/>
              <a:t> Völker – Kontakt verboten!“ (14min):</a:t>
            </a:r>
            <a:br>
              <a:rPr lang="de-AT" sz="1050" dirty="0"/>
            </a:br>
            <a:r>
              <a:rPr lang="de-AT" sz="1050" dirty="0">
                <a:hlinkClick r:id="rId8"/>
              </a:rPr>
              <a:t>https://www.youtube.com/watch?v=DL4faBZhHuo</a:t>
            </a:r>
            <a:r>
              <a:rPr lang="de-AT" sz="1050" dirty="0"/>
              <a:t> </a:t>
            </a:r>
          </a:p>
          <a:p>
            <a:pPr marL="285750" indent="-285750">
              <a:buFont typeface="Arial" panose="020B0604020202020204" pitchFamily="34" charset="0"/>
              <a:buChar char="•"/>
            </a:pPr>
            <a:endParaRPr lang="de-AT" sz="1050" dirty="0"/>
          </a:p>
          <a:p>
            <a:pPr marL="285750" indent="-285750">
              <a:buFont typeface="Arial" panose="020B0604020202020204" pitchFamily="34" charset="0"/>
              <a:buChar char="•"/>
            </a:pPr>
            <a:r>
              <a:rPr lang="de-AT" sz="1050" dirty="0"/>
              <a:t>Fotos (wenn nicht anderes angegeben): SEI SO FREI, Thomas Bauer &amp; CIMI</a:t>
            </a:r>
            <a:endParaRPr lang="de-DE" sz="1050" dirty="0"/>
          </a:p>
        </p:txBody>
      </p:sp>
      <p:sp>
        <p:nvSpPr>
          <p:cNvPr id="7" name="Slide Number Placeholder 5"/>
          <p:cNvSpPr>
            <a:spLocks noGrp="1"/>
          </p:cNvSpPr>
          <p:nvPr>
            <p:ph type="sldNum" sz="quarter" idx="4294967295"/>
          </p:nvPr>
        </p:nvSpPr>
        <p:spPr>
          <a:xfrm>
            <a:off x="5153842" y="4746430"/>
            <a:ext cx="1511975" cy="268350"/>
          </a:xfrm>
          <a:prstGeom prst="rect">
            <a:avLst/>
          </a:prstGeom>
        </p:spPr>
        <p:txBody>
          <a:bodyPr vert="horz" lIns="91440" tIns="45720" rIns="91440" bIns="45720" rtlCol="0" anchor="ctr"/>
          <a:lstStyle>
            <a:lvl1pPr algn="r">
              <a:defRPr sz="882">
                <a:solidFill>
                  <a:schemeClr val="tx1">
                    <a:tint val="75000"/>
                  </a:schemeClr>
                </a:solidFill>
              </a:defRPr>
            </a:lvl1pPr>
          </a:lstStyle>
          <a:p>
            <a:fld id="{9032BFEC-FB91-42E2-B40F-14DBE4F19526}" type="slidenum">
              <a:rPr lang="de-DE" smtClean="0">
                <a:solidFill>
                  <a:schemeClr val="tx1"/>
                </a:solidFill>
              </a:rPr>
              <a:t>38</a:t>
            </a:fld>
            <a:endParaRPr lang="de-DE" dirty="0">
              <a:solidFill>
                <a:schemeClr val="tx1"/>
              </a:solidFill>
            </a:endParaRPr>
          </a:p>
        </p:txBody>
      </p:sp>
    </p:spTree>
    <p:extLst>
      <p:ext uri="{BB962C8B-B14F-4D97-AF65-F5344CB8AC3E}">
        <p14:creationId xmlns:p14="http://schemas.microsoft.com/office/powerpoint/2010/main" val="3332227930"/>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90254" y="74525"/>
            <a:ext cx="747667" cy="747667"/>
          </a:xfrm>
          <a:prstGeom prst="rect">
            <a:avLst/>
          </a:prstGeom>
        </p:spPr>
      </p:pic>
      <p:sp>
        <p:nvSpPr>
          <p:cNvPr id="6" name="Textfeld 5"/>
          <p:cNvSpPr txBox="1"/>
          <p:nvPr/>
        </p:nvSpPr>
        <p:spPr>
          <a:xfrm>
            <a:off x="298059" y="110444"/>
            <a:ext cx="5211588" cy="461665"/>
          </a:xfrm>
          <a:prstGeom prst="rect">
            <a:avLst/>
          </a:prstGeom>
          <a:noFill/>
        </p:spPr>
        <p:txBody>
          <a:bodyPr wrap="square" rtlCol="0">
            <a:spAutoFit/>
          </a:bodyPr>
          <a:lstStyle/>
          <a:p>
            <a:r>
              <a:rPr lang="de-AT" sz="2400" dirty="0">
                <a:latin typeface="Lucida Sans" panose="020B0602030504020204" pitchFamily="34" charset="0"/>
                <a:ea typeface="Verdana" panose="020B0604030504040204" pitchFamily="34" charset="0"/>
                <a:cs typeface="Verdana" panose="020B0604030504040204" pitchFamily="34" charset="0"/>
              </a:rPr>
              <a:t>Indigene in Brasilien - Ernährung</a:t>
            </a:r>
          </a:p>
        </p:txBody>
      </p:sp>
      <p:sp>
        <p:nvSpPr>
          <p:cNvPr id="9" name="Textfeld 8"/>
          <p:cNvSpPr txBox="1"/>
          <p:nvPr/>
        </p:nvSpPr>
        <p:spPr>
          <a:xfrm>
            <a:off x="94476" y="716467"/>
            <a:ext cx="3720792" cy="1467068"/>
          </a:xfrm>
          <a:prstGeom prst="rect">
            <a:avLst/>
          </a:prstGeom>
          <a:noFill/>
          <a:effectLst>
            <a:softEdge rad="63500"/>
          </a:effectLst>
        </p:spPr>
        <p:txBody>
          <a:bodyPr wrap="square" rtlCol="0">
            <a:spAutoFit/>
          </a:bodyPr>
          <a:lstStyle/>
          <a:p>
            <a:pPr indent="177800">
              <a:lnSpc>
                <a:spcPct val="150000"/>
              </a:lnSpc>
              <a:spcAft>
                <a:spcPts val="600"/>
              </a:spcAft>
            </a:pPr>
            <a:r>
              <a:rPr lang="de-AT" sz="1400" i="1" dirty="0">
                <a:latin typeface="Lucida Sans" panose="020B0602030504020204" pitchFamily="34" charset="0"/>
                <a:ea typeface="Verdana" panose="020B0604030504040204" pitchFamily="34" charset="0"/>
                <a:cs typeface="Verdana" panose="020B0604030504040204" pitchFamily="34" charset="0"/>
              </a:rPr>
              <a:t>Leben im und vom Regenwald</a:t>
            </a:r>
          </a:p>
          <a:p>
            <a:pPr marL="548100" lvl="1" indent="-171450">
              <a:lnSpc>
                <a:spcPts val="1600"/>
              </a:lnSpc>
              <a:spcAft>
                <a:spcPts val="600"/>
              </a:spcAft>
              <a:buFont typeface="Symbol" panose="05050102010706020507" pitchFamily="18" charset="2"/>
              <a:buChar char="-"/>
            </a:pPr>
            <a:r>
              <a:rPr lang="de-AT" sz="1200" dirty="0">
                <a:latin typeface="Lucida Sans" panose="020B0602030504020204" pitchFamily="34" charset="0"/>
                <a:ea typeface="Verdana" panose="020B0604030504040204" pitchFamily="34" charset="0"/>
                <a:cs typeface="Verdana" panose="020B0604030504040204" pitchFamily="34" charset="0"/>
              </a:rPr>
              <a:t>Wald und Flüsse sind Lebensgrundlage</a:t>
            </a:r>
          </a:p>
          <a:p>
            <a:pPr marL="548100" lvl="1" indent="-171450">
              <a:lnSpc>
                <a:spcPts val="1600"/>
              </a:lnSpc>
              <a:spcAft>
                <a:spcPts val="600"/>
              </a:spcAft>
              <a:buFont typeface="Symbol" panose="05050102010706020507" pitchFamily="18" charset="2"/>
              <a:buChar char="-"/>
            </a:pPr>
            <a:r>
              <a:rPr lang="de-AT" sz="1200" dirty="0">
                <a:latin typeface="Lucida Sans" panose="020B0602030504020204" pitchFamily="34" charset="0"/>
                <a:ea typeface="Verdana" panose="020B0604030504040204" pitchFamily="34" charset="0"/>
                <a:cs typeface="Verdana" panose="020B0604030504040204" pitchFamily="34" charset="0"/>
              </a:rPr>
              <a:t>Jagen, Sammeln und Fischen</a:t>
            </a:r>
          </a:p>
          <a:p>
            <a:pPr marL="548100" lvl="1" indent="-171450">
              <a:lnSpc>
                <a:spcPts val="1600"/>
              </a:lnSpc>
              <a:spcAft>
                <a:spcPts val="600"/>
              </a:spcAft>
              <a:buFont typeface="Symbol" panose="05050102010706020507" pitchFamily="18" charset="2"/>
              <a:buChar char="-"/>
            </a:pPr>
            <a:r>
              <a:rPr lang="de-AT" sz="1200" dirty="0">
                <a:latin typeface="Lucida Sans" panose="020B0602030504020204" pitchFamily="34" charset="0"/>
                <a:ea typeface="Verdana" panose="020B0604030504040204" pitchFamily="34" charset="0"/>
                <a:cs typeface="Verdana" panose="020B0604030504040204" pitchFamily="34" charset="0"/>
              </a:rPr>
              <a:t>Pflanzen als Grundnahrungsmittel: </a:t>
            </a:r>
            <a:br>
              <a:rPr lang="de-AT" sz="1200" dirty="0">
                <a:latin typeface="Lucida Sans" panose="020B0602030504020204" pitchFamily="34" charset="0"/>
                <a:ea typeface="Verdana" panose="020B0604030504040204" pitchFamily="34" charset="0"/>
                <a:cs typeface="Verdana" panose="020B0604030504040204" pitchFamily="34" charset="0"/>
              </a:rPr>
            </a:br>
            <a:r>
              <a:rPr lang="de-AT" sz="1200" dirty="0">
                <a:latin typeface="Lucida Sans" panose="020B0602030504020204" pitchFamily="34" charset="0"/>
                <a:ea typeface="Verdana" panose="020B0604030504040204" pitchFamily="34" charset="0"/>
                <a:cs typeface="Verdana" panose="020B0604030504040204" pitchFamily="34" charset="0"/>
              </a:rPr>
              <a:t>Maniok, Mais, Bananen…</a:t>
            </a:r>
          </a:p>
        </p:txBody>
      </p:sp>
      <p:cxnSp>
        <p:nvCxnSpPr>
          <p:cNvPr id="10" name="Gerader Verbinder 9"/>
          <p:cNvCxnSpPr/>
          <p:nvPr/>
        </p:nvCxnSpPr>
        <p:spPr>
          <a:xfrm>
            <a:off x="156481" y="614268"/>
            <a:ext cx="5835245" cy="0"/>
          </a:xfrm>
          <a:prstGeom prst="line">
            <a:avLst/>
          </a:prstGeom>
          <a:ln w="12700" cap="rnd">
            <a:solidFill>
              <a:srgbClr val="B6B7B8"/>
            </a:solidFill>
            <a:round/>
          </a:ln>
        </p:spPr>
        <p:style>
          <a:lnRef idx="1">
            <a:schemeClr val="accent1"/>
          </a:lnRef>
          <a:fillRef idx="0">
            <a:schemeClr val="accent1"/>
          </a:fillRef>
          <a:effectRef idx="0">
            <a:schemeClr val="accent1"/>
          </a:effectRef>
          <a:fontRef idx="minor">
            <a:schemeClr val="tx1"/>
          </a:fontRef>
        </p:style>
      </p:cxnSp>
      <p:sp>
        <p:nvSpPr>
          <p:cNvPr id="13" name="Textfeld 12"/>
          <p:cNvSpPr txBox="1"/>
          <p:nvPr/>
        </p:nvSpPr>
        <p:spPr>
          <a:xfrm>
            <a:off x="3974234" y="1325603"/>
            <a:ext cx="2663687" cy="1477328"/>
          </a:xfrm>
          <a:prstGeom prst="rect">
            <a:avLst/>
          </a:prstGeom>
          <a:noFill/>
        </p:spPr>
        <p:txBody>
          <a:bodyPr wrap="square" rtlCol="0">
            <a:spAutoFit/>
          </a:bodyPr>
          <a:lstStyle/>
          <a:p>
            <a:r>
              <a:rPr lang="de-DE" b="1" dirty="0">
                <a:latin typeface="Bradley Hand ITC" panose="03070402050302030203" pitchFamily="66" charset="0"/>
              </a:rPr>
              <a:t>„Wenn meine Kinder hungrig sind, gehe ich einfach in den Wald und finde ihnen etwas zu essen.“</a:t>
            </a:r>
          </a:p>
        </p:txBody>
      </p:sp>
      <p:sp>
        <p:nvSpPr>
          <p:cNvPr id="14" name="Textfeld 13"/>
          <p:cNvSpPr txBox="1"/>
          <p:nvPr/>
        </p:nvSpPr>
        <p:spPr>
          <a:xfrm>
            <a:off x="5736263" y="2623948"/>
            <a:ext cx="983625" cy="261610"/>
          </a:xfrm>
          <a:prstGeom prst="rect">
            <a:avLst/>
          </a:prstGeom>
          <a:noFill/>
        </p:spPr>
        <p:txBody>
          <a:bodyPr wrap="square" rtlCol="0">
            <a:spAutoFit/>
          </a:bodyPr>
          <a:lstStyle/>
          <a:p>
            <a:r>
              <a:rPr lang="de-DE" sz="1050" dirty="0">
                <a:latin typeface="Papyrus" panose="03070502060502030205" pitchFamily="66" charset="0"/>
              </a:rPr>
              <a:t>Pekari </a:t>
            </a:r>
            <a:r>
              <a:rPr lang="de-DE" sz="1050" dirty="0" err="1">
                <a:latin typeface="Papyrus" panose="03070502060502030205" pitchFamily="66" charset="0"/>
              </a:rPr>
              <a:t>Awá</a:t>
            </a:r>
            <a:endParaRPr lang="de-DE" sz="1050" dirty="0">
              <a:latin typeface="Papyrus" panose="03070502060502030205" pitchFamily="66" charset="0"/>
            </a:endParaRPr>
          </a:p>
        </p:txBody>
      </p:sp>
      <p:sp>
        <p:nvSpPr>
          <p:cNvPr id="15" name="Rechteck 14"/>
          <p:cNvSpPr/>
          <p:nvPr/>
        </p:nvSpPr>
        <p:spPr>
          <a:xfrm>
            <a:off x="3974233" y="1259159"/>
            <a:ext cx="2663687" cy="33363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6" name="Picture 2" descr="Eine Zo'é-Familie entspannt sich in einer Hängematte, die aus Fasern der Paranuss hergestellt wurde."/>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999092" y="2910594"/>
            <a:ext cx="2613967" cy="1659870"/>
          </a:xfrm>
          <a:prstGeom prst="rect">
            <a:avLst/>
          </a:prstGeom>
          <a:noFill/>
          <a:extLst>
            <a:ext uri="{909E8E84-426E-40DD-AFC4-6F175D3DCCD1}">
              <a14:hiddenFill xmlns:a14="http://schemas.microsoft.com/office/drawing/2010/main">
                <a:solidFill>
                  <a:srgbClr val="FFFFFF"/>
                </a:solidFill>
              </a14:hiddenFill>
            </a:ext>
          </a:extLst>
        </p:spPr>
      </p:pic>
      <p:sp>
        <p:nvSpPr>
          <p:cNvPr id="17" name="Textfeld 16"/>
          <p:cNvSpPr txBox="1"/>
          <p:nvPr/>
        </p:nvSpPr>
        <p:spPr>
          <a:xfrm>
            <a:off x="3796352" y="4855647"/>
            <a:ext cx="1164039" cy="169277"/>
          </a:xfrm>
          <a:prstGeom prst="rect">
            <a:avLst/>
          </a:prstGeom>
          <a:noFill/>
          <a:effectLst>
            <a:softEdge rad="63500"/>
          </a:effectLst>
        </p:spPr>
        <p:txBody>
          <a:bodyPr wrap="square" rtlCol="0">
            <a:spAutoFit/>
          </a:bodyPr>
          <a:lstStyle/>
          <a:p>
            <a:r>
              <a:rPr lang="de-AT" sz="500" dirty="0">
                <a:latin typeface="Lucida Sans" panose="020B0602030504020204" pitchFamily="34" charset="0"/>
                <a:ea typeface="Verdana" panose="020B0604030504040204" pitchFamily="34" charset="0"/>
                <a:cs typeface="Verdana" panose="020B0604030504040204" pitchFamily="34" charset="0"/>
              </a:rPr>
              <a:t>Foto: </a:t>
            </a:r>
            <a:r>
              <a:rPr lang="de-AT" sz="500" dirty="0" err="1">
                <a:latin typeface="Lucida Sans" panose="020B0602030504020204" pitchFamily="34" charset="0"/>
                <a:ea typeface="Verdana" panose="020B0604030504040204" pitchFamily="34" charset="0"/>
                <a:cs typeface="Verdana" panose="020B0604030504040204" pitchFamily="34" charset="0"/>
              </a:rPr>
              <a:t>Manoel</a:t>
            </a:r>
            <a:r>
              <a:rPr lang="de-AT" sz="500" dirty="0">
                <a:latin typeface="Lucida Sans" panose="020B0602030504020204" pitchFamily="34" charset="0"/>
                <a:ea typeface="Verdana" panose="020B0604030504040204" pitchFamily="34" charset="0"/>
                <a:cs typeface="Verdana" panose="020B0604030504040204" pitchFamily="34" charset="0"/>
              </a:rPr>
              <a:t> </a:t>
            </a:r>
            <a:r>
              <a:rPr lang="de-AT" sz="500" dirty="0" err="1">
                <a:latin typeface="Lucida Sans" panose="020B0602030504020204" pitchFamily="34" charset="0"/>
                <a:ea typeface="Verdana" panose="020B0604030504040204" pitchFamily="34" charset="0"/>
                <a:cs typeface="Verdana" panose="020B0604030504040204" pitchFamily="34" charset="0"/>
              </a:rPr>
              <a:t>Freitas</a:t>
            </a:r>
            <a:r>
              <a:rPr lang="de-AT" sz="500" dirty="0">
                <a:latin typeface="Lucida Sans" panose="020B0602030504020204" pitchFamily="34" charset="0"/>
                <a:ea typeface="Verdana" panose="020B0604030504040204" pitchFamily="34" charset="0"/>
                <a:cs typeface="Verdana" panose="020B0604030504040204" pitchFamily="34" charset="0"/>
              </a:rPr>
              <a:t> </a:t>
            </a:r>
          </a:p>
        </p:txBody>
      </p:sp>
      <p:pic>
        <p:nvPicPr>
          <p:cNvPr id="14342" name="Picture 6" descr="Cacique Lucélia Pankará de Itacuruba no V Encontro Popular da Bacia do Rio São Francisco. Foto por Manoel Freitas"/>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70251" y="2211971"/>
            <a:ext cx="3693251" cy="2771698"/>
          </a:xfrm>
          <a:prstGeom prst="rect">
            <a:avLst/>
          </a:prstGeom>
          <a:noFill/>
          <a:extLst>
            <a:ext uri="{909E8E84-426E-40DD-AFC4-6F175D3DCCD1}">
              <a14:hiddenFill xmlns:a14="http://schemas.microsoft.com/office/drawing/2010/main">
                <a:solidFill>
                  <a:srgbClr val="FFFFFF"/>
                </a:solidFill>
              </a14:hiddenFill>
            </a:ext>
          </a:extLst>
        </p:spPr>
      </p:pic>
      <p:sp>
        <p:nvSpPr>
          <p:cNvPr id="12" name="Slide Number Placeholder 5"/>
          <p:cNvSpPr>
            <a:spLocks noGrp="1"/>
          </p:cNvSpPr>
          <p:nvPr>
            <p:ph type="sldNum" sz="quarter" idx="4294967295"/>
          </p:nvPr>
        </p:nvSpPr>
        <p:spPr>
          <a:xfrm>
            <a:off x="5153842" y="4746430"/>
            <a:ext cx="1511975" cy="268350"/>
          </a:xfrm>
          <a:prstGeom prst="rect">
            <a:avLst/>
          </a:prstGeom>
        </p:spPr>
        <p:txBody>
          <a:bodyPr vert="horz" lIns="91440" tIns="45720" rIns="91440" bIns="45720" rtlCol="0" anchor="ctr"/>
          <a:lstStyle>
            <a:lvl1pPr algn="r">
              <a:defRPr sz="882">
                <a:solidFill>
                  <a:schemeClr val="tx1">
                    <a:tint val="75000"/>
                  </a:schemeClr>
                </a:solidFill>
              </a:defRPr>
            </a:lvl1pPr>
          </a:lstStyle>
          <a:p>
            <a:fld id="{9032BFEC-FB91-42E2-B40F-14DBE4F19526}" type="slidenum">
              <a:rPr lang="de-DE" smtClean="0">
                <a:solidFill>
                  <a:schemeClr val="tx1"/>
                </a:solidFill>
              </a:rPr>
              <a:t>4</a:t>
            </a:fld>
            <a:endParaRPr lang="de-DE" dirty="0">
              <a:solidFill>
                <a:schemeClr val="tx1"/>
              </a:solidFill>
            </a:endParaRPr>
          </a:p>
        </p:txBody>
      </p:sp>
    </p:spTree>
    <p:extLst>
      <p:ext uri="{BB962C8B-B14F-4D97-AF65-F5344CB8AC3E}">
        <p14:creationId xmlns:p14="http://schemas.microsoft.com/office/powerpoint/2010/main" val="1238484406"/>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rrow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788617" y="822192"/>
            <a:ext cx="849304" cy="4053493"/>
          </a:xfrm>
          <a:prstGeom prst="rect">
            <a:avLst/>
          </a:prstGeom>
          <a:noFill/>
          <a:extLst>
            <a:ext uri="{909E8E84-426E-40DD-AFC4-6F175D3DCCD1}">
              <a14:hiddenFill xmlns:a14="http://schemas.microsoft.com/office/drawing/2010/main">
                <a:solidFill>
                  <a:srgbClr val="FFFFFF"/>
                </a:solidFill>
              </a14:hiddenFill>
            </a:ext>
          </a:extLst>
        </p:spPr>
      </p:pic>
      <p:pic>
        <p:nvPicPr>
          <p:cNvPr id="3" name="Grafik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90254" y="74525"/>
            <a:ext cx="747667" cy="747667"/>
          </a:xfrm>
          <a:prstGeom prst="rect">
            <a:avLst/>
          </a:prstGeom>
        </p:spPr>
      </p:pic>
      <p:sp>
        <p:nvSpPr>
          <p:cNvPr id="6" name="Textfeld 5"/>
          <p:cNvSpPr txBox="1"/>
          <p:nvPr/>
        </p:nvSpPr>
        <p:spPr>
          <a:xfrm>
            <a:off x="298059" y="110444"/>
            <a:ext cx="5211588" cy="461665"/>
          </a:xfrm>
          <a:prstGeom prst="rect">
            <a:avLst/>
          </a:prstGeom>
          <a:noFill/>
        </p:spPr>
        <p:txBody>
          <a:bodyPr wrap="square" rtlCol="0">
            <a:spAutoFit/>
          </a:bodyPr>
          <a:lstStyle/>
          <a:p>
            <a:r>
              <a:rPr lang="de-AT" sz="2400" dirty="0">
                <a:latin typeface="Lucida Sans" panose="020B0602030504020204" pitchFamily="34" charset="0"/>
                <a:ea typeface="Verdana" panose="020B0604030504040204" pitchFamily="34" charset="0"/>
                <a:cs typeface="Verdana" panose="020B0604030504040204" pitchFamily="34" charset="0"/>
              </a:rPr>
              <a:t>Indigene in Brasilien – die </a:t>
            </a:r>
            <a:r>
              <a:rPr lang="de-AT" sz="2400" dirty="0" err="1">
                <a:latin typeface="Lucida Sans" panose="020B0602030504020204" pitchFamily="34" charset="0"/>
                <a:ea typeface="Verdana" panose="020B0604030504040204" pitchFamily="34" charset="0"/>
                <a:cs typeface="Verdana" panose="020B0604030504040204" pitchFamily="34" charset="0"/>
              </a:rPr>
              <a:t>Awá</a:t>
            </a:r>
            <a:r>
              <a:rPr lang="de-AT" sz="2400" dirty="0">
                <a:latin typeface="Lucida Sans" panose="020B0602030504020204" pitchFamily="34" charset="0"/>
                <a:ea typeface="Verdana" panose="020B0604030504040204" pitchFamily="34" charset="0"/>
                <a:cs typeface="Verdana" panose="020B0604030504040204" pitchFamily="34" charset="0"/>
              </a:rPr>
              <a:t> </a:t>
            </a:r>
          </a:p>
        </p:txBody>
      </p:sp>
      <p:sp>
        <p:nvSpPr>
          <p:cNvPr id="9" name="Textfeld 8"/>
          <p:cNvSpPr txBox="1"/>
          <p:nvPr/>
        </p:nvSpPr>
        <p:spPr>
          <a:xfrm>
            <a:off x="156481" y="765525"/>
            <a:ext cx="3720792" cy="1246495"/>
          </a:xfrm>
          <a:prstGeom prst="rect">
            <a:avLst/>
          </a:prstGeom>
          <a:noFill/>
          <a:effectLst>
            <a:softEdge rad="63500"/>
          </a:effectLst>
        </p:spPr>
        <p:txBody>
          <a:bodyPr wrap="square" rtlCol="0">
            <a:spAutoFit/>
          </a:bodyPr>
          <a:lstStyle/>
          <a:p>
            <a:pPr indent="355600">
              <a:lnSpc>
                <a:spcPct val="150000"/>
              </a:lnSpc>
            </a:pPr>
            <a:r>
              <a:rPr lang="de-AT" sz="1400" i="1" dirty="0">
                <a:latin typeface="Lucida Sans" panose="020B0602030504020204" pitchFamily="34" charset="0"/>
                <a:ea typeface="Verdana" panose="020B0604030504040204" pitchFamily="34" charset="0"/>
                <a:cs typeface="Verdana" panose="020B0604030504040204" pitchFamily="34" charset="0"/>
              </a:rPr>
              <a:t>Das Volk der </a:t>
            </a:r>
            <a:r>
              <a:rPr lang="de-AT" sz="1400" i="1" dirty="0" err="1">
                <a:latin typeface="Lucida Sans" panose="020B0602030504020204" pitchFamily="34" charset="0"/>
                <a:ea typeface="Verdana" panose="020B0604030504040204" pitchFamily="34" charset="0"/>
                <a:cs typeface="Verdana" panose="020B0604030504040204" pitchFamily="34" charset="0"/>
              </a:rPr>
              <a:t>Awá</a:t>
            </a:r>
            <a:r>
              <a:rPr lang="de-AT" sz="1400" i="1" dirty="0">
                <a:latin typeface="Lucida Sans" panose="020B0602030504020204" pitchFamily="34" charset="0"/>
                <a:ea typeface="Verdana" panose="020B0604030504040204" pitchFamily="34" charset="0"/>
                <a:cs typeface="Verdana" panose="020B0604030504040204" pitchFamily="34" charset="0"/>
              </a:rPr>
              <a:t> lebt nomadisch</a:t>
            </a:r>
          </a:p>
          <a:p>
            <a:pPr marL="566738" lvl="1" indent="-190500">
              <a:lnSpc>
                <a:spcPct val="150000"/>
              </a:lnSpc>
              <a:buFont typeface="Symbol" panose="05050102010706020507" pitchFamily="18" charset="2"/>
              <a:buChar char="-"/>
            </a:pPr>
            <a:r>
              <a:rPr lang="de-AT" sz="1200" dirty="0">
                <a:latin typeface="Lucida Sans" panose="020B0602030504020204" pitchFamily="34" charset="0"/>
                <a:ea typeface="Verdana" panose="020B0604030504040204" pitchFamily="34" charset="0"/>
                <a:cs typeface="Verdana" panose="020B0604030504040204" pitchFamily="34" charset="0"/>
              </a:rPr>
              <a:t>hervorragende Jäger</a:t>
            </a:r>
          </a:p>
          <a:p>
            <a:pPr marL="566738" lvl="1" indent="-190500">
              <a:lnSpc>
                <a:spcPct val="150000"/>
              </a:lnSpc>
              <a:buFont typeface="Symbol" panose="05050102010706020507" pitchFamily="18" charset="2"/>
              <a:buChar char="-"/>
            </a:pPr>
            <a:r>
              <a:rPr lang="de-AT" sz="1200" dirty="0">
                <a:latin typeface="Lucida Sans" panose="020B0602030504020204" pitchFamily="34" charset="0"/>
                <a:ea typeface="Verdana" panose="020B0604030504040204" pitchFamily="34" charset="0"/>
                <a:cs typeface="Verdana" panose="020B0604030504040204" pitchFamily="34" charset="0"/>
              </a:rPr>
              <a:t>besondere Beziehung zu Haustieren</a:t>
            </a:r>
          </a:p>
          <a:p>
            <a:pPr marL="566738" lvl="1" indent="-190500">
              <a:lnSpc>
                <a:spcPct val="150000"/>
              </a:lnSpc>
              <a:buFont typeface="Symbol" panose="05050102010706020507" pitchFamily="18" charset="2"/>
              <a:buChar char="-"/>
            </a:pPr>
            <a:r>
              <a:rPr lang="de-AT" sz="1200" dirty="0">
                <a:latin typeface="Lucida Sans" panose="020B0602030504020204" pitchFamily="34" charset="0"/>
                <a:ea typeface="Verdana" panose="020B0604030504040204" pitchFamily="34" charset="0"/>
                <a:cs typeface="Verdana" panose="020B0604030504040204" pitchFamily="34" charset="0"/>
              </a:rPr>
              <a:t>z.T. noch ohne Kontakt zur Außenwelt</a:t>
            </a:r>
          </a:p>
        </p:txBody>
      </p:sp>
      <p:cxnSp>
        <p:nvCxnSpPr>
          <p:cNvPr id="10" name="Gerader Verbinder 9"/>
          <p:cNvCxnSpPr/>
          <p:nvPr/>
        </p:nvCxnSpPr>
        <p:spPr>
          <a:xfrm>
            <a:off x="156481" y="614268"/>
            <a:ext cx="5835245" cy="0"/>
          </a:xfrm>
          <a:prstGeom prst="line">
            <a:avLst/>
          </a:prstGeom>
          <a:ln w="12700" cap="rnd">
            <a:solidFill>
              <a:srgbClr val="B6B7B8"/>
            </a:solidFill>
            <a:round/>
          </a:ln>
        </p:spPr>
        <p:style>
          <a:lnRef idx="1">
            <a:schemeClr val="accent1"/>
          </a:lnRef>
          <a:fillRef idx="0">
            <a:schemeClr val="accent1"/>
          </a:fillRef>
          <a:effectRef idx="0">
            <a:schemeClr val="accent1"/>
          </a:effectRef>
          <a:fontRef idx="minor">
            <a:schemeClr val="tx1"/>
          </a:fontRef>
        </p:style>
      </p:cxnSp>
      <p:sp>
        <p:nvSpPr>
          <p:cNvPr id="11" name="Textfeld 10"/>
          <p:cNvSpPr txBox="1"/>
          <p:nvPr/>
        </p:nvSpPr>
        <p:spPr>
          <a:xfrm>
            <a:off x="5069250" y="4772996"/>
            <a:ext cx="1372010" cy="292388"/>
          </a:xfrm>
          <a:prstGeom prst="rect">
            <a:avLst/>
          </a:prstGeom>
          <a:noFill/>
          <a:effectLst>
            <a:softEdge rad="63500"/>
          </a:effectLst>
        </p:spPr>
        <p:txBody>
          <a:bodyPr wrap="square" rtlCol="0">
            <a:spAutoFit/>
          </a:bodyPr>
          <a:lstStyle/>
          <a:p>
            <a:r>
              <a:rPr lang="de-AT" sz="800" dirty="0">
                <a:latin typeface="Lucida Sans" panose="020B0602030504020204" pitchFamily="34" charset="0"/>
                <a:ea typeface="Verdana" panose="020B0604030504040204" pitchFamily="34" charset="0"/>
                <a:cs typeface="Verdana" panose="020B0604030504040204" pitchFamily="34" charset="0"/>
              </a:rPr>
              <a:t>Pfeil &amp; Bogen </a:t>
            </a:r>
            <a:br>
              <a:rPr lang="de-AT" sz="800" dirty="0">
                <a:latin typeface="Lucida Sans" panose="020B0602030504020204" pitchFamily="34" charset="0"/>
                <a:ea typeface="Verdana" panose="020B0604030504040204" pitchFamily="34" charset="0"/>
                <a:cs typeface="Verdana" panose="020B0604030504040204" pitchFamily="34" charset="0"/>
              </a:rPr>
            </a:br>
            <a:r>
              <a:rPr lang="de-AT" sz="500" dirty="0">
                <a:latin typeface="Lucida Sans" panose="020B0602030504020204" pitchFamily="34" charset="0"/>
                <a:ea typeface="Verdana" panose="020B0604030504040204" pitchFamily="34" charset="0"/>
                <a:cs typeface="Verdana" panose="020B0604030504040204" pitchFamily="34" charset="0"/>
              </a:rPr>
              <a:t>(Foto: </a:t>
            </a:r>
            <a:r>
              <a:rPr lang="de-AT" sz="500" dirty="0" err="1">
                <a:latin typeface="Lucida Sans" panose="020B0602030504020204" pitchFamily="34" charset="0"/>
                <a:ea typeface="Verdana" panose="020B0604030504040204" pitchFamily="34" charset="0"/>
                <a:cs typeface="Verdana" panose="020B0604030504040204" pitchFamily="34" charset="0"/>
              </a:rPr>
              <a:t>Survival</a:t>
            </a:r>
            <a:r>
              <a:rPr lang="de-AT" sz="500" dirty="0">
                <a:latin typeface="Lucida Sans" panose="020B0602030504020204" pitchFamily="34" charset="0"/>
                <a:ea typeface="Verdana" panose="020B0604030504040204" pitchFamily="34" charset="0"/>
                <a:cs typeface="Verdana" panose="020B0604030504040204" pitchFamily="34" charset="0"/>
              </a:rPr>
              <a:t>-International)</a:t>
            </a:r>
          </a:p>
        </p:txBody>
      </p:sp>
      <p:sp>
        <p:nvSpPr>
          <p:cNvPr id="2" name="Textfeld 1"/>
          <p:cNvSpPr txBox="1"/>
          <p:nvPr/>
        </p:nvSpPr>
        <p:spPr>
          <a:xfrm>
            <a:off x="540148" y="4732536"/>
            <a:ext cx="2828440" cy="215444"/>
          </a:xfrm>
          <a:prstGeom prst="rect">
            <a:avLst/>
          </a:prstGeom>
          <a:noFill/>
        </p:spPr>
        <p:txBody>
          <a:bodyPr wrap="square" rtlCol="0">
            <a:spAutoFit/>
          </a:bodyPr>
          <a:lstStyle/>
          <a:p>
            <a:r>
              <a:rPr lang="de-DE" sz="800" dirty="0">
                <a:hlinkClick r:id="rId5"/>
              </a:rPr>
              <a:t>https://vimeo.com/297913486</a:t>
            </a:r>
            <a:endParaRPr lang="de-AT" sz="800" dirty="0"/>
          </a:p>
        </p:txBody>
      </p:sp>
      <p:pic>
        <p:nvPicPr>
          <p:cNvPr id="5" name="Grafik 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26204" y="2046575"/>
            <a:ext cx="4580301" cy="2576419"/>
          </a:xfrm>
          <a:prstGeom prst="rect">
            <a:avLst/>
          </a:prstGeom>
        </p:spPr>
      </p:pic>
      <p:sp>
        <p:nvSpPr>
          <p:cNvPr id="7" name="Interaktive Schaltfläche: Nächste(r) oder Weiter 6">
            <a:hlinkClick r:id="rId5" highlightClick="1"/>
          </p:cNvPr>
          <p:cNvSpPr/>
          <p:nvPr/>
        </p:nvSpPr>
        <p:spPr>
          <a:xfrm>
            <a:off x="215315" y="4723113"/>
            <a:ext cx="364771" cy="255644"/>
          </a:xfrm>
          <a:prstGeom prst="actionButtonForwardNex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Slide Number Placeholder 5"/>
          <p:cNvSpPr>
            <a:spLocks noGrp="1"/>
          </p:cNvSpPr>
          <p:nvPr>
            <p:ph type="sldNum" sz="quarter" idx="4294967295"/>
          </p:nvPr>
        </p:nvSpPr>
        <p:spPr>
          <a:xfrm>
            <a:off x="5153842" y="4746430"/>
            <a:ext cx="1511975" cy="268350"/>
          </a:xfrm>
          <a:prstGeom prst="rect">
            <a:avLst/>
          </a:prstGeom>
        </p:spPr>
        <p:txBody>
          <a:bodyPr vert="horz" lIns="91440" tIns="45720" rIns="91440" bIns="45720" rtlCol="0" anchor="ctr"/>
          <a:lstStyle>
            <a:lvl1pPr algn="r">
              <a:defRPr sz="882">
                <a:solidFill>
                  <a:schemeClr val="tx1">
                    <a:tint val="75000"/>
                  </a:schemeClr>
                </a:solidFill>
              </a:defRPr>
            </a:lvl1pPr>
          </a:lstStyle>
          <a:p>
            <a:fld id="{9032BFEC-FB91-42E2-B40F-14DBE4F19526}" type="slidenum">
              <a:rPr lang="de-DE" smtClean="0">
                <a:solidFill>
                  <a:schemeClr val="tx1"/>
                </a:solidFill>
              </a:rPr>
              <a:t>5</a:t>
            </a:fld>
            <a:endParaRPr lang="de-DE" dirty="0">
              <a:solidFill>
                <a:schemeClr val="tx1"/>
              </a:solidFill>
            </a:endParaRPr>
          </a:p>
        </p:txBody>
      </p:sp>
    </p:spTree>
    <p:extLst>
      <p:ext uri="{BB962C8B-B14F-4D97-AF65-F5344CB8AC3E}">
        <p14:creationId xmlns:p14="http://schemas.microsoft.com/office/powerpoint/2010/main" val="2706134010"/>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4" descr="Isolados na Terra Indígena Yanomami. Foto: acervo Funai/FPEYY"/>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567194"/>
            <a:ext cx="6719888" cy="4482113"/>
          </a:xfrm>
          <a:prstGeom prst="rect">
            <a:avLst/>
          </a:prstGeom>
          <a:noFill/>
          <a:extLst>
            <a:ext uri="{909E8E84-426E-40DD-AFC4-6F175D3DCCD1}">
              <a14:hiddenFill xmlns:a14="http://schemas.microsoft.com/office/drawing/2010/main">
                <a:solidFill>
                  <a:srgbClr val="FFFFFF"/>
                </a:solidFill>
              </a14:hiddenFill>
            </a:ext>
          </a:extLst>
        </p:spPr>
      </p:pic>
      <p:sp>
        <p:nvSpPr>
          <p:cNvPr id="14" name="Rechteck 13"/>
          <p:cNvSpPr/>
          <p:nvPr/>
        </p:nvSpPr>
        <p:spPr>
          <a:xfrm>
            <a:off x="2401" y="1064779"/>
            <a:ext cx="2663687" cy="3393934"/>
          </a:xfrm>
          <a:prstGeom prst="rect">
            <a:avLst/>
          </a:prstGeom>
          <a:solidFill>
            <a:srgbClr val="FFFFFF">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 name="Grafik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90254" y="74525"/>
            <a:ext cx="747667" cy="747667"/>
          </a:xfrm>
          <a:prstGeom prst="rect">
            <a:avLst/>
          </a:prstGeom>
        </p:spPr>
      </p:pic>
      <p:sp>
        <p:nvSpPr>
          <p:cNvPr id="6" name="Textfeld 5"/>
          <p:cNvSpPr txBox="1"/>
          <p:nvPr/>
        </p:nvSpPr>
        <p:spPr>
          <a:xfrm>
            <a:off x="298059" y="69984"/>
            <a:ext cx="5211588" cy="461665"/>
          </a:xfrm>
          <a:prstGeom prst="rect">
            <a:avLst/>
          </a:prstGeom>
          <a:noFill/>
        </p:spPr>
        <p:txBody>
          <a:bodyPr wrap="square" rtlCol="0">
            <a:spAutoFit/>
          </a:bodyPr>
          <a:lstStyle/>
          <a:p>
            <a:r>
              <a:rPr lang="de-AT" sz="2400" dirty="0">
                <a:latin typeface="Lucida Sans" panose="020B0602030504020204" pitchFamily="34" charset="0"/>
                <a:ea typeface="Verdana" panose="020B0604030504040204" pitchFamily="34" charset="0"/>
                <a:cs typeface="Verdana" panose="020B0604030504040204" pitchFamily="34" charset="0"/>
              </a:rPr>
              <a:t>Indigene in Brasilien - Kultur</a:t>
            </a:r>
          </a:p>
        </p:txBody>
      </p:sp>
      <p:sp>
        <p:nvSpPr>
          <p:cNvPr id="9" name="Textfeld 8"/>
          <p:cNvSpPr txBox="1"/>
          <p:nvPr/>
        </p:nvSpPr>
        <p:spPr>
          <a:xfrm>
            <a:off x="2751984" y="584455"/>
            <a:ext cx="3720792" cy="1184940"/>
          </a:xfrm>
          <a:prstGeom prst="rect">
            <a:avLst/>
          </a:prstGeom>
          <a:noFill/>
          <a:effectLst>
            <a:softEdge rad="63500"/>
          </a:effectLst>
        </p:spPr>
        <p:txBody>
          <a:bodyPr wrap="square" rtlCol="0">
            <a:spAutoFit/>
          </a:bodyPr>
          <a:lstStyle/>
          <a:p>
            <a:pPr indent="88900">
              <a:lnSpc>
                <a:spcPct val="150000"/>
              </a:lnSpc>
              <a:spcAft>
                <a:spcPts val="600"/>
              </a:spcAft>
            </a:pPr>
            <a:r>
              <a:rPr lang="de-AT" sz="1400" i="1" dirty="0">
                <a:solidFill>
                  <a:schemeClr val="bg1"/>
                </a:solidFill>
                <a:latin typeface="Lucida Sans" panose="020B0602030504020204" pitchFamily="34" charset="0"/>
                <a:ea typeface="Verdana" panose="020B0604030504040204" pitchFamily="34" charset="0"/>
                <a:cs typeface="Verdana" panose="020B0604030504040204" pitchFamily="34" charset="0"/>
              </a:rPr>
              <a:t>Leben im &amp; mit dem Regenwald</a:t>
            </a:r>
          </a:p>
          <a:p>
            <a:pPr marL="542925" lvl="1" indent="-195263">
              <a:lnSpc>
                <a:spcPts val="1600"/>
              </a:lnSpc>
              <a:spcAft>
                <a:spcPts val="600"/>
              </a:spcAft>
              <a:buFont typeface="Symbol" panose="05050102010706020507" pitchFamily="18" charset="2"/>
              <a:buChar char="-"/>
            </a:pPr>
            <a:r>
              <a:rPr lang="de-AT" sz="1200" dirty="0">
                <a:solidFill>
                  <a:schemeClr val="bg1"/>
                </a:solidFill>
                <a:latin typeface="Lucida Sans" panose="020B0602030504020204" pitchFamily="34" charset="0"/>
                <a:ea typeface="Verdana" panose="020B0604030504040204" pitchFamily="34" charset="0"/>
                <a:cs typeface="Verdana" panose="020B0604030504040204" pitchFamily="34" charset="0"/>
              </a:rPr>
              <a:t>die meisten Völker sind sesshaft</a:t>
            </a:r>
            <a:br>
              <a:rPr lang="de-AT" sz="1200" dirty="0">
                <a:solidFill>
                  <a:schemeClr val="bg1"/>
                </a:solidFill>
                <a:latin typeface="Lucida Sans" panose="020B0602030504020204" pitchFamily="34" charset="0"/>
                <a:ea typeface="Verdana" panose="020B0604030504040204" pitchFamily="34" charset="0"/>
                <a:cs typeface="Verdana" panose="020B0604030504040204" pitchFamily="34" charset="0"/>
              </a:rPr>
            </a:br>
            <a:r>
              <a:rPr lang="de-AT" sz="1200" dirty="0">
                <a:solidFill>
                  <a:schemeClr val="bg1"/>
                </a:solidFill>
                <a:latin typeface="Lucida Sans" panose="020B0602030504020204" pitchFamily="34" charset="0"/>
                <a:ea typeface="Verdana" panose="020B0604030504040204" pitchFamily="34" charset="0"/>
                <a:cs typeface="Verdana" panose="020B0604030504040204" pitchFamily="34" charset="0"/>
              </a:rPr>
              <a:t>wenige leben nomadisch</a:t>
            </a:r>
          </a:p>
          <a:p>
            <a:pPr marL="542925" lvl="1" indent="-195263">
              <a:lnSpc>
                <a:spcPts val="1600"/>
              </a:lnSpc>
              <a:spcAft>
                <a:spcPts val="600"/>
              </a:spcAft>
              <a:buFont typeface="Symbol" panose="05050102010706020507" pitchFamily="18" charset="2"/>
              <a:buChar char="-"/>
            </a:pPr>
            <a:r>
              <a:rPr lang="de-AT" sz="1200" dirty="0">
                <a:solidFill>
                  <a:schemeClr val="bg1"/>
                </a:solidFill>
                <a:latin typeface="Lucida Sans" panose="020B0602030504020204" pitchFamily="34" charset="0"/>
                <a:ea typeface="Verdana" panose="020B0604030504040204" pitchFamily="34" charset="0"/>
                <a:cs typeface="Verdana" panose="020B0604030504040204" pitchFamily="34" charset="0"/>
              </a:rPr>
              <a:t>Enormes Wissen über den Regenwald</a:t>
            </a:r>
          </a:p>
        </p:txBody>
      </p:sp>
      <p:sp>
        <p:nvSpPr>
          <p:cNvPr id="11" name="Textfeld 10"/>
          <p:cNvSpPr txBox="1"/>
          <p:nvPr/>
        </p:nvSpPr>
        <p:spPr>
          <a:xfrm>
            <a:off x="2402" y="1074578"/>
            <a:ext cx="2663687" cy="1123384"/>
          </a:xfrm>
          <a:prstGeom prst="rect">
            <a:avLst/>
          </a:prstGeom>
          <a:noFill/>
        </p:spPr>
        <p:txBody>
          <a:bodyPr wrap="square" rtlCol="0">
            <a:spAutoFit/>
          </a:bodyPr>
          <a:lstStyle/>
          <a:p>
            <a:pPr algn="ctr">
              <a:lnSpc>
                <a:spcPts val="2000"/>
              </a:lnSpc>
            </a:pPr>
            <a:r>
              <a:rPr lang="de-DE" b="1" dirty="0">
                <a:latin typeface="Bradley Hand ITC" panose="03070402050302030203" pitchFamily="66" charset="0"/>
              </a:rPr>
              <a:t>„Ihr habt Schulen, wir nicht. Wir wissen aber, wie man sich um den Wald kümmert.“</a:t>
            </a:r>
          </a:p>
        </p:txBody>
      </p:sp>
      <p:pic>
        <p:nvPicPr>
          <p:cNvPr id="12" name="Picture 4" descr="https://assets.survivalinternational.org/pictures/283/davi_screen.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6277" y="2530560"/>
            <a:ext cx="2515933" cy="1869217"/>
          </a:xfrm>
          <a:prstGeom prst="rect">
            <a:avLst/>
          </a:prstGeom>
          <a:noFill/>
          <a:extLst>
            <a:ext uri="{909E8E84-426E-40DD-AFC4-6F175D3DCCD1}">
              <a14:hiddenFill xmlns:a14="http://schemas.microsoft.com/office/drawing/2010/main">
                <a:solidFill>
                  <a:srgbClr val="FFFFFF"/>
                </a:solidFill>
              </a14:hiddenFill>
            </a:ext>
          </a:extLst>
        </p:spPr>
      </p:pic>
      <p:sp>
        <p:nvSpPr>
          <p:cNvPr id="13" name="Textfeld 12"/>
          <p:cNvSpPr txBox="1"/>
          <p:nvPr/>
        </p:nvSpPr>
        <p:spPr>
          <a:xfrm>
            <a:off x="601712" y="2119826"/>
            <a:ext cx="2064377" cy="415498"/>
          </a:xfrm>
          <a:prstGeom prst="rect">
            <a:avLst/>
          </a:prstGeom>
          <a:noFill/>
        </p:spPr>
        <p:txBody>
          <a:bodyPr wrap="square" rtlCol="0">
            <a:spAutoFit/>
          </a:bodyPr>
          <a:lstStyle/>
          <a:p>
            <a:pPr algn="r"/>
            <a:r>
              <a:rPr lang="de-DE" sz="1000" dirty="0" err="1">
                <a:latin typeface="Papyrus" panose="03070502060502030205" pitchFamily="66" charset="0"/>
                <a:cs typeface="Times New Roman" panose="02020603050405020304" pitchFamily="18" charset="0"/>
              </a:rPr>
              <a:t>Davi</a:t>
            </a:r>
            <a:r>
              <a:rPr lang="de-DE" sz="1000" dirty="0">
                <a:latin typeface="Papyrus" panose="03070502060502030205" pitchFamily="66" charset="0"/>
                <a:cs typeface="Times New Roman" panose="02020603050405020304" pitchFamily="18" charset="0"/>
              </a:rPr>
              <a:t> </a:t>
            </a:r>
            <a:r>
              <a:rPr lang="de-DE" sz="1000" dirty="0" err="1">
                <a:latin typeface="Papyrus" panose="03070502060502030205" pitchFamily="66" charset="0"/>
                <a:cs typeface="Times New Roman" panose="02020603050405020304" pitchFamily="18" charset="0"/>
              </a:rPr>
              <a:t>Kopenawa</a:t>
            </a:r>
            <a:r>
              <a:rPr lang="de-DE" sz="1000" dirty="0">
                <a:latin typeface="Papyrus" panose="03070502060502030205" pitchFamily="66" charset="0"/>
                <a:cs typeface="Times New Roman" panose="02020603050405020304" pitchFamily="18" charset="0"/>
              </a:rPr>
              <a:t> </a:t>
            </a:r>
            <a:br>
              <a:rPr lang="de-DE" sz="1000" dirty="0">
                <a:latin typeface="Times New Roman" panose="02020603050405020304" pitchFamily="18" charset="0"/>
                <a:cs typeface="Times New Roman" panose="02020603050405020304" pitchFamily="18" charset="0"/>
              </a:rPr>
            </a:br>
            <a:r>
              <a:rPr lang="de-DE" sz="1000" dirty="0" err="1">
                <a:latin typeface="Times New Roman" panose="02020603050405020304" pitchFamily="18" charset="0"/>
                <a:cs typeface="Times New Roman" panose="02020603050405020304" pitchFamily="18" charset="0"/>
              </a:rPr>
              <a:t>Schamanae</a:t>
            </a:r>
            <a:r>
              <a:rPr lang="de-DE" sz="1000" dirty="0">
                <a:latin typeface="Times New Roman" panose="02020603050405020304" pitchFamily="18" charset="0"/>
                <a:cs typeface="Times New Roman" panose="02020603050405020304" pitchFamily="18" charset="0"/>
              </a:rPr>
              <a:t> vom </a:t>
            </a:r>
            <a:r>
              <a:rPr lang="de-DE" sz="1000" dirty="0" err="1">
                <a:latin typeface="Times New Roman" panose="02020603050405020304" pitchFamily="18" charset="0"/>
                <a:cs typeface="Times New Roman" panose="02020603050405020304" pitchFamily="18" charset="0"/>
              </a:rPr>
              <a:t>Yanomami</a:t>
            </a:r>
            <a:r>
              <a:rPr lang="de-DE" sz="1000" dirty="0">
                <a:latin typeface="Times New Roman" panose="02020603050405020304" pitchFamily="18" charset="0"/>
                <a:cs typeface="Times New Roman" panose="02020603050405020304" pitchFamily="18" charset="0"/>
              </a:rPr>
              <a:t>-Volk</a:t>
            </a:r>
          </a:p>
        </p:txBody>
      </p:sp>
      <p:pic>
        <p:nvPicPr>
          <p:cNvPr id="15362" name="Picture 2" descr="Maloca de indígenas em isolamento voluntário na Terra Indígena Yanomami. Foto: Funai"/>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359944" y="2808250"/>
            <a:ext cx="3280666" cy="2187110"/>
          </a:xfrm>
          <a:prstGeom prst="rect">
            <a:avLst/>
          </a:prstGeom>
          <a:noFill/>
          <a:effectLst>
            <a:softEdge rad="88900"/>
          </a:effectLst>
          <a:extLst>
            <a:ext uri="{909E8E84-426E-40DD-AFC4-6F175D3DCCD1}">
              <a14:hiddenFill xmlns:a14="http://schemas.microsoft.com/office/drawing/2010/main">
                <a:solidFill>
                  <a:srgbClr val="FFFFFF"/>
                </a:solidFill>
              </a14:hiddenFill>
            </a:ext>
          </a:extLst>
        </p:spPr>
      </p:pic>
      <p:sp>
        <p:nvSpPr>
          <p:cNvPr id="16" name="Textfeld 15"/>
          <p:cNvSpPr txBox="1"/>
          <p:nvPr/>
        </p:nvSpPr>
        <p:spPr>
          <a:xfrm>
            <a:off x="4149553" y="2585999"/>
            <a:ext cx="2267431" cy="253659"/>
          </a:xfrm>
          <a:prstGeom prst="rect">
            <a:avLst/>
          </a:prstGeom>
          <a:noFill/>
          <a:effectLst>
            <a:softEdge rad="63500"/>
          </a:effectLst>
        </p:spPr>
        <p:txBody>
          <a:bodyPr wrap="square" rtlCol="0">
            <a:spAutoFit/>
          </a:bodyPr>
          <a:lstStyle/>
          <a:p>
            <a:pPr>
              <a:lnSpc>
                <a:spcPct val="150000"/>
              </a:lnSpc>
            </a:pPr>
            <a:r>
              <a:rPr lang="de-AT" sz="800" dirty="0">
                <a:solidFill>
                  <a:schemeClr val="bg1"/>
                </a:solidFill>
                <a:latin typeface="Lucida Sans" panose="020B0602030504020204" pitchFamily="34" charset="0"/>
                <a:ea typeface="Verdana" panose="020B0604030504040204" pitchFamily="34" charset="0"/>
                <a:cs typeface="Verdana" panose="020B0604030504040204" pitchFamily="34" charset="0"/>
              </a:rPr>
              <a:t>Leben in großen Gemeinschaftshäusern</a:t>
            </a:r>
          </a:p>
        </p:txBody>
      </p:sp>
      <p:sp>
        <p:nvSpPr>
          <p:cNvPr id="17" name="Slide Number Placeholder 5"/>
          <p:cNvSpPr>
            <a:spLocks noGrp="1"/>
          </p:cNvSpPr>
          <p:nvPr>
            <p:ph type="sldNum" sz="quarter" idx="4294967295"/>
          </p:nvPr>
        </p:nvSpPr>
        <p:spPr>
          <a:xfrm>
            <a:off x="5153842" y="4746430"/>
            <a:ext cx="1511975" cy="268350"/>
          </a:xfrm>
          <a:prstGeom prst="rect">
            <a:avLst/>
          </a:prstGeom>
        </p:spPr>
        <p:txBody>
          <a:bodyPr vert="horz" lIns="91440" tIns="45720" rIns="91440" bIns="45720" rtlCol="0" anchor="ctr"/>
          <a:lstStyle>
            <a:lvl1pPr algn="r">
              <a:defRPr sz="882">
                <a:solidFill>
                  <a:schemeClr val="tx1">
                    <a:tint val="75000"/>
                  </a:schemeClr>
                </a:solidFill>
              </a:defRPr>
            </a:lvl1pPr>
          </a:lstStyle>
          <a:p>
            <a:fld id="{9032BFEC-FB91-42E2-B40F-14DBE4F19526}" type="slidenum">
              <a:rPr lang="de-DE" smtClean="0">
                <a:solidFill>
                  <a:schemeClr val="bg1"/>
                </a:solidFill>
              </a:rPr>
              <a:t>6</a:t>
            </a:fld>
            <a:endParaRPr lang="de-DE" dirty="0">
              <a:solidFill>
                <a:schemeClr val="bg1"/>
              </a:solidFill>
            </a:endParaRPr>
          </a:p>
        </p:txBody>
      </p:sp>
    </p:spTree>
    <p:extLst>
      <p:ext uri="{BB962C8B-B14F-4D97-AF65-F5344CB8AC3E}">
        <p14:creationId xmlns:p14="http://schemas.microsoft.com/office/powerpoint/2010/main" val="1355302304"/>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2" name="Picture 4" descr="Amazonia, Sonnenuntergang, Amazona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582" y="0"/>
            <a:ext cx="6702306" cy="4468204"/>
          </a:xfrm>
          <a:prstGeom prst="rect">
            <a:avLst/>
          </a:prstGeom>
          <a:noFill/>
          <a:extLst>
            <a:ext uri="{909E8E84-426E-40DD-AFC4-6F175D3DCCD1}">
              <a14:hiddenFill xmlns:a14="http://schemas.microsoft.com/office/drawing/2010/main">
                <a:solidFill>
                  <a:srgbClr val="FFFFFF"/>
                </a:solidFill>
              </a14:hiddenFill>
            </a:ext>
          </a:extLst>
        </p:spPr>
      </p:pic>
      <p:pic>
        <p:nvPicPr>
          <p:cNvPr id="3" name="Grafik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90254" y="74525"/>
            <a:ext cx="747667" cy="747667"/>
          </a:xfrm>
          <a:prstGeom prst="rect">
            <a:avLst/>
          </a:prstGeom>
        </p:spPr>
      </p:pic>
      <p:sp>
        <p:nvSpPr>
          <p:cNvPr id="6" name="Textfeld 5"/>
          <p:cNvSpPr txBox="1"/>
          <p:nvPr/>
        </p:nvSpPr>
        <p:spPr>
          <a:xfrm>
            <a:off x="1170609" y="150657"/>
            <a:ext cx="5521555" cy="461665"/>
          </a:xfrm>
          <a:prstGeom prst="rect">
            <a:avLst/>
          </a:prstGeom>
          <a:noFill/>
        </p:spPr>
        <p:txBody>
          <a:bodyPr wrap="square" rtlCol="0">
            <a:spAutoFit/>
          </a:bodyPr>
          <a:lstStyle/>
          <a:p>
            <a:r>
              <a:rPr lang="de-AT" sz="2400" dirty="0">
                <a:solidFill>
                  <a:schemeClr val="bg1"/>
                </a:solidFill>
                <a:latin typeface="Lucida Sans" panose="020B0602030504020204" pitchFamily="34" charset="0"/>
                <a:ea typeface="Verdana" panose="020B0604030504040204" pitchFamily="34" charset="0"/>
                <a:cs typeface="Verdana" panose="020B0604030504040204" pitchFamily="34" charset="0"/>
              </a:rPr>
              <a:t>Indigene in Brasilien - Religion</a:t>
            </a:r>
          </a:p>
        </p:txBody>
      </p:sp>
      <p:pic>
        <p:nvPicPr>
          <p:cNvPr id="2050" name="Picture 2" descr="Ein Yanomami-Schamane. Die Geisterwelt ist ein wesentlicher Bestandteil des Yanomami-Lebens. Jedes Geschöpf, jeder Stein, jeder Baum und jeder Berg hat einen Geist. Manchmal sind diese bösartig, greifen die Yanomami an und sollen Krankheiten verursachen. Schaman*innen kontrollieren diese Geister, indem sie einen halluzinogenen Schnupftabak namens Yakoana einatmen."/>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2956482" y="2301499"/>
            <a:ext cx="3768435" cy="279647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6" name="Textfeld 15"/>
          <p:cNvSpPr txBox="1"/>
          <p:nvPr/>
        </p:nvSpPr>
        <p:spPr>
          <a:xfrm>
            <a:off x="2131624" y="4786654"/>
            <a:ext cx="2636062" cy="253659"/>
          </a:xfrm>
          <a:prstGeom prst="rect">
            <a:avLst/>
          </a:prstGeom>
          <a:noFill/>
          <a:effectLst>
            <a:softEdge rad="63500"/>
          </a:effectLst>
        </p:spPr>
        <p:txBody>
          <a:bodyPr wrap="square" rtlCol="0">
            <a:spAutoFit/>
          </a:bodyPr>
          <a:lstStyle/>
          <a:p>
            <a:pPr>
              <a:lnSpc>
                <a:spcPct val="150000"/>
              </a:lnSpc>
            </a:pPr>
            <a:r>
              <a:rPr lang="de-AT" sz="800" dirty="0">
                <a:solidFill>
                  <a:schemeClr val="bg1"/>
                </a:solidFill>
                <a:latin typeface="Lucida Sans" panose="020B0602030504020204" pitchFamily="34" charset="0"/>
                <a:ea typeface="Verdana" panose="020B0604030504040204" pitchFamily="34" charset="0"/>
                <a:cs typeface="Verdana" panose="020B0604030504040204" pitchFamily="34" charset="0"/>
              </a:rPr>
              <a:t>Ein </a:t>
            </a:r>
            <a:r>
              <a:rPr lang="de-AT" sz="800" dirty="0" err="1">
                <a:solidFill>
                  <a:schemeClr val="bg1"/>
                </a:solidFill>
                <a:latin typeface="Lucida Sans" panose="020B0602030504020204" pitchFamily="34" charset="0"/>
                <a:ea typeface="Verdana" panose="020B0604030504040204" pitchFamily="34" charset="0"/>
                <a:cs typeface="Verdana" panose="020B0604030504040204" pitchFamily="34" charset="0"/>
              </a:rPr>
              <a:t>Yanomami</a:t>
            </a:r>
            <a:r>
              <a:rPr lang="de-AT" sz="800" dirty="0">
                <a:solidFill>
                  <a:schemeClr val="bg1"/>
                </a:solidFill>
                <a:latin typeface="Lucida Sans" panose="020B0602030504020204" pitchFamily="34" charset="0"/>
                <a:ea typeface="Verdana" panose="020B0604030504040204" pitchFamily="34" charset="0"/>
                <a:cs typeface="Verdana" panose="020B0604030504040204" pitchFamily="34" charset="0"/>
              </a:rPr>
              <a:t>-Schamane </a:t>
            </a:r>
            <a:r>
              <a:rPr lang="de-AT" sz="500" dirty="0">
                <a:solidFill>
                  <a:schemeClr val="bg1"/>
                </a:solidFill>
                <a:latin typeface="Lucida Sans" panose="020B0602030504020204" pitchFamily="34" charset="0"/>
                <a:ea typeface="Verdana" panose="020B0604030504040204" pitchFamily="34" charset="0"/>
                <a:cs typeface="Verdana" panose="020B0604030504040204" pitchFamily="34" charset="0"/>
              </a:rPr>
              <a:t>(Foto: Claudia </a:t>
            </a:r>
            <a:r>
              <a:rPr lang="de-AT" sz="500" dirty="0" err="1">
                <a:solidFill>
                  <a:schemeClr val="bg1"/>
                </a:solidFill>
                <a:latin typeface="Lucida Sans" panose="020B0602030504020204" pitchFamily="34" charset="0"/>
                <a:ea typeface="Verdana" panose="020B0604030504040204" pitchFamily="34" charset="0"/>
                <a:cs typeface="Verdana" panose="020B0604030504040204" pitchFamily="34" charset="0"/>
              </a:rPr>
              <a:t>Andujar</a:t>
            </a:r>
            <a:r>
              <a:rPr lang="de-AT" sz="500" dirty="0">
                <a:solidFill>
                  <a:schemeClr val="bg1"/>
                </a:solidFill>
                <a:latin typeface="Lucida Sans" panose="020B0602030504020204" pitchFamily="34" charset="0"/>
                <a:ea typeface="Verdana" panose="020B0604030504040204" pitchFamily="34" charset="0"/>
                <a:cs typeface="Verdana" panose="020B0604030504040204" pitchFamily="34" charset="0"/>
              </a:rPr>
              <a:t>/</a:t>
            </a:r>
            <a:r>
              <a:rPr lang="de-AT" sz="500" dirty="0" err="1">
                <a:solidFill>
                  <a:schemeClr val="bg1"/>
                </a:solidFill>
                <a:latin typeface="Lucida Sans" panose="020B0602030504020204" pitchFamily="34" charset="0"/>
                <a:ea typeface="Verdana" panose="020B0604030504040204" pitchFamily="34" charset="0"/>
                <a:cs typeface="Verdana" panose="020B0604030504040204" pitchFamily="34" charset="0"/>
              </a:rPr>
              <a:t>Survival</a:t>
            </a:r>
            <a:r>
              <a:rPr lang="de-AT" sz="500" dirty="0">
                <a:solidFill>
                  <a:schemeClr val="bg1"/>
                </a:solidFill>
                <a:latin typeface="Lucida Sans" panose="020B0602030504020204" pitchFamily="34" charset="0"/>
                <a:ea typeface="Verdana" panose="020B0604030504040204" pitchFamily="34" charset="0"/>
                <a:cs typeface="Verdana" panose="020B0604030504040204" pitchFamily="34" charset="0"/>
              </a:rPr>
              <a:t>)</a:t>
            </a:r>
          </a:p>
        </p:txBody>
      </p:sp>
      <p:sp>
        <p:nvSpPr>
          <p:cNvPr id="9" name="Textfeld 8"/>
          <p:cNvSpPr txBox="1"/>
          <p:nvPr/>
        </p:nvSpPr>
        <p:spPr>
          <a:xfrm>
            <a:off x="17582" y="3094024"/>
            <a:ext cx="3720792" cy="1323439"/>
          </a:xfrm>
          <a:prstGeom prst="rect">
            <a:avLst/>
          </a:prstGeom>
          <a:noFill/>
          <a:effectLst>
            <a:softEdge rad="63500"/>
          </a:effectLst>
        </p:spPr>
        <p:txBody>
          <a:bodyPr wrap="square" rtlCol="0">
            <a:spAutoFit/>
          </a:bodyPr>
          <a:lstStyle/>
          <a:p>
            <a:pPr indent="177800">
              <a:lnSpc>
                <a:spcPct val="150000"/>
              </a:lnSpc>
              <a:spcAft>
                <a:spcPts val="600"/>
              </a:spcAft>
            </a:pPr>
            <a:r>
              <a:rPr lang="de-AT" sz="1400" i="1" dirty="0">
                <a:solidFill>
                  <a:schemeClr val="bg1"/>
                </a:solidFill>
                <a:latin typeface="Lucida Sans" panose="020B0602030504020204" pitchFamily="34" charset="0"/>
                <a:ea typeface="Verdana" panose="020B0604030504040204" pitchFamily="34" charset="0"/>
                <a:cs typeface="Verdana" panose="020B0604030504040204" pitchFamily="34" charset="0"/>
              </a:rPr>
              <a:t>Zugang zur Welt der Geister</a:t>
            </a:r>
          </a:p>
          <a:p>
            <a:pPr marL="604837" lvl="1" indent="-228600">
              <a:lnSpc>
                <a:spcPct val="150000"/>
              </a:lnSpc>
              <a:buFont typeface="Symbol" panose="05050102010706020507" pitchFamily="18" charset="2"/>
              <a:buChar char="-"/>
            </a:pPr>
            <a:r>
              <a:rPr lang="de-AT" sz="1200" dirty="0">
                <a:solidFill>
                  <a:schemeClr val="bg1"/>
                </a:solidFill>
                <a:latin typeface="Lucida Sans" panose="020B0602030504020204" pitchFamily="34" charset="0"/>
                <a:ea typeface="Verdana" panose="020B0604030504040204" pitchFamily="34" charset="0"/>
                <a:cs typeface="Verdana" panose="020B0604030504040204" pitchFamily="34" charset="0"/>
              </a:rPr>
              <a:t>Schamanische Praktiken &amp; Rituale</a:t>
            </a:r>
          </a:p>
          <a:p>
            <a:pPr marL="604837" lvl="1" indent="-228600">
              <a:lnSpc>
                <a:spcPct val="150000"/>
              </a:lnSpc>
              <a:buFont typeface="Symbol" panose="05050102010706020507" pitchFamily="18" charset="2"/>
              <a:buChar char="-"/>
            </a:pPr>
            <a:r>
              <a:rPr lang="de-AT" sz="1200" dirty="0">
                <a:solidFill>
                  <a:schemeClr val="bg1"/>
                </a:solidFill>
                <a:latin typeface="Lucida Sans" panose="020B0602030504020204" pitchFamily="34" charset="0"/>
                <a:ea typeface="Verdana" panose="020B0604030504040204" pitchFamily="34" charset="0"/>
                <a:cs typeface="Verdana" panose="020B0604030504040204" pitchFamily="34" charset="0"/>
              </a:rPr>
              <a:t>Vielfältige Zeremonien &amp; Gebete</a:t>
            </a:r>
          </a:p>
          <a:p>
            <a:pPr marL="604837" lvl="1" indent="-228600">
              <a:lnSpc>
                <a:spcPct val="150000"/>
              </a:lnSpc>
              <a:buFont typeface="Symbol" panose="05050102010706020507" pitchFamily="18" charset="2"/>
              <a:buChar char="-"/>
            </a:pPr>
            <a:r>
              <a:rPr lang="de-AT" sz="1200" dirty="0">
                <a:solidFill>
                  <a:schemeClr val="bg1"/>
                </a:solidFill>
                <a:latin typeface="Lucida Sans" panose="020B0602030504020204" pitchFamily="34" charset="0"/>
                <a:ea typeface="Verdana" panose="020B0604030504040204" pitchFamily="34" charset="0"/>
                <a:cs typeface="Verdana" panose="020B0604030504040204" pitchFamily="34" charset="0"/>
              </a:rPr>
              <a:t>Feste und Beerdigungen</a:t>
            </a:r>
          </a:p>
        </p:txBody>
      </p:sp>
      <p:sp>
        <p:nvSpPr>
          <p:cNvPr id="8" name="Slide Number Placeholder 5"/>
          <p:cNvSpPr>
            <a:spLocks noGrp="1"/>
          </p:cNvSpPr>
          <p:nvPr>
            <p:ph type="sldNum" sz="quarter" idx="4294967295"/>
          </p:nvPr>
        </p:nvSpPr>
        <p:spPr>
          <a:xfrm>
            <a:off x="5153842" y="4746430"/>
            <a:ext cx="1511975" cy="268350"/>
          </a:xfrm>
          <a:prstGeom prst="rect">
            <a:avLst/>
          </a:prstGeom>
        </p:spPr>
        <p:txBody>
          <a:bodyPr vert="horz" lIns="91440" tIns="45720" rIns="91440" bIns="45720" rtlCol="0" anchor="ctr"/>
          <a:lstStyle>
            <a:lvl1pPr algn="r">
              <a:defRPr sz="882">
                <a:solidFill>
                  <a:schemeClr val="tx1">
                    <a:tint val="75000"/>
                  </a:schemeClr>
                </a:solidFill>
              </a:defRPr>
            </a:lvl1pPr>
          </a:lstStyle>
          <a:p>
            <a:fld id="{9032BFEC-FB91-42E2-B40F-14DBE4F19526}" type="slidenum">
              <a:rPr lang="de-DE" smtClean="0">
                <a:solidFill>
                  <a:schemeClr val="bg1"/>
                </a:solidFill>
              </a:rPr>
              <a:t>7</a:t>
            </a:fld>
            <a:endParaRPr lang="de-DE" dirty="0">
              <a:solidFill>
                <a:schemeClr val="bg1"/>
              </a:solidFill>
            </a:endParaRPr>
          </a:p>
        </p:txBody>
      </p:sp>
    </p:spTree>
    <p:extLst>
      <p:ext uri="{BB962C8B-B14F-4D97-AF65-F5344CB8AC3E}">
        <p14:creationId xmlns:p14="http://schemas.microsoft.com/office/powerpoint/2010/main" val="2075222359"/>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90254" y="74525"/>
            <a:ext cx="747667" cy="747667"/>
          </a:xfrm>
          <a:prstGeom prst="rect">
            <a:avLst/>
          </a:prstGeom>
        </p:spPr>
      </p:pic>
      <p:sp>
        <p:nvSpPr>
          <p:cNvPr id="9" name="Textfeld 8"/>
          <p:cNvSpPr txBox="1"/>
          <p:nvPr/>
        </p:nvSpPr>
        <p:spPr>
          <a:xfrm>
            <a:off x="-137564" y="647737"/>
            <a:ext cx="3720792" cy="1449949"/>
          </a:xfrm>
          <a:prstGeom prst="rect">
            <a:avLst/>
          </a:prstGeom>
          <a:noFill/>
          <a:effectLst>
            <a:softEdge rad="63500"/>
          </a:effectLst>
        </p:spPr>
        <p:txBody>
          <a:bodyPr wrap="square" rtlCol="0">
            <a:spAutoFit/>
          </a:bodyPr>
          <a:lstStyle/>
          <a:p>
            <a:pPr indent="355600">
              <a:lnSpc>
                <a:spcPct val="150000"/>
              </a:lnSpc>
              <a:spcAft>
                <a:spcPts val="600"/>
              </a:spcAft>
            </a:pPr>
            <a:r>
              <a:rPr lang="de-AT" sz="1400" i="1" dirty="0">
                <a:latin typeface="Lucida Sans" panose="020B0602030504020204" pitchFamily="34" charset="0"/>
                <a:ea typeface="Verdana" panose="020B0604030504040204" pitchFamily="34" charset="0"/>
                <a:cs typeface="Verdana" panose="020B0604030504040204" pitchFamily="34" charset="0"/>
              </a:rPr>
              <a:t>Leben in Harmonie mit der Umwelt</a:t>
            </a:r>
          </a:p>
          <a:p>
            <a:pPr marL="590550" lvl="1" indent="-214313">
              <a:lnSpc>
                <a:spcPts val="1600"/>
              </a:lnSpc>
              <a:spcAft>
                <a:spcPts val="600"/>
              </a:spcAft>
              <a:buFont typeface="Symbol" panose="05050102010706020507" pitchFamily="18" charset="2"/>
              <a:buChar char="-"/>
            </a:pPr>
            <a:r>
              <a:rPr lang="de-AT" sz="1200" dirty="0">
                <a:latin typeface="Lucida Sans" panose="020B0602030504020204" pitchFamily="34" charset="0"/>
                <a:ea typeface="Verdana" panose="020B0604030504040204" pitchFamily="34" charset="0"/>
                <a:cs typeface="Verdana" panose="020B0604030504040204" pitchFamily="34" charset="0"/>
              </a:rPr>
              <a:t>Erhalt &amp; Förderung der Artenvielfalt</a:t>
            </a:r>
          </a:p>
          <a:p>
            <a:pPr marL="590550" lvl="1" indent="-214313">
              <a:lnSpc>
                <a:spcPts val="1600"/>
              </a:lnSpc>
              <a:spcAft>
                <a:spcPts val="600"/>
              </a:spcAft>
              <a:buFont typeface="Symbol" panose="05050102010706020507" pitchFamily="18" charset="2"/>
              <a:buChar char="-"/>
            </a:pPr>
            <a:r>
              <a:rPr lang="de-AT" sz="1200" dirty="0">
                <a:latin typeface="Lucida Sans" panose="020B0602030504020204" pitchFamily="34" charset="0"/>
                <a:ea typeface="Verdana" panose="020B0604030504040204" pitchFamily="34" charset="0"/>
                <a:cs typeface="Verdana" panose="020B0604030504040204" pitchFamily="34" charset="0"/>
              </a:rPr>
              <a:t>Umweltverträglicher Lebensstil</a:t>
            </a:r>
          </a:p>
          <a:p>
            <a:pPr marL="590550" lvl="1" indent="-214313">
              <a:lnSpc>
                <a:spcPts val="1600"/>
              </a:lnSpc>
              <a:spcAft>
                <a:spcPts val="600"/>
              </a:spcAft>
              <a:buFont typeface="Symbol" panose="05050102010706020507" pitchFamily="18" charset="2"/>
              <a:buChar char="-"/>
            </a:pPr>
            <a:r>
              <a:rPr lang="de-AT" sz="1200" dirty="0">
                <a:latin typeface="Lucida Sans" panose="020B0602030504020204" pitchFamily="34" charset="0"/>
                <a:ea typeface="Verdana" panose="020B0604030504040204" pitchFamily="34" charset="0"/>
                <a:cs typeface="Verdana" panose="020B0604030504040204" pitchFamily="34" charset="0"/>
              </a:rPr>
              <a:t>Ökologie, Kultur &amp; Weltdeutung </a:t>
            </a:r>
            <a:br>
              <a:rPr lang="de-AT" sz="1200" dirty="0">
                <a:latin typeface="Lucida Sans" panose="020B0602030504020204" pitchFamily="34" charset="0"/>
                <a:ea typeface="Verdana" panose="020B0604030504040204" pitchFamily="34" charset="0"/>
                <a:cs typeface="Verdana" panose="020B0604030504040204" pitchFamily="34" charset="0"/>
              </a:rPr>
            </a:br>
            <a:r>
              <a:rPr lang="de-AT" sz="1200" dirty="0">
                <a:latin typeface="Lucida Sans" panose="020B0602030504020204" pitchFamily="34" charset="0"/>
                <a:ea typeface="Verdana" panose="020B0604030504040204" pitchFamily="34" charset="0"/>
                <a:cs typeface="Verdana" panose="020B0604030504040204" pitchFamily="34" charset="0"/>
              </a:rPr>
              <a:t>bilden eine Einheit</a:t>
            </a:r>
          </a:p>
        </p:txBody>
      </p:sp>
      <p:cxnSp>
        <p:nvCxnSpPr>
          <p:cNvPr id="10" name="Gerader Verbinder 9"/>
          <p:cNvCxnSpPr/>
          <p:nvPr/>
        </p:nvCxnSpPr>
        <p:spPr>
          <a:xfrm>
            <a:off x="156481" y="614268"/>
            <a:ext cx="5835245" cy="0"/>
          </a:xfrm>
          <a:prstGeom prst="line">
            <a:avLst/>
          </a:prstGeom>
          <a:ln w="12700" cap="rnd">
            <a:solidFill>
              <a:srgbClr val="B6B7B8"/>
            </a:solidFill>
            <a:round/>
          </a:ln>
        </p:spPr>
        <p:style>
          <a:lnRef idx="1">
            <a:schemeClr val="accent1"/>
          </a:lnRef>
          <a:fillRef idx="0">
            <a:schemeClr val="accent1"/>
          </a:fillRef>
          <a:effectRef idx="0">
            <a:schemeClr val="accent1"/>
          </a:effectRef>
          <a:fontRef idx="minor">
            <a:schemeClr val="tx1"/>
          </a:fontRef>
        </p:style>
      </p:cxnSp>
      <p:sp>
        <p:nvSpPr>
          <p:cNvPr id="15" name="Textfeld 14"/>
          <p:cNvSpPr txBox="1"/>
          <p:nvPr/>
        </p:nvSpPr>
        <p:spPr>
          <a:xfrm>
            <a:off x="540820" y="114985"/>
            <a:ext cx="5211588" cy="461665"/>
          </a:xfrm>
          <a:prstGeom prst="rect">
            <a:avLst/>
          </a:prstGeom>
          <a:noFill/>
        </p:spPr>
        <p:txBody>
          <a:bodyPr wrap="square" rtlCol="0">
            <a:spAutoFit/>
          </a:bodyPr>
          <a:lstStyle/>
          <a:p>
            <a:r>
              <a:rPr lang="de-AT" sz="2400" dirty="0">
                <a:latin typeface="Lucida Sans" panose="020B0602030504020204" pitchFamily="34" charset="0"/>
                <a:ea typeface="Verdana" panose="020B0604030504040204" pitchFamily="34" charset="0"/>
                <a:cs typeface="Verdana" panose="020B0604030504040204" pitchFamily="34" charset="0"/>
              </a:rPr>
              <a:t>Indigene in Brasilien - Umwelt</a:t>
            </a:r>
          </a:p>
        </p:txBody>
      </p:sp>
      <p:pic>
        <p:nvPicPr>
          <p:cNvPr id="11" name="Picture 4" descr="Maloca de povos isolados. Foto: Gleilson Miranda/CGIIRC/Funai"/>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368061" y="2126662"/>
            <a:ext cx="4351825" cy="2913650"/>
          </a:xfrm>
          <a:prstGeom prst="rect">
            <a:avLst/>
          </a:prstGeom>
          <a:noFill/>
          <a:extLst>
            <a:ext uri="{909E8E84-426E-40DD-AFC4-6F175D3DCCD1}">
              <a14:hiddenFill xmlns:a14="http://schemas.microsoft.com/office/drawing/2010/main">
                <a:solidFill>
                  <a:srgbClr val="FFFFFF"/>
                </a:solidFill>
              </a14:hiddenFill>
            </a:ext>
          </a:extLst>
        </p:spPr>
      </p:pic>
      <p:sp>
        <p:nvSpPr>
          <p:cNvPr id="12" name="Textfeld 11"/>
          <p:cNvSpPr txBox="1"/>
          <p:nvPr/>
        </p:nvSpPr>
        <p:spPr>
          <a:xfrm>
            <a:off x="3900361" y="1697456"/>
            <a:ext cx="2900446" cy="215444"/>
          </a:xfrm>
          <a:prstGeom prst="rect">
            <a:avLst/>
          </a:prstGeom>
          <a:noFill/>
          <a:effectLst>
            <a:softEdge rad="63500"/>
          </a:effectLst>
        </p:spPr>
        <p:txBody>
          <a:bodyPr wrap="square" rtlCol="0">
            <a:spAutoFit/>
          </a:bodyPr>
          <a:lstStyle/>
          <a:p>
            <a:r>
              <a:rPr lang="de-AT" sz="800" dirty="0">
                <a:latin typeface="Lucida Sans" panose="020B0602030504020204" pitchFamily="34" charset="0"/>
                <a:ea typeface="Verdana" panose="020B0604030504040204" pitchFamily="34" charset="0"/>
                <a:cs typeface="Verdana" panose="020B0604030504040204" pitchFamily="34" charset="0"/>
              </a:rPr>
              <a:t>Langhaus der isoliert lebenden </a:t>
            </a:r>
            <a:r>
              <a:rPr lang="de-AT" sz="800" dirty="0" err="1">
                <a:latin typeface="Lucida Sans" panose="020B0602030504020204" pitchFamily="34" charset="0"/>
                <a:ea typeface="Verdana" panose="020B0604030504040204" pitchFamily="34" charset="0"/>
                <a:cs typeface="Verdana" panose="020B0604030504040204" pitchFamily="34" charset="0"/>
              </a:rPr>
              <a:t>Maloca</a:t>
            </a:r>
            <a:r>
              <a:rPr lang="de-AT" sz="800" dirty="0">
                <a:latin typeface="Lucida Sans" panose="020B0602030504020204" pitchFamily="34" charset="0"/>
                <a:ea typeface="Verdana" panose="020B0604030504040204" pitchFamily="34" charset="0"/>
                <a:cs typeface="Verdana" panose="020B0604030504040204" pitchFamily="34" charset="0"/>
              </a:rPr>
              <a:t> </a:t>
            </a:r>
            <a:r>
              <a:rPr lang="de-AT" sz="500" dirty="0">
                <a:latin typeface="Lucida Sans" panose="020B0602030504020204" pitchFamily="34" charset="0"/>
                <a:ea typeface="Verdana" panose="020B0604030504040204" pitchFamily="34" charset="0"/>
                <a:cs typeface="Verdana" panose="020B0604030504040204" pitchFamily="34" charset="0"/>
              </a:rPr>
              <a:t>(Foto: </a:t>
            </a:r>
            <a:r>
              <a:rPr lang="de-AT" sz="500" dirty="0" err="1">
                <a:latin typeface="Lucida Sans" panose="020B0602030504020204" pitchFamily="34" charset="0"/>
                <a:ea typeface="Verdana" panose="020B0604030504040204" pitchFamily="34" charset="0"/>
                <a:cs typeface="Verdana" panose="020B0604030504040204" pitchFamily="34" charset="0"/>
              </a:rPr>
              <a:t>Gleilson</a:t>
            </a:r>
            <a:r>
              <a:rPr lang="de-AT" sz="500" dirty="0">
                <a:latin typeface="Lucida Sans" panose="020B0602030504020204" pitchFamily="34" charset="0"/>
                <a:ea typeface="Verdana" panose="020B0604030504040204" pitchFamily="34" charset="0"/>
                <a:cs typeface="Verdana" panose="020B0604030504040204" pitchFamily="34" charset="0"/>
              </a:rPr>
              <a:t> Miranda) </a:t>
            </a:r>
            <a:endParaRPr lang="de-AT" sz="600" dirty="0">
              <a:latin typeface="Lucida Sans" panose="020B0602030504020204" pitchFamily="34" charset="0"/>
              <a:ea typeface="Verdana" panose="020B0604030504040204" pitchFamily="34" charset="0"/>
              <a:cs typeface="Verdana" panose="020B0604030504040204" pitchFamily="34" charset="0"/>
            </a:endParaRPr>
          </a:p>
        </p:txBody>
      </p:sp>
      <p:sp>
        <p:nvSpPr>
          <p:cNvPr id="13" name="Slide Number Placeholder 5"/>
          <p:cNvSpPr>
            <a:spLocks noGrp="1"/>
          </p:cNvSpPr>
          <p:nvPr>
            <p:ph type="sldNum" sz="quarter" idx="4294967295"/>
          </p:nvPr>
        </p:nvSpPr>
        <p:spPr>
          <a:xfrm>
            <a:off x="5153842" y="4746430"/>
            <a:ext cx="1511975" cy="268350"/>
          </a:xfrm>
          <a:prstGeom prst="rect">
            <a:avLst/>
          </a:prstGeom>
        </p:spPr>
        <p:txBody>
          <a:bodyPr vert="horz" lIns="91440" tIns="45720" rIns="91440" bIns="45720" rtlCol="0" anchor="ctr"/>
          <a:lstStyle>
            <a:lvl1pPr algn="r">
              <a:defRPr sz="882">
                <a:solidFill>
                  <a:schemeClr val="tx1">
                    <a:tint val="75000"/>
                  </a:schemeClr>
                </a:solidFill>
              </a:defRPr>
            </a:lvl1pPr>
          </a:lstStyle>
          <a:p>
            <a:fld id="{9032BFEC-FB91-42E2-B40F-14DBE4F19526}" type="slidenum">
              <a:rPr lang="de-DE" smtClean="0">
                <a:solidFill>
                  <a:schemeClr val="bg1"/>
                </a:solidFill>
              </a:rPr>
              <a:t>8</a:t>
            </a:fld>
            <a:endParaRPr lang="de-DE" dirty="0">
              <a:solidFill>
                <a:schemeClr val="bg1"/>
              </a:solidFill>
            </a:endParaRPr>
          </a:p>
        </p:txBody>
      </p:sp>
    </p:spTree>
    <p:extLst>
      <p:ext uri="{BB962C8B-B14F-4D97-AF65-F5344CB8AC3E}">
        <p14:creationId xmlns:p14="http://schemas.microsoft.com/office/powerpoint/2010/main" val="2143747872"/>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s://cimi.org.br/wp-content/uploads/2019/01/6-Operacao-Awa-MarioVilela-447.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614268"/>
            <a:ext cx="6719888" cy="4460725"/>
          </a:xfrm>
          <a:prstGeom prst="rect">
            <a:avLst/>
          </a:prstGeom>
          <a:noFill/>
          <a:extLst>
            <a:ext uri="{909E8E84-426E-40DD-AFC4-6F175D3DCCD1}">
              <a14:hiddenFill xmlns:a14="http://schemas.microsoft.com/office/drawing/2010/main">
                <a:solidFill>
                  <a:srgbClr val="FFFFFF"/>
                </a:solidFill>
              </a14:hiddenFill>
            </a:ext>
          </a:extLst>
        </p:spPr>
      </p:pic>
      <p:pic>
        <p:nvPicPr>
          <p:cNvPr id="3" name="Grafik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90254" y="74525"/>
            <a:ext cx="747667" cy="747667"/>
          </a:xfrm>
          <a:prstGeom prst="rect">
            <a:avLst/>
          </a:prstGeom>
        </p:spPr>
      </p:pic>
      <p:sp>
        <p:nvSpPr>
          <p:cNvPr id="8" name="Textfeld 7"/>
          <p:cNvSpPr txBox="1"/>
          <p:nvPr/>
        </p:nvSpPr>
        <p:spPr>
          <a:xfrm>
            <a:off x="128609" y="121259"/>
            <a:ext cx="5890987" cy="446276"/>
          </a:xfrm>
          <a:prstGeom prst="rect">
            <a:avLst/>
          </a:prstGeom>
          <a:noFill/>
        </p:spPr>
        <p:txBody>
          <a:bodyPr wrap="square" rtlCol="0">
            <a:spAutoFit/>
          </a:bodyPr>
          <a:lstStyle/>
          <a:p>
            <a:r>
              <a:rPr lang="de-AT" sz="2300" dirty="0">
                <a:latin typeface="Lucida Sans" panose="020B0602030504020204" pitchFamily="34" charset="0"/>
                <a:ea typeface="Verdana" panose="020B0604030504040204" pitchFamily="34" charset="0"/>
                <a:cs typeface="Verdana" panose="020B0604030504040204" pitchFamily="34" charset="0"/>
              </a:rPr>
              <a:t>Indigene in Brasilien - Bedrohungen</a:t>
            </a:r>
          </a:p>
        </p:txBody>
      </p:sp>
      <p:sp>
        <p:nvSpPr>
          <p:cNvPr id="12" name="Textfeld 11"/>
          <p:cNvSpPr txBox="1"/>
          <p:nvPr/>
        </p:nvSpPr>
        <p:spPr>
          <a:xfrm>
            <a:off x="0" y="1685548"/>
            <a:ext cx="2330832" cy="3354765"/>
          </a:xfrm>
          <a:prstGeom prst="rect">
            <a:avLst/>
          </a:prstGeom>
          <a:noFill/>
          <a:effectLst>
            <a:softEdge rad="63500"/>
          </a:effectLst>
        </p:spPr>
        <p:txBody>
          <a:bodyPr wrap="square" rtlCol="0">
            <a:spAutoFit/>
          </a:bodyPr>
          <a:lstStyle/>
          <a:p>
            <a:pPr marL="171450" indent="-216000" defTabSz="180000">
              <a:lnSpc>
                <a:spcPts val="1800"/>
              </a:lnSpc>
              <a:spcAft>
                <a:spcPts val="600"/>
              </a:spcAft>
              <a:buFont typeface="Wingdings" panose="05000000000000000000" pitchFamily="2" charset="2"/>
              <a:buChar char="Ø"/>
            </a:pPr>
            <a:r>
              <a:rPr lang="de-AT" sz="1400" dirty="0">
                <a:solidFill>
                  <a:schemeClr val="bg1"/>
                </a:solidFill>
                <a:latin typeface="Lucida Sans" panose="020B0602030504020204" pitchFamily="34" charset="0"/>
                <a:ea typeface="Verdana" panose="020B0604030504040204" pitchFamily="34" charset="0"/>
                <a:cs typeface="Verdana" panose="020B0604030504040204" pitchFamily="34" charset="0"/>
              </a:rPr>
              <a:t>Eingeschleppte 			  	 Krankheiten</a:t>
            </a:r>
          </a:p>
          <a:p>
            <a:pPr marL="493713" lvl="1" indent="-204788">
              <a:lnSpc>
                <a:spcPts val="1600"/>
              </a:lnSpc>
              <a:spcAft>
                <a:spcPts val="600"/>
              </a:spcAft>
              <a:buFont typeface="Symbol" panose="05050102010706020507" pitchFamily="18" charset="2"/>
              <a:buChar char="-"/>
            </a:pPr>
            <a:r>
              <a:rPr lang="de-AT" sz="1200" dirty="0">
                <a:solidFill>
                  <a:schemeClr val="bg1"/>
                </a:solidFill>
                <a:latin typeface="Lucida Sans" panose="020B0602030504020204" pitchFamily="34" charset="0"/>
                <a:ea typeface="Verdana" panose="020B0604030504040204" pitchFamily="34" charset="0"/>
                <a:cs typeface="Verdana" panose="020B0604030504040204" pitchFamily="34" charset="0"/>
              </a:rPr>
              <a:t>Erkältungsviren, Grippe, HIV/AIDS, Masern, Corona</a:t>
            </a:r>
          </a:p>
          <a:p>
            <a:pPr marL="171450" indent="-216000">
              <a:lnSpc>
                <a:spcPct val="150000"/>
              </a:lnSpc>
              <a:buFont typeface="Wingdings" panose="05000000000000000000" pitchFamily="2" charset="2"/>
              <a:buChar char="Ø"/>
            </a:pPr>
            <a:r>
              <a:rPr lang="de-AT" sz="1400" dirty="0">
                <a:solidFill>
                  <a:schemeClr val="bg1"/>
                </a:solidFill>
                <a:latin typeface="Lucida Sans" panose="020B0602030504020204" pitchFamily="34" charset="0"/>
                <a:ea typeface="Verdana" panose="020B0604030504040204" pitchFamily="34" charset="0"/>
                <a:cs typeface="Verdana" panose="020B0604030504040204" pitchFamily="34" charset="0"/>
              </a:rPr>
              <a:t>Vertreibung &amp; Gewalt</a:t>
            </a:r>
          </a:p>
          <a:p>
            <a:pPr marL="171450" indent="-216000">
              <a:lnSpc>
                <a:spcPct val="150000"/>
              </a:lnSpc>
              <a:buFont typeface="Wingdings" panose="05000000000000000000" pitchFamily="2" charset="2"/>
              <a:buChar char="Ø"/>
            </a:pPr>
            <a:r>
              <a:rPr lang="de-AT" sz="1400" dirty="0">
                <a:solidFill>
                  <a:schemeClr val="bg1"/>
                </a:solidFill>
                <a:latin typeface="Lucida Sans" panose="020B0602030504020204" pitchFamily="34" charset="0"/>
                <a:ea typeface="Verdana" panose="020B0604030504040204" pitchFamily="34" charset="0"/>
                <a:cs typeface="Verdana" panose="020B0604030504040204" pitchFamily="34" charset="0"/>
              </a:rPr>
              <a:t>Raubbau</a:t>
            </a:r>
          </a:p>
          <a:p>
            <a:pPr marL="485775" lvl="1" indent="-196850">
              <a:lnSpc>
                <a:spcPts val="1600"/>
              </a:lnSpc>
              <a:spcAft>
                <a:spcPts val="600"/>
              </a:spcAft>
              <a:buFont typeface="Symbol" panose="05050102010706020507" pitchFamily="18" charset="2"/>
              <a:buChar char="-"/>
            </a:pPr>
            <a:r>
              <a:rPr lang="de-AT" sz="1200" dirty="0">
                <a:solidFill>
                  <a:schemeClr val="bg1"/>
                </a:solidFill>
                <a:latin typeface="Lucida Sans" panose="020B0602030504020204" pitchFamily="34" charset="0"/>
                <a:ea typeface="Verdana" panose="020B0604030504040204" pitchFamily="34" charset="0"/>
                <a:cs typeface="Verdana" panose="020B0604030504040204" pitchFamily="34" charset="0"/>
              </a:rPr>
              <a:t>Flächen für Landwirtschaft</a:t>
            </a:r>
          </a:p>
          <a:p>
            <a:pPr marL="485775" lvl="1" indent="-196850">
              <a:lnSpc>
                <a:spcPts val="1600"/>
              </a:lnSpc>
              <a:spcAft>
                <a:spcPts val="600"/>
              </a:spcAft>
              <a:buFont typeface="Symbol" panose="05050102010706020507" pitchFamily="18" charset="2"/>
              <a:buChar char="-"/>
            </a:pPr>
            <a:r>
              <a:rPr lang="de-AT" sz="1200" dirty="0">
                <a:solidFill>
                  <a:schemeClr val="bg1"/>
                </a:solidFill>
                <a:latin typeface="Lucida Sans" panose="020B0602030504020204" pitchFamily="34" charset="0"/>
                <a:ea typeface="Verdana" panose="020B0604030504040204" pitchFamily="34" charset="0"/>
                <a:cs typeface="Verdana" panose="020B0604030504040204" pitchFamily="34" charset="0"/>
              </a:rPr>
              <a:t>Rohstoffe </a:t>
            </a:r>
            <a:br>
              <a:rPr lang="de-AT" sz="1200" dirty="0">
                <a:solidFill>
                  <a:schemeClr val="bg1"/>
                </a:solidFill>
                <a:latin typeface="Lucida Sans" panose="020B0602030504020204" pitchFamily="34" charset="0"/>
                <a:ea typeface="Verdana" panose="020B0604030504040204" pitchFamily="34" charset="0"/>
                <a:cs typeface="Verdana" panose="020B0604030504040204" pitchFamily="34" charset="0"/>
              </a:rPr>
            </a:br>
            <a:r>
              <a:rPr lang="de-AT" sz="1200" dirty="0">
                <a:solidFill>
                  <a:schemeClr val="bg1"/>
                </a:solidFill>
                <a:latin typeface="Lucida Sans" panose="020B0602030504020204" pitchFamily="34" charset="0"/>
                <a:ea typeface="Verdana" panose="020B0604030504040204" pitchFamily="34" charset="0"/>
                <a:cs typeface="Verdana" panose="020B0604030504040204" pitchFamily="34" charset="0"/>
              </a:rPr>
              <a:t>(Erdöl, Metalle, Holz)</a:t>
            </a:r>
          </a:p>
          <a:p>
            <a:pPr marL="485775" lvl="1" indent="-196850">
              <a:lnSpc>
                <a:spcPts val="1600"/>
              </a:lnSpc>
              <a:spcAft>
                <a:spcPts val="600"/>
              </a:spcAft>
              <a:buFont typeface="Symbol" panose="05050102010706020507" pitchFamily="18" charset="2"/>
              <a:buChar char="-"/>
            </a:pPr>
            <a:r>
              <a:rPr lang="de-AT" sz="1200" dirty="0">
                <a:solidFill>
                  <a:schemeClr val="bg1"/>
                </a:solidFill>
                <a:latin typeface="Lucida Sans" panose="020B0602030504020204" pitchFamily="34" charset="0"/>
                <a:ea typeface="Verdana" panose="020B0604030504040204" pitchFamily="34" charset="0"/>
                <a:cs typeface="Verdana" panose="020B0604030504040204" pitchFamily="34" charset="0"/>
              </a:rPr>
              <a:t>Energie (Wasserkraftwerke)</a:t>
            </a:r>
          </a:p>
        </p:txBody>
      </p:sp>
      <p:sp>
        <p:nvSpPr>
          <p:cNvPr id="6" name="Slide Number Placeholder 5"/>
          <p:cNvSpPr>
            <a:spLocks noGrp="1"/>
          </p:cNvSpPr>
          <p:nvPr>
            <p:ph type="sldNum" sz="quarter" idx="4294967295"/>
          </p:nvPr>
        </p:nvSpPr>
        <p:spPr>
          <a:xfrm>
            <a:off x="5153842" y="4746430"/>
            <a:ext cx="1511975" cy="268350"/>
          </a:xfrm>
          <a:prstGeom prst="rect">
            <a:avLst/>
          </a:prstGeom>
        </p:spPr>
        <p:txBody>
          <a:bodyPr vert="horz" lIns="91440" tIns="45720" rIns="91440" bIns="45720" rtlCol="0" anchor="ctr"/>
          <a:lstStyle>
            <a:lvl1pPr algn="r">
              <a:defRPr sz="882">
                <a:solidFill>
                  <a:schemeClr val="tx1">
                    <a:tint val="75000"/>
                  </a:schemeClr>
                </a:solidFill>
              </a:defRPr>
            </a:lvl1pPr>
          </a:lstStyle>
          <a:p>
            <a:fld id="{9032BFEC-FB91-42E2-B40F-14DBE4F19526}" type="slidenum">
              <a:rPr lang="de-DE" smtClean="0">
                <a:solidFill>
                  <a:schemeClr val="bg1"/>
                </a:solidFill>
              </a:rPr>
              <a:t>9</a:t>
            </a:fld>
            <a:endParaRPr lang="de-DE" dirty="0">
              <a:solidFill>
                <a:schemeClr val="bg1"/>
              </a:solidFill>
            </a:endParaRPr>
          </a:p>
        </p:txBody>
      </p:sp>
    </p:spTree>
    <p:extLst>
      <p:ext uri="{BB962C8B-B14F-4D97-AF65-F5344CB8AC3E}">
        <p14:creationId xmlns:p14="http://schemas.microsoft.com/office/powerpoint/2010/main" val="4032055223"/>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6026</Words>
  <Application>Microsoft Macintosh PowerPoint</Application>
  <PresentationFormat>Benutzerdefiniert</PresentationFormat>
  <Paragraphs>379</Paragraphs>
  <Slides>38</Slides>
  <Notes>38</Notes>
  <HiddenSlides>0</HiddenSlides>
  <MMClips>0</MMClips>
  <ScaleCrop>false</ScaleCrop>
  <HeadingPairs>
    <vt:vector size="6" baseType="variant">
      <vt:variant>
        <vt:lpstr>Verwendete Schriftarten</vt:lpstr>
      </vt:variant>
      <vt:variant>
        <vt:i4>12</vt:i4>
      </vt:variant>
      <vt:variant>
        <vt:lpstr>Design</vt:lpstr>
      </vt:variant>
      <vt:variant>
        <vt:i4>1</vt:i4>
      </vt:variant>
      <vt:variant>
        <vt:lpstr>Folientitel</vt:lpstr>
      </vt:variant>
      <vt:variant>
        <vt:i4>38</vt:i4>
      </vt:variant>
    </vt:vector>
  </HeadingPairs>
  <TitlesOfParts>
    <vt:vector size="51" baseType="lpstr">
      <vt:lpstr>Arial</vt:lpstr>
      <vt:lpstr>Arial Rounded MT Bold</vt:lpstr>
      <vt:lpstr>Bradley Hand ITC</vt:lpstr>
      <vt:lpstr>Calibri</vt:lpstr>
      <vt:lpstr>Calibri Light</vt:lpstr>
      <vt:lpstr>Fira Sans</vt:lpstr>
      <vt:lpstr>inherit</vt:lpstr>
      <vt:lpstr>Lucida Sans</vt:lpstr>
      <vt:lpstr>Papyrus</vt:lpstr>
      <vt:lpstr>Symbol</vt:lpstr>
      <vt:lpstr>Times New Roman</vt:lpstr>
      <vt:lpstr>Wingdings</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Indigene Völker unterstützen und Regenwald schützen. Eine Petition von Sei So Frei und der Dreikönigsaktion </vt:lpstr>
      <vt:lpstr>PowerPoint-Präsentation</vt:lpstr>
      <vt:lpstr>PowerPoint-Präsentation</vt:lpstr>
      <vt:lpstr>PowerPoint-Präsentation</vt:lpstr>
      <vt:lpstr>PowerPoint-Präsentation</vt:lpstr>
      <vt:lpstr>PowerPoint-Präsentation</vt:lpstr>
      <vt:lpstr>PowerPoint-Präsentation</vt:lpstr>
    </vt:vector>
  </TitlesOfParts>
  <Company>Dioezese Linz</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Ruth Lummerstorfer</dc:creator>
  <cp:lastModifiedBy>Irene Grudl</cp:lastModifiedBy>
  <cp:revision>688</cp:revision>
  <cp:lastPrinted>2019-09-19T11:29:48Z</cp:lastPrinted>
  <dcterms:created xsi:type="dcterms:W3CDTF">2017-08-31T07:13:02Z</dcterms:created>
  <dcterms:modified xsi:type="dcterms:W3CDTF">2021-11-08T12:02:18Z</dcterms:modified>
</cp:coreProperties>
</file>