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8" r:id="rId3"/>
    <p:sldId id="289" r:id="rId4"/>
    <p:sldId id="280" r:id="rId5"/>
    <p:sldId id="291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2" r:id="rId16"/>
  </p:sldIdLst>
  <p:sldSz cx="6719888" cy="5040313"/>
  <p:notesSz cx="99060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7B8"/>
    <a:srgbClr val="CFAB8D"/>
    <a:srgbClr val="E0BEA4"/>
    <a:srgbClr val="DCC7BD"/>
    <a:srgbClr val="CDA781"/>
    <a:srgbClr val="C9A789"/>
    <a:srgbClr val="DBBFB0"/>
    <a:srgbClr val="CEAA8A"/>
    <a:srgbClr val="C9A17A"/>
    <a:srgbClr val="87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5" autoAdjust="0"/>
    <p:restoredTop sz="78286" autoAdjust="0"/>
  </p:normalViewPr>
  <p:slideViewPr>
    <p:cSldViewPr snapToGrid="0">
      <p:cViewPr varScale="1">
        <p:scale>
          <a:sx n="177" d="100"/>
          <a:sy n="177" d="100"/>
        </p:scale>
        <p:origin x="3288" y="176"/>
      </p:cViewPr>
      <p:guideLst>
        <p:guide orient="horz" pos="1588"/>
        <p:guide pos="211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3084" y="396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3599"/>
            <a:ext cx="4292600" cy="340904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l">
              <a:defRPr sz="1300"/>
            </a:lvl1pPr>
          </a:lstStyle>
          <a:p>
            <a:r>
              <a:rPr lang="de-DE"/>
              <a:t>SEI SO FREI-Adventsammlung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1113" y="6453599"/>
            <a:ext cx="4292600" cy="340904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r">
              <a:defRPr sz="1300"/>
            </a:lvl1pPr>
          </a:lstStyle>
          <a:p>
            <a:fld id="{2D25E0E4-0221-44D8-8B59-659EAA0D2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42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271463"/>
            <a:ext cx="4125913" cy="3095625"/>
          </a:xfrm>
          <a:prstGeom prst="rect">
            <a:avLst/>
          </a:prstGeom>
          <a:noFill/>
          <a:ln w="12700">
            <a:noFill/>
          </a:ln>
        </p:spPr>
        <p:txBody>
          <a:bodyPr vert="horz" lIns="95415" tIns="47709" rIns="95415" bIns="47709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" y="6453599"/>
            <a:ext cx="4576251" cy="340904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 SO FREI-Adventsammlung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1113" y="6453599"/>
            <a:ext cx="4292600" cy="340904"/>
          </a:xfrm>
          <a:prstGeom prst="rect">
            <a:avLst/>
          </a:prstGeom>
        </p:spPr>
        <p:txBody>
          <a:bodyPr vert="horz" lIns="95415" tIns="47709" rIns="95415" bIns="47709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18909D-C73E-48B5-AB5A-71126453202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3"/>
          </p:nvPr>
        </p:nvSpPr>
        <p:spPr>
          <a:xfrm>
            <a:off x="990600" y="5101726"/>
            <a:ext cx="7924800" cy="843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9314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39567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9783" algn="l" defTabSz="739567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39567" algn="l" defTabSz="739567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09350" algn="l" defTabSz="739567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479133" algn="l" defTabSz="739567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848917" algn="l" defTabSz="739567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6pPr>
    <a:lvl7pPr marL="2218700" algn="l" defTabSz="739567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7pPr>
    <a:lvl8pPr marL="2588484" algn="l" defTabSz="739567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8pPr>
    <a:lvl9pPr marL="2958267" algn="l" defTabSz="739567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430213"/>
            <a:ext cx="4143375" cy="3106737"/>
          </a:xfrm>
          <a:solidFill>
            <a:srgbClr val="FFFFFF"/>
          </a:solidFill>
          <a:ln>
            <a:noFill/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080" y="3954440"/>
            <a:ext cx="7855917" cy="1041217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endParaRPr lang="de-DE" sz="1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SEI SO FREI-Adventsammlung 2020</a:t>
            </a:r>
          </a:p>
        </p:txBody>
      </p:sp>
    </p:spTree>
    <p:extLst>
      <p:ext uri="{BB962C8B-B14F-4D97-AF65-F5344CB8AC3E}">
        <p14:creationId xmlns:p14="http://schemas.microsoft.com/office/powerpoint/2010/main" val="120549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10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Menschen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Mukuru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Slum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haben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genug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Geld um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Arzt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Behandlung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Krankenhaus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bezahlen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Zwar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gibt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staatliche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Krankenhäuser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diesen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fehlt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grundlegender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Ausrüstung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an Personal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Medikamenten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Spenden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finanzierte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Klinik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Sisters of Mercy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bietet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Slumbewohnern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kostenfreie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medizinische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Behandlung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nötigen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Medikamente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durchschnittlichen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Monat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rund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1500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Patienten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behandelt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erhalten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Patienten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Beratungen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Imfpungen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kleinere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Operationen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Mutter-Kind-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Untersuchungen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Behandlungen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Wurmkrankheiten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Unterernährung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u.ä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Für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Babys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Kinder,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Erwachsene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Alte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gibt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eigene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Behandlung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Unterernährung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Mangelernährung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Zudem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freiwillige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Beratung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sowie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Tests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für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HIV/AIDS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angeboten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endParaRPr lang="en-US" sz="13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12499">
              <a:defRPr/>
            </a:pPr>
            <a:endParaRPr lang="de-AT" sz="13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12499">
              <a:defRPr/>
            </a:pPr>
            <a:endParaRPr lang="de-AT" sz="13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50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11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Klinik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Sisters of Mercy hat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auch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Home Based Healthcare.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diesem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Patienten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besucht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selbst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Klinik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können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Besuche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Krankenschwester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zusammen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freiwilligen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Helfern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durchgeführt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de-AT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712499">
              <a:defRPr/>
            </a:pPr>
            <a:endParaRPr lang="de-AT" sz="13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48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12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Rehabilitation Center der </a:t>
            </a:r>
            <a:r>
              <a:rPr lang="de-AT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Sisters</a:t>
            </a:r>
            <a:r>
              <a:rPr lang="de-AT" sz="1200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200" baseline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AT" sz="1200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Mercy </a:t>
            </a: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bietet Straßenjungen im Alter von 8-16 Jahren einjährige Rehabilitationsprogramme. </a:t>
            </a:r>
          </a:p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Dabei liegt der Hauptfokus darauf, die Straßenkinder, von denen viele drogenabhängig sind, wieder mit ihren Familien in Kontakt zu bringen,</a:t>
            </a:r>
          </a:p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in den informellen Slums oft Monate dauern kann. </a:t>
            </a:r>
          </a:p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Neben der Aussöhnung bzw. Wiederaufnahme in die eigene Familie hat das Programm ein klares Ausbildungsziel: </a:t>
            </a:r>
          </a:p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 Kurse und Ausbildungsprogramme erlangen die Straßenkinder mit dem Abschluss einen Zugang zum Arbeitsmarkt oder zu weiterführenden Schulen.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58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13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Kindern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Jugendlichen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Vielzahl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körperlichen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geistigen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Aktivitäten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geboten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gibt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Schulunterricht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Einzelgespräche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Katechismus-Unterricht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Gartenarbeit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Musik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Theater, Sport,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Umweltbildung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Persönlichkeitsbildung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etc.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85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14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jährlichen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Adventsammlung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SEI SO FREI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kann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den Menschen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Mukuru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Slum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gezielt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geholfen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94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15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Adventsammlung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SEI SO FREI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kann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den Menschen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Mukuru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Slum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gezielt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geholfen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de-AT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06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2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922244"/>
            <a:ext cx="7834536" cy="1956442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r>
              <a:rPr lang="de-AT" sz="1200" dirty="0">
                <a:solidFill>
                  <a:schemeClr val="tx1"/>
                </a:solidFill>
              </a:rPr>
              <a:t>Was kann getan werden, angesichts der dramatischen Lebensbedingungen im Mukuru Slum?</a:t>
            </a:r>
            <a:br>
              <a:rPr lang="de-AT" sz="1200" dirty="0">
                <a:solidFill>
                  <a:schemeClr val="tx1"/>
                </a:solidFill>
              </a:rPr>
            </a:br>
            <a:r>
              <a:rPr lang="de-AT" sz="1200" dirty="0">
                <a:solidFill>
                  <a:schemeClr val="tx1"/>
                </a:solidFill>
              </a:rPr>
              <a:t>Gibt es Menschen und Organisationen, die versuchen den Menschen ein besseres Leben zu ermöglichen?</a:t>
            </a:r>
            <a:br>
              <a:rPr lang="de-AT" sz="1200" dirty="0">
                <a:solidFill>
                  <a:schemeClr val="tx1"/>
                </a:solidFill>
              </a:rPr>
            </a:br>
            <a:r>
              <a:rPr lang="de-AT" sz="1200" dirty="0">
                <a:solidFill>
                  <a:schemeClr val="tx1"/>
                </a:solidFill>
              </a:rPr>
              <a:t>Von staatlicher Seite gibt es kaum Bemühungen an der Situation dieser Menschen etwas zu verbessern.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30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3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r>
              <a:rPr lang="de-AT" sz="1200" dirty="0"/>
              <a:t>Die Schwestern der Barmherzigkeit („</a:t>
            </a:r>
            <a:r>
              <a:rPr lang="de-AT" sz="1200" dirty="0" err="1"/>
              <a:t>Sisters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Mercy“) sind eine der wenigen gemeinnützigen Organisationen, die sich mit konkreten Projekten vor Ort für die Menschen in den Slums einsetzen.</a:t>
            </a:r>
          </a:p>
          <a:p>
            <a:r>
              <a:rPr lang="de-AT" sz="1200" dirty="0"/>
              <a:t>Vor über 35 Jahren (1985) wurden die ersten Projekte von der Ordensgemeinschaft „Schwestern der Barmherzigkeit“ gegründet. </a:t>
            </a:r>
          </a:p>
          <a:p>
            <a:r>
              <a:rPr lang="de-AT" sz="1200" dirty="0"/>
              <a:t>Damals begann alles mit einer temporären Schule im Herzen des Mukuru Slum. </a:t>
            </a:r>
            <a:br>
              <a:rPr lang="de-AT" sz="1200" dirty="0"/>
            </a:br>
            <a:r>
              <a:rPr lang="de-AT" sz="1200" dirty="0"/>
              <a:t>Durch die Schulbildung erhielten Kinder die Chance von der Straße weg zu kommen und in Würde in der Gesellschaft zu leben.  </a:t>
            </a:r>
          </a:p>
          <a:p>
            <a:r>
              <a:rPr lang="de-AT" sz="1200" dirty="0"/>
              <a:t>Seitdem gibt es viele verschiedene Projekte in 4 wichtigen Bereichen: Schulbildung, Gesundheit, Berufsausbildung und soziale Rehabilitation.</a:t>
            </a:r>
          </a:p>
          <a:p>
            <a:endParaRPr lang="de-DE" sz="1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7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4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Schwestern der Barmherzigkeit </a:t>
            </a: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führen vier Primar-Schulen (Grundschulen) und eine Sekundar-Schule (weiterführende Schule) im Mukuru Slum von Nairobi.</a:t>
            </a:r>
            <a:b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Grundschulen sind nach kenianischen Gesetz kostenfrei, doch müssen Gebühren für Feuerholz, Schreibmaterialen, Schuluniform, etc. bezahlt werden, </a:t>
            </a:r>
            <a:b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wodurch viele Familien ihre Kinder nicht zur Schule schicken können oder wollen. </a:t>
            </a:r>
            <a:b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 Beginn wurden die Schulen aus Wellblech gebaut, doch inzwischen konnten stabile Gebäude mit Mauern errichtet werden.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4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5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 ersten Jahr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(1996) </a:t>
            </a: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der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St.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Bakhita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Primary School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besuchten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rund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Schüler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Schülerinnen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Heute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sind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rund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1100 und der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Bedarf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steigt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weiter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Sisters</a:t>
            </a:r>
            <a:r>
              <a:rPr lang="en-US" sz="1200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Mercy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befindet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sich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Industriegebiet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defTabSz="712499">
              <a:defRPr/>
            </a:pP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Benannt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sudanischen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Heiligen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Josephine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Bakhita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AT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712499">
              <a:defRPr/>
            </a:pPr>
            <a:endParaRPr lang="de-AT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34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6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St. Catherine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wird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derzeit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1300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Schülern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Schülerinnen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besucht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welche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ingesamt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23 Lehrer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Lehrerinnen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wurde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1992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errichtet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Ordensgründerin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der Sisters of Mercy,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Catherine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McAuley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benannt.</a:t>
            </a:r>
            <a:endParaRPr lang="en-U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712499">
              <a:defRPr/>
            </a:pPr>
            <a:endParaRPr lang="de-AT" sz="13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12499">
              <a:defRPr/>
            </a:pPr>
            <a:endParaRPr lang="de-AT" sz="13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09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7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Grundschule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St. Elizabeth der Sisters of Mercy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liegt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Slumviertel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Lunga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Lunga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Über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1800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Schüler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Schülerinnen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besuchen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die St. Elizabeth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Schule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de-DE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Schule ist in ganz Kenia für ihren erfolgreichen </a:t>
            </a:r>
            <a:r>
              <a:rPr lang="de-DE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Lunga</a:t>
            </a:r>
            <a:r>
              <a:rPr lang="de-DE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Lunga</a:t>
            </a:r>
            <a:r>
              <a:rPr lang="de-DE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Chor bekannt mit dem sie bei nationalen Wettbewerben und Musikfestivals Aufsehen erregten.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54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8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wenigsten Menschen im Mukuru Slum können sich die hohen Kosten für eine weiterführende Schule leisten.</a:t>
            </a:r>
          </a:p>
          <a:p>
            <a:pPr defTabSz="712499">
              <a:defRPr/>
            </a:pP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</a:t>
            </a:r>
            <a:r>
              <a:rPr lang="de-AT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Highschool</a:t>
            </a: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St. </a:t>
            </a:r>
            <a:r>
              <a:rPr lang="de-AT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Michael‘s</a:t>
            </a: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ermöglicht über 400 Schüler und Schülerinnen den Schulbesuch. An der Schule unterrichten 20 Lehrer und Lehrerinnen.</a:t>
            </a:r>
            <a:b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Schule setzt auf Qualität. So gibt es u.a. zwei Labore, eine moderne Bibliothek, einen Computerraum, gut belüftete Klassenräume und Sportplätze.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6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C6F159-07C4-4668-BEC4-3C54C9ECE556}" type="slidenum">
              <a:rPr lang="de-AT"/>
              <a:pPr/>
              <a:t>9</a:t>
            </a:fld>
            <a:endParaRPr lang="de-AT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75" y="560388"/>
            <a:ext cx="3687763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483" y="3503489"/>
            <a:ext cx="7855917" cy="3319493"/>
          </a:xfrm>
          <a:prstGeom prst="rect">
            <a:avLst/>
          </a:prstGeom>
          <a:noFill/>
          <a:ln/>
        </p:spPr>
        <p:txBody>
          <a:bodyPr wrap="none" anchor="t"/>
          <a:lstStyle/>
          <a:p>
            <a:pPr defTabSz="712499">
              <a:defRPr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“Our Lady of Mercy Vocational Training Centre” der Sisters</a:t>
            </a:r>
            <a:r>
              <a:rPr lang="en-US" sz="1200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Mercy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bietet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jungen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Menschen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einmalige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Möglichkeit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Beruf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erlernen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defTabSz="712499">
              <a:defRPr/>
            </a:pP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Folgende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Berufe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können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gewählt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warden:</a:t>
            </a:r>
            <a:b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Schneider,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Kundenservicedienst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Friseur, Catering,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Installateur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Maurer,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Kunsthandwerk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IT und DJ.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SEI SO FREI-Adventsammlung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95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986" y="2647331"/>
            <a:ext cx="5039916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5996" indent="0" algn="ctr">
              <a:buNone/>
              <a:defRPr sz="1470"/>
            </a:lvl2pPr>
            <a:lvl3pPr marL="671993" indent="0" algn="ctr">
              <a:buNone/>
              <a:defRPr sz="1323"/>
            </a:lvl3pPr>
            <a:lvl4pPr marL="1007989" indent="0" algn="ctr">
              <a:buNone/>
              <a:defRPr sz="1176"/>
            </a:lvl4pPr>
            <a:lvl5pPr marL="1343985" indent="0" algn="ctr">
              <a:buNone/>
              <a:defRPr sz="1176"/>
            </a:lvl5pPr>
            <a:lvl6pPr marL="1679981" indent="0" algn="ctr">
              <a:buNone/>
              <a:defRPr sz="1176"/>
            </a:lvl6pPr>
            <a:lvl7pPr marL="2015978" indent="0" algn="ctr">
              <a:buNone/>
              <a:defRPr sz="1176"/>
            </a:lvl7pPr>
            <a:lvl8pPr marL="2351974" indent="0" algn="ctr">
              <a:buNone/>
              <a:defRPr sz="1176"/>
            </a:lvl8pPr>
            <a:lvl9pPr marL="2687970" indent="0" algn="ctr">
              <a:buNone/>
              <a:defRPr sz="11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326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5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08920" y="268350"/>
            <a:ext cx="1448976" cy="427143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93" y="268350"/>
            <a:ext cx="4262929" cy="427143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08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44ABB-C911-46DF-9E7E-1B0F3AC3F9F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07071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7A86AB-1CE9-46C8-95FD-AEB062C59013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9114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93" y="1256579"/>
            <a:ext cx="5795903" cy="2096630"/>
          </a:xfrm>
        </p:spPr>
        <p:txBody>
          <a:bodyPr anchor="b"/>
          <a:lstStyle>
            <a:lvl1pPr>
              <a:defRPr sz="440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493" y="3373044"/>
            <a:ext cx="5795903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599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9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79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9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98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97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97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97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52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93" y="1341750"/>
            <a:ext cx="2855952" cy="319803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944" y="1341750"/>
            <a:ext cx="2855952" cy="319803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12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8" y="268351"/>
            <a:ext cx="5795903" cy="97422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868" y="1235577"/>
            <a:ext cx="2842827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8" y="1841114"/>
            <a:ext cx="2842827" cy="270800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1943" y="1235577"/>
            <a:ext cx="2856828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5996" indent="0">
              <a:buNone/>
              <a:defRPr sz="1470" b="1"/>
            </a:lvl2pPr>
            <a:lvl3pPr marL="671993" indent="0">
              <a:buNone/>
              <a:defRPr sz="1323" b="1"/>
            </a:lvl3pPr>
            <a:lvl4pPr marL="1007989" indent="0">
              <a:buNone/>
              <a:defRPr sz="1176" b="1"/>
            </a:lvl4pPr>
            <a:lvl5pPr marL="1343985" indent="0">
              <a:buNone/>
              <a:defRPr sz="1176" b="1"/>
            </a:lvl5pPr>
            <a:lvl6pPr marL="1679981" indent="0">
              <a:buNone/>
              <a:defRPr sz="1176" b="1"/>
            </a:lvl6pPr>
            <a:lvl7pPr marL="2015978" indent="0">
              <a:buNone/>
              <a:defRPr sz="1176" b="1"/>
            </a:lvl7pPr>
            <a:lvl8pPr marL="2351974" indent="0">
              <a:buNone/>
              <a:defRPr sz="1176" b="1"/>
            </a:lvl8pPr>
            <a:lvl9pPr marL="2687970" indent="0">
              <a:buNone/>
              <a:defRPr sz="11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01943" y="1841114"/>
            <a:ext cx="2856828" cy="270800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79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7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7" y="336021"/>
            <a:ext cx="2167339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828" y="725713"/>
            <a:ext cx="3401943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867" y="1512094"/>
            <a:ext cx="2167339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23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7" y="336021"/>
            <a:ext cx="2167339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56828" y="725713"/>
            <a:ext cx="3401943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5996" indent="0">
              <a:buNone/>
              <a:defRPr sz="2058"/>
            </a:lvl2pPr>
            <a:lvl3pPr marL="671993" indent="0">
              <a:buNone/>
              <a:defRPr sz="1764"/>
            </a:lvl3pPr>
            <a:lvl4pPr marL="1007989" indent="0">
              <a:buNone/>
              <a:defRPr sz="1470"/>
            </a:lvl4pPr>
            <a:lvl5pPr marL="1343985" indent="0">
              <a:buNone/>
              <a:defRPr sz="1470"/>
            </a:lvl5pPr>
            <a:lvl6pPr marL="1679981" indent="0">
              <a:buNone/>
              <a:defRPr sz="1470"/>
            </a:lvl6pPr>
            <a:lvl7pPr marL="2015978" indent="0">
              <a:buNone/>
              <a:defRPr sz="1470"/>
            </a:lvl7pPr>
            <a:lvl8pPr marL="2351974" indent="0">
              <a:buNone/>
              <a:defRPr sz="1470"/>
            </a:lvl8pPr>
            <a:lvl9pPr marL="2687970" indent="0">
              <a:buNone/>
              <a:defRPr sz="147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867" y="1512094"/>
            <a:ext cx="2167339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5996" indent="0">
              <a:buNone/>
              <a:defRPr sz="1029"/>
            </a:lvl2pPr>
            <a:lvl3pPr marL="671993" indent="0">
              <a:buNone/>
              <a:defRPr sz="882"/>
            </a:lvl3pPr>
            <a:lvl4pPr marL="1007989" indent="0">
              <a:buNone/>
              <a:defRPr sz="735"/>
            </a:lvl4pPr>
            <a:lvl5pPr marL="1343985" indent="0">
              <a:buNone/>
              <a:defRPr sz="735"/>
            </a:lvl5pPr>
            <a:lvl6pPr marL="1679981" indent="0">
              <a:buNone/>
              <a:defRPr sz="735"/>
            </a:lvl6pPr>
            <a:lvl7pPr marL="2015978" indent="0">
              <a:buNone/>
              <a:defRPr sz="735"/>
            </a:lvl7pPr>
            <a:lvl8pPr marL="2351974" indent="0">
              <a:buNone/>
              <a:defRPr sz="735"/>
            </a:lvl8pPr>
            <a:lvl9pPr marL="2687970" indent="0">
              <a:buNone/>
              <a:defRPr sz="73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1992" y="4671625"/>
            <a:ext cx="1511975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5963" y="4671625"/>
            <a:ext cx="2267962" cy="2683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7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993" y="268351"/>
            <a:ext cx="5795903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93" y="1341750"/>
            <a:ext cx="5795903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5921" y="4671625"/>
            <a:ext cx="151197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BFEC-FB91-42E2-B40F-14DBE4F19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9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3" r:id="rId12"/>
    <p:sldLayoutId id="2147483674" r:id="rId13"/>
  </p:sldLayoutIdLst>
  <p:hf sldNum="0" hdr="0" ftr="0" dt="0"/>
  <p:txStyles>
    <p:titleStyle>
      <a:lvl1pPr algn="l" defTabSz="671993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98" indent="-167998" algn="l" defTabSz="671993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4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39991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5987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1983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7980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3976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19972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5968" indent="-167998" algn="l" defTabSz="671993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5996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1993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7989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3985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79981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5978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1974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7970" algn="l" defTabSz="671993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358"/>
            <a:ext cx="6719888" cy="4479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Rechtwinkliges Dreieck 5"/>
          <p:cNvSpPr/>
          <p:nvPr/>
        </p:nvSpPr>
        <p:spPr>
          <a:xfrm>
            <a:off x="-8021" y="1837158"/>
            <a:ext cx="2489627" cy="310716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634" y="3679499"/>
            <a:ext cx="30961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Kenia</a:t>
            </a:r>
          </a:p>
          <a:p>
            <a:r>
              <a:rPr lang="de-AT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AT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Nairobi</a:t>
            </a:r>
          </a:p>
          <a:p>
            <a:r>
              <a:rPr lang="de-AT" sz="2800" i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AT" sz="2000" i="1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Mukuru</a:t>
            </a:r>
            <a:r>
              <a:rPr lang="de-AT" sz="2000" i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Slum</a:t>
            </a:r>
          </a:p>
          <a:p>
            <a:endParaRPr lang="de-AT" sz="2800" i="1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AT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de-DE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5014" y="147646"/>
            <a:ext cx="340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26145" y="3998860"/>
            <a:ext cx="2211776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warten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Untersuchung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45" y="2230041"/>
            <a:ext cx="3901022" cy="259905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196" name="Picture 4" descr="https://www.mercymukuru.co.ke/wp-content/uploads/2020/04/Clinic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906" y="822861"/>
            <a:ext cx="2451351" cy="32684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91893" y="727013"/>
            <a:ext cx="2749158" cy="147732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Häufige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Krankheiten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Slum: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Durchfall (Cholera)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Unterernährung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Tuberkulose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Wurmkrankheiten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75576" y="996975"/>
            <a:ext cx="2749158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Fieber (Typhus, Malaria)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Hautkrankheiten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HIV/AIDS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Harnwegserkrankungen</a:t>
            </a:r>
          </a:p>
        </p:txBody>
      </p:sp>
      <p:sp>
        <p:nvSpPr>
          <p:cNvPr id="14" name="Rechtwinkliges Dreieck 13"/>
          <p:cNvSpPr/>
          <p:nvPr/>
        </p:nvSpPr>
        <p:spPr>
          <a:xfrm>
            <a:off x="1" y="3193884"/>
            <a:ext cx="1034716" cy="1734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153970" y="4763314"/>
            <a:ext cx="2871043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Untersuchung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Arzt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der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8842" y="150549"/>
            <a:ext cx="336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Slum</a:t>
            </a:r>
          </a:p>
        </p:txBody>
      </p:sp>
      <p:pic>
        <p:nvPicPr>
          <p:cNvPr id="8194" name="Picture 2" descr="https://www.mercymukuru.co.ke/wp-content/uploads/2020/04/Clinic-2-1-1800x12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054" y="2942759"/>
            <a:ext cx="3087750" cy="205850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054" y="871936"/>
            <a:ext cx="3087750" cy="20597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8" y="849059"/>
            <a:ext cx="2453485" cy="368022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3" name="Textfeld 12"/>
          <p:cNvSpPr txBox="1"/>
          <p:nvPr/>
        </p:nvSpPr>
        <p:spPr>
          <a:xfrm>
            <a:off x="44008" y="4471923"/>
            <a:ext cx="2293103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Hygiene-Station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Mukuru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Slum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26804" y="1825698"/>
            <a:ext cx="838164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Patienten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Warteraum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Sisters of Mercy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26804" y="4329790"/>
            <a:ext cx="969589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Blutbildanalyse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 der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8842" y="150549"/>
            <a:ext cx="412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Soziale</a:t>
            </a: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Rehabilitation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041401" y="1432066"/>
            <a:ext cx="1292599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Straßenkinder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bekommen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neues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Zuhause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Betreuung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38407" y="4763314"/>
            <a:ext cx="2299514" cy="27699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Straßenkinder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beim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Klebstoff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schnüffeln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552" y="2985822"/>
            <a:ext cx="2649336" cy="184570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0" name="Textfeld 9"/>
          <p:cNvSpPr txBox="1"/>
          <p:nvPr/>
        </p:nvSpPr>
        <p:spPr>
          <a:xfrm>
            <a:off x="364957" y="3737815"/>
            <a:ext cx="3342166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Ursachen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Leben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 der </a:t>
            </a:r>
            <a:r>
              <a:rPr lang="en-US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Straße</a:t>
            </a:r>
            <a:r>
              <a:rPr lang="en-US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Familiäre Probleme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Waisenkind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8" y="671565"/>
            <a:ext cx="3942214" cy="2955597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13" name="Gerader Verbinder 12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8842" y="158570"/>
            <a:ext cx="426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Soziale</a:t>
            </a: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Rehabilitation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91701" y="2724690"/>
            <a:ext cx="1528888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Rehab-Center</a:t>
            </a:r>
            <a:endParaRPr lang="de-AT" sz="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 descr="https://www.mercymukuru.co.ke/wp-content/uploads/2020/04/IMG_2840-1800x120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97" y="774975"/>
            <a:ext cx="4661614" cy="239252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389" y="3146250"/>
            <a:ext cx="3952625" cy="192069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641" y="2968940"/>
            <a:ext cx="3037494" cy="2133005"/>
          </a:xfrm>
          <a:prstGeom prst="rect">
            <a:avLst/>
          </a:prstGeom>
          <a:effectLst>
            <a:softEdge rad="38100"/>
          </a:effectLst>
        </p:spPr>
      </p:pic>
      <p:cxnSp>
        <p:nvCxnSpPr>
          <p:cNvPr id="11" name="Gerader Verbinder 10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0354"/>
            <a:ext cx="6719888" cy="7074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7840"/>
            <a:ext cx="6719888" cy="7049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2784"/>
            <a:ext cx="6719888" cy="7049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2861"/>
            <a:ext cx="6719888" cy="8674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2149"/>
            <a:ext cx="6719888" cy="7049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105"/>
            <a:ext cx="6719888" cy="7049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145"/>
            <a:ext cx="6719888" cy="7049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0"/>
          </a:effectLst>
        </p:spPr>
      </p:pic>
      <p:sp>
        <p:nvSpPr>
          <p:cNvPr id="6" name="Textfeld 5"/>
          <p:cNvSpPr txBox="1"/>
          <p:nvPr/>
        </p:nvSpPr>
        <p:spPr>
          <a:xfrm>
            <a:off x="143836" y="74525"/>
            <a:ext cx="396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Adventsammlung</a:t>
            </a:r>
            <a:endParaRPr lang="en-US" sz="28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 flipV="1">
            <a:off x="179077" y="509995"/>
            <a:ext cx="3237891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831" y="4325956"/>
            <a:ext cx="606089" cy="60608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205" y="-1221"/>
            <a:ext cx="2577684" cy="33884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feld 8"/>
          <p:cNvSpPr txBox="1"/>
          <p:nvPr/>
        </p:nvSpPr>
        <p:spPr>
          <a:xfrm>
            <a:off x="143836" y="625643"/>
            <a:ext cx="5706313" cy="417806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Gezielte</a:t>
            </a:r>
            <a:r>
              <a:rPr lang="en-US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</a:t>
            </a:r>
            <a:r>
              <a:rPr lang="en-US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US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SEI SO FREI – </a:t>
            </a:r>
            <a:r>
              <a:rPr lang="en-US" sz="1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Adventsammlung</a:t>
            </a:r>
            <a:br>
              <a:rPr lang="en-US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7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5 €  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Zeichenmaterial oder Schulsocken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10 €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Schultasche oder Schuhe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20 €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Essen für eine Woche oder ein Fußball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30 €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Brille oder Gaskocher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50 €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Miete für 2 Monaten in einer Wellblechhütte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60 €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Essen für ein Monat (vierköpfige Familie)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80 €  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Krankenhaus-Behandlung für ein Kind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100 €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Ausbildung für Gesundheits-Berater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125 €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Ausbildungskurs für Friseur, Installateur, Kellner…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150 €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Leistenbruch-Operation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200 €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1 Monat ein geschützter Ort für ein Opfer von Kinderhandel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500 €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Internat für die weiterführende Schule für 1 Jahr</a:t>
            </a:r>
          </a:p>
          <a:p>
            <a:pPr>
              <a:lnSpc>
                <a:spcPct val="150000"/>
              </a:lnSpc>
            </a:pPr>
            <a:r>
              <a:rPr lang="de-AT" sz="12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600 €  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Kinder-Rechtsanwalt für 1 Monat</a:t>
            </a:r>
            <a:endParaRPr lang="de-AT" sz="12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783" y="0"/>
            <a:ext cx="3926588" cy="50403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98588"/>
            <a:ext cx="747667" cy="7476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032" y="4265784"/>
            <a:ext cx="614109" cy="614109"/>
          </a:xfrm>
          <a:prstGeom prst="rect">
            <a:avLst/>
          </a:prstGeom>
        </p:spPr>
      </p:pic>
      <p:pic>
        <p:nvPicPr>
          <p:cNvPr id="1028" name="Picture 4" descr="https://www.mercymukuru.co.ke/wp-content/uploads/2020/04/St-Catherine-7-1800x12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236" y="2558716"/>
            <a:ext cx="3782046" cy="252136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9" y="-8020"/>
            <a:ext cx="3407038" cy="261486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747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126" y="0"/>
            <a:ext cx="5029201" cy="3352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9960" y="3762585"/>
            <a:ext cx="159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 es Hilfe?</a:t>
            </a:r>
            <a:endParaRPr lang="de-AT" sz="2000" i="1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621" y="1726990"/>
            <a:ext cx="3102393" cy="334507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8040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84" y="1983148"/>
            <a:ext cx="4644189" cy="309612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930" y="630792"/>
            <a:ext cx="3048000" cy="2032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5033" y="670513"/>
            <a:ext cx="2568242" cy="138499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71450" indent="-252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Soziale Rehabilitation</a:t>
            </a:r>
          </a:p>
          <a:p>
            <a:pPr marL="171450" indent="-252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Schulbildung</a:t>
            </a:r>
          </a:p>
          <a:p>
            <a:pPr marL="171450" indent="-252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Berufsausbildung</a:t>
            </a:r>
          </a:p>
          <a:p>
            <a:pPr marL="171450" indent="-252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Gesundheit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0439" y="74525"/>
            <a:ext cx="574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Sisters</a:t>
            </a:r>
            <a:r>
              <a:rPr lang="de-DE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Mercy und SEI SO FREI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9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8059" y="110444"/>
            <a:ext cx="322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Schule im Slum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127" y="1214520"/>
            <a:ext cx="2454442" cy="241604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71450" indent="-252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School</a:t>
            </a:r>
          </a:p>
          <a:p>
            <a:pPr marL="66240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</a:t>
            </a:r>
            <a:r>
              <a:rPr lang="de-AT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Bakhita</a:t>
            </a: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6240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Catherine</a:t>
            </a:r>
          </a:p>
          <a:p>
            <a:pPr marL="662400" lvl="1" indent="-28575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Elizabeth</a:t>
            </a:r>
          </a:p>
          <a:p>
            <a:pPr marL="66240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Sancta Maria </a:t>
            </a:r>
            <a:b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Mukuru Kayaba</a:t>
            </a:r>
          </a:p>
          <a:p>
            <a:pPr marL="171450" indent="-252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sz="1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de-AT" sz="1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School</a:t>
            </a:r>
          </a:p>
          <a:p>
            <a:pPr marL="66240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AT" sz="12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</a:t>
            </a:r>
            <a:r>
              <a:rPr lang="de-AT" sz="12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Michael‘s</a:t>
            </a:r>
            <a:endParaRPr lang="de-AT" sz="12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https://www.mercymukuru.co.ke/wp-content/uploads/2020/04/St-Catherine-5-1800x12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837" y="1182435"/>
            <a:ext cx="4866184" cy="324412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r Verbinder 9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68" y="803101"/>
            <a:ext cx="6190241" cy="412518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4675" y="138622"/>
            <a:ext cx="357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</a:t>
            </a:r>
            <a:r>
              <a:rPr lang="de-AT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Bakhita</a:t>
            </a:r>
            <a:r>
              <a:rPr lang="de-AT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Schule</a:t>
            </a:r>
          </a:p>
        </p:txBody>
      </p:sp>
      <p:sp>
        <p:nvSpPr>
          <p:cNvPr id="10" name="Rechtwinkliges Dreieck 9"/>
          <p:cNvSpPr/>
          <p:nvPr/>
        </p:nvSpPr>
        <p:spPr>
          <a:xfrm>
            <a:off x="1" y="2253916"/>
            <a:ext cx="2085474" cy="267436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104" y="3888005"/>
            <a:ext cx="1852863" cy="85408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Sportunterricht </a:t>
            </a:r>
          </a:p>
          <a:p>
            <a:pPr>
              <a:lnSpc>
                <a:spcPct val="150000"/>
              </a:lnSpc>
            </a:pPr>
            <a:r>
              <a:rPr lang="de-AT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</a:t>
            </a:r>
          </a:p>
          <a:p>
            <a:pPr>
              <a:lnSpc>
                <a:spcPct val="150000"/>
              </a:lnSpc>
            </a:pPr>
            <a:r>
              <a:rPr lang="de-AT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Grundschule St. </a:t>
            </a:r>
            <a:r>
              <a:rPr lang="de-AT" sz="11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Bakhita</a:t>
            </a:r>
            <a:endParaRPr lang="de-AT" sz="11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2485" y="142528"/>
            <a:ext cx="388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Catherine Schule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24" y="819924"/>
            <a:ext cx="5759788" cy="384130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1" name="Textfeld 10"/>
          <p:cNvSpPr txBox="1"/>
          <p:nvPr/>
        </p:nvSpPr>
        <p:spPr>
          <a:xfrm>
            <a:off x="644993" y="4593019"/>
            <a:ext cx="5407591" cy="31412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dieser Grundschule unterrichten 23 Lehrer über 1300 Schüler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390" y="125074"/>
            <a:ext cx="288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Elizabeth</a:t>
            </a:r>
          </a:p>
        </p:txBody>
      </p:sp>
      <p:pic>
        <p:nvPicPr>
          <p:cNvPr id="4098" name="Picture 2" descr="https://www.mercymukuru.co.ke/wp-content/uploads/2020/04/St-Elizabeth-4-1800x120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34" y="862076"/>
            <a:ext cx="6477439" cy="383733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winkliges Dreieck 9"/>
          <p:cNvSpPr/>
          <p:nvPr/>
        </p:nvSpPr>
        <p:spPr>
          <a:xfrm>
            <a:off x="0" y="2967789"/>
            <a:ext cx="1299411" cy="19604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94018" y="4650442"/>
            <a:ext cx="5879432" cy="31412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Schüler und Schülerinnen der St. Elizabeth Schule beim Mittagessen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5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390" y="125074"/>
            <a:ext cx="288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Michael’s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2" y="811803"/>
            <a:ext cx="5850149" cy="390009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Rechtwinkliges Dreieck 8"/>
          <p:cNvSpPr/>
          <p:nvPr/>
        </p:nvSpPr>
        <p:spPr>
          <a:xfrm>
            <a:off x="0" y="2767263"/>
            <a:ext cx="1548063" cy="21610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01688" y="4646968"/>
            <a:ext cx="5747939" cy="34624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Motto der </a:t>
            </a:r>
            <a:r>
              <a:rPr lang="en-US" sz="11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Schule</a:t>
            </a:r>
            <a:r>
              <a:rPr lang="en-US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“ELIMU TUMAINI LETU” (</a:t>
            </a:r>
            <a:r>
              <a:rPr lang="en-US" sz="1100" i="1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Bildung</a:t>
            </a:r>
            <a:r>
              <a:rPr lang="en-US" sz="1100" i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i="1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100" i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i="1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unsere</a:t>
            </a:r>
            <a:r>
              <a:rPr lang="en-US" sz="1100" i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i="1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Hoffnung</a:t>
            </a:r>
            <a:r>
              <a:rPr lang="en-US" sz="11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AT" sz="11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24" y="2856497"/>
            <a:ext cx="3359944" cy="223996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4" y="74525"/>
            <a:ext cx="747667" cy="747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7448" y="104643"/>
            <a:ext cx="417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9567">
              <a:defRPr/>
            </a:pPr>
            <a:r>
              <a:rPr lang="en-US" sz="28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Berufsschule</a:t>
            </a:r>
            <a:r>
              <a:rPr lang="en-US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2484" y="3204312"/>
            <a:ext cx="3519488" cy="346249"/>
          </a:xfrm>
          <a:prstGeom prst="rect">
            <a:avLst/>
          </a:prstGeom>
          <a:solidFill>
            <a:srgbClr val="87433A">
              <a:alpha val="41000"/>
            </a:srgbClr>
          </a:solidFill>
          <a:effectLst>
            <a:softEdge rad="63500"/>
          </a:effectLst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Lady of Mercy Vocational Training Centre</a:t>
            </a:r>
            <a:endParaRPr lang="de-AT" sz="11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363" y="590149"/>
            <a:ext cx="4164438" cy="26087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3033" y="1000722"/>
            <a:ext cx="2949266" cy="219818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947" y="3609480"/>
            <a:ext cx="2797593" cy="1402042"/>
          </a:xfrm>
          <a:prstGeom prst="rect">
            <a:avLst/>
          </a:prstGeom>
        </p:spPr>
      </p:pic>
      <p:cxnSp>
        <p:nvCxnSpPr>
          <p:cNvPr id="13" name="Gerader Verbinder 12"/>
          <p:cNvCxnSpPr/>
          <p:nvPr/>
        </p:nvCxnSpPr>
        <p:spPr>
          <a:xfrm>
            <a:off x="156481" y="614268"/>
            <a:ext cx="5835245" cy="0"/>
          </a:xfrm>
          <a:prstGeom prst="line">
            <a:avLst/>
          </a:prstGeom>
          <a:ln w="12700" cap="rnd">
            <a:solidFill>
              <a:srgbClr val="B6B7B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1240</Words>
  <Application>Microsoft Macintosh PowerPoint</Application>
  <PresentationFormat>Benutzerdefiniert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Symbol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Dioezese Linz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Ruth Lummerstorfer</dc:creator>
  <cp:lastModifiedBy>Irene Grudl</cp:lastModifiedBy>
  <cp:revision>411</cp:revision>
  <cp:lastPrinted>2019-09-19T11:29:48Z</cp:lastPrinted>
  <dcterms:created xsi:type="dcterms:W3CDTF">2017-08-31T07:13:02Z</dcterms:created>
  <dcterms:modified xsi:type="dcterms:W3CDTF">2020-10-28T12:17:00Z</dcterms:modified>
</cp:coreProperties>
</file>