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8"/>
  </p:notesMasterIdLst>
  <p:handoutMasterIdLst>
    <p:handoutMasterId r:id="rId19"/>
  </p:handoutMasterIdLst>
  <p:sldIdLst>
    <p:sldId id="257" r:id="rId2"/>
    <p:sldId id="274" r:id="rId3"/>
    <p:sldId id="279" r:id="rId4"/>
    <p:sldId id="280" r:id="rId5"/>
    <p:sldId id="275" r:id="rId6"/>
    <p:sldId id="276" r:id="rId7"/>
    <p:sldId id="289" r:id="rId8"/>
    <p:sldId id="278" r:id="rId9"/>
    <p:sldId id="277" r:id="rId10"/>
    <p:sldId id="285" r:id="rId11"/>
    <p:sldId id="281" r:id="rId12"/>
    <p:sldId id="283" r:id="rId13"/>
    <p:sldId id="282" r:id="rId14"/>
    <p:sldId id="284" r:id="rId15"/>
    <p:sldId id="286" r:id="rId16"/>
    <p:sldId id="287" r:id="rId17"/>
  </p:sldIdLst>
  <p:sldSz cx="6719888" cy="504031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8" userDrawn="1">
          <p15:clr>
            <a:srgbClr val="A4A3A4"/>
          </p15:clr>
        </p15:guide>
        <p15:guide id="2" pos="2117"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9977"/>
    <a:srgbClr val="826344"/>
    <a:srgbClr val="D4AD7D"/>
    <a:srgbClr val="DBA464"/>
    <a:srgbClr val="ECB679"/>
    <a:srgbClr val="ECB678"/>
    <a:srgbClr val="E5C69A"/>
    <a:srgbClr val="F0C085"/>
    <a:srgbClr val="ECB579"/>
    <a:srgbClr val="2A8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2" autoAdjust="0"/>
    <p:restoredTop sz="75549" autoAdjust="0"/>
  </p:normalViewPr>
  <p:slideViewPr>
    <p:cSldViewPr snapToGrid="0">
      <p:cViewPr varScale="1">
        <p:scale>
          <a:sx n="122" d="100"/>
          <a:sy n="122" d="100"/>
        </p:scale>
        <p:origin x="1456" y="184"/>
      </p:cViewPr>
      <p:guideLst>
        <p:guide orient="horz" pos="1588"/>
        <p:guide pos="211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 d="1"/>
        <a:sy n="1" d="1"/>
      </p:scale>
      <p:origin x="0" y="0"/>
    </p:cViewPr>
  </p:notesTextViewPr>
  <p:notesViewPr>
    <p:cSldViewPr snapToGrid="0">
      <p:cViewPr>
        <p:scale>
          <a:sx n="70" d="100"/>
          <a:sy n="70" d="100"/>
        </p:scale>
        <p:origin x="4068" y="32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2" Type="http://schemas.openxmlformats.org/officeDocument/2006/relationships/slide" Target="slides/slide2.xml"/><Relationship Id="rId16" Type="http://schemas.openxmlformats.org/officeDocument/2006/relationships/slide" Target="slides/slide16.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30F-CD47-9609-5813ABD38E2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30F-CD47-9609-5813ABD38E2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30F-CD47-9609-5813ABD38E2C}"/>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30F-CD47-9609-5813ABD38E2C}"/>
              </c:ext>
            </c:extLst>
          </c:dPt>
          <c:dLbls>
            <c:dLbl>
              <c:idx val="2"/>
              <c:layout>
                <c:manualLayout>
                  <c:x val="3.7739609725059742E-2"/>
                  <c:y val="4.067886208188193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30F-CD47-9609-5813ABD38E2C}"/>
                </c:ext>
              </c:extLst>
            </c:dLbl>
            <c:dLbl>
              <c:idx val="3"/>
              <c:layout>
                <c:manualLayout>
                  <c:x val="4.0937855749291763E-2"/>
                  <c:y val="0.10823318116104796"/>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mn-lt"/>
                      <a:ea typeface="+mn-ea"/>
                      <a:cs typeface="+mn-cs"/>
                    </a:defRPr>
                  </a:pPr>
                  <a:endParaRPr lang="de-DE"/>
                </a:p>
              </c:txPr>
              <c:dLblPos val="bestFit"/>
              <c:showLegendKey val="0"/>
              <c:showVal val="0"/>
              <c:showCatName val="0"/>
              <c:showSerName val="0"/>
              <c:showPercent val="1"/>
              <c:showBubbleSize val="0"/>
              <c:extLst>
                <c:ext xmlns:c15="http://schemas.microsoft.com/office/drawing/2012/chart" uri="{CE6537A1-D6FC-4f65-9D91-7224C49458BB}">
                  <c15:layout>
                    <c:manualLayout>
                      <c:w val="0.11036555216123085"/>
                      <c:h val="0.10776708724855893"/>
                    </c:manualLayout>
                  </c15:layout>
                </c:ext>
                <c:ext xmlns:c16="http://schemas.microsoft.com/office/drawing/2014/chart" uri="{C3380CC4-5D6E-409C-BE32-E72D297353CC}">
                  <c16:uniqueId val="{00000007-D30F-CD47-9609-5813ABD38E2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de-DE"/>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Tabelle1!$B$1:$B$4</c:f>
              <c:strCache>
                <c:ptCount val="4"/>
                <c:pt idx="0">
                  <c:v>Christentum</c:v>
                </c:pt>
                <c:pt idx="1">
                  <c:v>Islam (sunnitisch)</c:v>
                </c:pt>
                <c:pt idx="2">
                  <c:v>Konfessionslos</c:v>
                </c:pt>
                <c:pt idx="3">
                  <c:v>traditionelle afrikanische Religionen</c:v>
                </c:pt>
              </c:strCache>
            </c:strRef>
          </c:cat>
          <c:val>
            <c:numRef>
              <c:f>Tabelle1!$A$1:$A$4</c:f>
              <c:numCache>
                <c:formatCode>General</c:formatCode>
                <c:ptCount val="4"/>
                <c:pt idx="0">
                  <c:v>83</c:v>
                </c:pt>
                <c:pt idx="1">
                  <c:v>13</c:v>
                </c:pt>
                <c:pt idx="2">
                  <c:v>2</c:v>
                </c:pt>
                <c:pt idx="3">
                  <c:v>2</c:v>
                </c:pt>
              </c:numCache>
            </c:numRef>
          </c:val>
          <c:extLst>
            <c:ext xmlns:c16="http://schemas.microsoft.com/office/drawing/2014/chart" uri="{C3380CC4-5D6E-409C-BE32-E72D297353CC}">
              <c16:uniqueId val="{00000008-D30F-CD47-9609-5813ABD38E2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11798936728850525"/>
          <c:y val="0.66459447309335451"/>
          <c:w val="0.87714273667748843"/>
          <c:h val="0.28339328969681998"/>
        </c:manualLayout>
      </c:layout>
      <c:overlay val="0"/>
      <c:spPr>
        <a:solidFill>
          <a:schemeClr val="bg1">
            <a:alpha val="54000"/>
          </a:schemeClr>
        </a:solidFill>
        <a:ln>
          <a:noFill/>
        </a:ln>
        <a:effectLst>
          <a:softEdge rad="12700"/>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3076363" cy="513508"/>
          </a:xfrm>
          <a:prstGeom prst="rect">
            <a:avLst/>
          </a:prstGeom>
        </p:spPr>
        <p:txBody>
          <a:bodyPr vert="horz" lIns="99040" tIns="49521" rIns="99040" bIns="49521" rtlCol="0"/>
          <a:lstStyle>
            <a:lvl1pPr algn="l">
              <a:defRPr sz="1300"/>
            </a:lvl1pPr>
          </a:lstStyle>
          <a:p>
            <a:r>
              <a:rPr lang="de-AT"/>
              <a:t>SEI SO FREI - Adventsammlung 2018</a:t>
            </a:r>
            <a:endParaRPr lang="de-DE"/>
          </a:p>
        </p:txBody>
      </p:sp>
      <p:sp>
        <p:nvSpPr>
          <p:cNvPr id="3" name="Datumsplatzhalter 2"/>
          <p:cNvSpPr>
            <a:spLocks noGrp="1"/>
          </p:cNvSpPr>
          <p:nvPr>
            <p:ph type="dt" sz="quarter" idx="1"/>
          </p:nvPr>
        </p:nvSpPr>
        <p:spPr>
          <a:xfrm>
            <a:off x="4021296" y="0"/>
            <a:ext cx="3076363" cy="513508"/>
          </a:xfrm>
          <a:prstGeom prst="rect">
            <a:avLst/>
          </a:prstGeom>
        </p:spPr>
        <p:txBody>
          <a:bodyPr vert="horz" lIns="99040" tIns="49521" rIns="99040" bIns="49521" rtlCol="0"/>
          <a:lstStyle>
            <a:lvl1pPr algn="r">
              <a:defRPr sz="1300"/>
            </a:lvl1pPr>
          </a:lstStyle>
          <a:p>
            <a:fld id="{02C1BC63-9DF0-47B8-A00A-2DE922EE6DC2}" type="datetimeFigureOut">
              <a:rPr lang="de-DE" smtClean="0"/>
              <a:t>09.10.20</a:t>
            </a:fld>
            <a:endParaRPr lang="de-DE"/>
          </a:p>
        </p:txBody>
      </p:sp>
      <p:sp>
        <p:nvSpPr>
          <p:cNvPr id="4" name="Fußzeilenplatzhalter 3"/>
          <p:cNvSpPr>
            <a:spLocks noGrp="1"/>
          </p:cNvSpPr>
          <p:nvPr>
            <p:ph type="ftr" sz="quarter" idx="2"/>
          </p:nvPr>
        </p:nvSpPr>
        <p:spPr>
          <a:xfrm>
            <a:off x="2" y="9721110"/>
            <a:ext cx="3076363" cy="513507"/>
          </a:xfrm>
          <a:prstGeom prst="rect">
            <a:avLst/>
          </a:prstGeom>
        </p:spPr>
        <p:txBody>
          <a:bodyPr vert="horz" lIns="99040" tIns="49521" rIns="99040" bIns="49521" rtlCol="0" anchor="b"/>
          <a:lstStyle>
            <a:lvl1pPr algn="l">
              <a:defRPr sz="1300"/>
            </a:lvl1pPr>
          </a:lstStyle>
          <a:p>
            <a:r>
              <a:rPr lang="de-DE"/>
              <a:t>SEI SO FREI-Adventsammlung 2018</a:t>
            </a:r>
          </a:p>
        </p:txBody>
      </p:sp>
      <p:sp>
        <p:nvSpPr>
          <p:cNvPr id="5" name="Foliennummernplatzhalter 4"/>
          <p:cNvSpPr>
            <a:spLocks noGrp="1"/>
          </p:cNvSpPr>
          <p:nvPr>
            <p:ph type="sldNum" sz="quarter" idx="3"/>
          </p:nvPr>
        </p:nvSpPr>
        <p:spPr>
          <a:xfrm>
            <a:off x="4021296" y="9721110"/>
            <a:ext cx="3076363" cy="513507"/>
          </a:xfrm>
          <a:prstGeom prst="rect">
            <a:avLst/>
          </a:prstGeom>
        </p:spPr>
        <p:txBody>
          <a:bodyPr vert="horz" lIns="99040" tIns="49521" rIns="99040" bIns="49521" rtlCol="0" anchor="b"/>
          <a:lstStyle>
            <a:lvl1pPr algn="r">
              <a:defRPr sz="1300"/>
            </a:lvl1pPr>
          </a:lstStyle>
          <a:p>
            <a:fld id="{2D25E0E4-0221-44D8-8B59-659EAA0D2865}" type="slidenum">
              <a:rPr lang="de-DE" smtClean="0"/>
              <a:t>‹Nr.›</a:t>
            </a:fld>
            <a:endParaRPr lang="de-DE"/>
          </a:p>
        </p:txBody>
      </p:sp>
    </p:spTree>
    <p:extLst>
      <p:ext uri="{BB962C8B-B14F-4D97-AF65-F5344CB8AC3E}">
        <p14:creationId xmlns:p14="http://schemas.microsoft.com/office/powerpoint/2010/main" val="251219425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3076363" cy="513508"/>
          </a:xfrm>
          <a:prstGeom prst="rect">
            <a:avLst/>
          </a:prstGeom>
        </p:spPr>
        <p:txBody>
          <a:bodyPr vert="horz" lIns="99040" tIns="49521" rIns="99040" bIns="49521" rtlCol="0"/>
          <a:lstStyle>
            <a:lvl1pPr algn="l">
              <a:defRPr sz="1300"/>
            </a:lvl1pPr>
          </a:lstStyle>
          <a:p>
            <a:r>
              <a:rPr lang="de-AT"/>
              <a:t>SEI SO FREI - Adventsammlung 2018</a:t>
            </a:r>
            <a:endParaRPr lang="de-DE"/>
          </a:p>
        </p:txBody>
      </p:sp>
      <p:sp>
        <p:nvSpPr>
          <p:cNvPr id="3" name="Datumsplatzhalter 2"/>
          <p:cNvSpPr>
            <a:spLocks noGrp="1"/>
          </p:cNvSpPr>
          <p:nvPr>
            <p:ph type="dt" idx="1"/>
          </p:nvPr>
        </p:nvSpPr>
        <p:spPr>
          <a:xfrm>
            <a:off x="4021296" y="0"/>
            <a:ext cx="3076363" cy="513508"/>
          </a:xfrm>
          <a:prstGeom prst="rect">
            <a:avLst/>
          </a:prstGeom>
        </p:spPr>
        <p:txBody>
          <a:bodyPr vert="horz" lIns="99040" tIns="49521" rIns="99040" bIns="49521" rtlCol="0"/>
          <a:lstStyle>
            <a:lvl1pPr algn="r">
              <a:defRPr sz="1300"/>
            </a:lvl1pPr>
          </a:lstStyle>
          <a:p>
            <a:fld id="{9C79B3C0-FF4B-4A9E-8F68-E00BC6F69CD7}" type="datetimeFigureOut">
              <a:rPr lang="de-DE" smtClean="0"/>
              <a:t>09.10.20</a:t>
            </a:fld>
            <a:endParaRPr lang="de-DE"/>
          </a:p>
        </p:txBody>
      </p:sp>
      <p:sp>
        <p:nvSpPr>
          <p:cNvPr id="4" name="Folienbildplatzhalter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9040" tIns="49521" rIns="99040" bIns="49521" rtlCol="0" anchor="ctr"/>
          <a:lstStyle/>
          <a:p>
            <a:endParaRPr lang="de-DE"/>
          </a:p>
        </p:txBody>
      </p:sp>
      <p:sp>
        <p:nvSpPr>
          <p:cNvPr id="5" name="Notizenplatzhalter 4"/>
          <p:cNvSpPr>
            <a:spLocks noGrp="1"/>
          </p:cNvSpPr>
          <p:nvPr>
            <p:ph type="body" sz="quarter" idx="3"/>
          </p:nvPr>
        </p:nvSpPr>
        <p:spPr>
          <a:xfrm>
            <a:off x="709931" y="4925408"/>
            <a:ext cx="5679440" cy="4029878"/>
          </a:xfrm>
          <a:prstGeom prst="rect">
            <a:avLst/>
          </a:prstGeom>
        </p:spPr>
        <p:txBody>
          <a:bodyPr vert="horz" lIns="99040" tIns="49521" rIns="99040" bIns="49521"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1" y="9721110"/>
            <a:ext cx="3279647" cy="513507"/>
          </a:xfrm>
          <a:prstGeom prst="rect">
            <a:avLst/>
          </a:prstGeom>
        </p:spPr>
        <p:txBody>
          <a:bodyPr vert="horz" lIns="99040" tIns="49521" rIns="99040" bIns="49521" rtlCol="0" anchor="b"/>
          <a:lstStyle>
            <a:lvl1pPr algn="l">
              <a:defRPr sz="1500">
                <a:latin typeface="Arial" panose="020B0604020202020204" pitchFamily="34" charset="0"/>
                <a:cs typeface="Arial" panose="020B0604020202020204" pitchFamily="34" charset="0"/>
              </a:defRPr>
            </a:lvl1pPr>
          </a:lstStyle>
          <a:p>
            <a:r>
              <a:rPr lang="de-DE"/>
              <a:t>SEI SO FREI-Adventsammlung 2018</a:t>
            </a:r>
            <a:endParaRPr lang="de-DE" dirty="0"/>
          </a:p>
        </p:txBody>
      </p:sp>
      <p:sp>
        <p:nvSpPr>
          <p:cNvPr id="7" name="Foliennummernplatzhalter 6"/>
          <p:cNvSpPr>
            <a:spLocks noGrp="1"/>
          </p:cNvSpPr>
          <p:nvPr>
            <p:ph type="sldNum" sz="quarter" idx="5"/>
          </p:nvPr>
        </p:nvSpPr>
        <p:spPr>
          <a:xfrm>
            <a:off x="4021296" y="9721110"/>
            <a:ext cx="3076363" cy="513507"/>
          </a:xfrm>
          <a:prstGeom prst="rect">
            <a:avLst/>
          </a:prstGeom>
        </p:spPr>
        <p:txBody>
          <a:bodyPr vert="horz" lIns="99040" tIns="49521" rIns="99040" bIns="49521" rtlCol="0" anchor="b"/>
          <a:lstStyle>
            <a:lvl1pPr algn="r">
              <a:defRPr sz="1500">
                <a:latin typeface="Arial" panose="020B0604020202020204" pitchFamily="34" charset="0"/>
                <a:cs typeface="Arial" panose="020B0604020202020204" pitchFamily="34" charset="0"/>
              </a:defRPr>
            </a:lvl1pPr>
          </a:lstStyle>
          <a:p>
            <a:fld id="{4F18909D-C73E-48B5-AB5A-711264532027}" type="slidenum">
              <a:rPr lang="de-DE" smtClean="0"/>
              <a:pPr/>
              <a:t>‹Nr.›</a:t>
            </a:fld>
            <a:endParaRPr lang="de-DE" dirty="0"/>
          </a:p>
        </p:txBody>
      </p:sp>
    </p:spTree>
    <p:extLst>
      <p:ext uri="{BB962C8B-B14F-4D97-AF65-F5344CB8AC3E}">
        <p14:creationId xmlns:p14="http://schemas.microsoft.com/office/powerpoint/2010/main" val="429931450"/>
      </p:ext>
    </p:extLst>
  </p:cSld>
  <p:clrMap bg1="lt1" tx1="dk1" bg2="lt2" tx2="dk2" accent1="accent1" accent2="accent2" accent3="accent3" accent4="accent4" accent5="accent5" accent6="accent6" hlink="hlink" folHlink="folHlink"/>
  <p:hf ftr="0" dt="0"/>
  <p:notesStyle>
    <a:lvl1pPr marL="0" algn="l" defTabSz="739567"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369783" algn="l" defTabSz="739567"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739567" algn="l" defTabSz="739567"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109350" algn="l" defTabSz="739567"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479133" algn="l" defTabSz="739567"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1848917" algn="l" defTabSz="739567" rtl="0" eaLnBrk="1" latinLnBrk="0" hangingPunct="1">
      <a:defRPr sz="971" kern="1200">
        <a:solidFill>
          <a:schemeClr val="tx1"/>
        </a:solidFill>
        <a:latin typeface="+mn-lt"/>
        <a:ea typeface="+mn-ea"/>
        <a:cs typeface="+mn-cs"/>
      </a:defRPr>
    </a:lvl6pPr>
    <a:lvl7pPr marL="2218700" algn="l" defTabSz="739567" rtl="0" eaLnBrk="1" latinLnBrk="0" hangingPunct="1">
      <a:defRPr sz="971" kern="1200">
        <a:solidFill>
          <a:schemeClr val="tx1"/>
        </a:solidFill>
        <a:latin typeface="+mn-lt"/>
        <a:ea typeface="+mn-ea"/>
        <a:cs typeface="+mn-cs"/>
      </a:defRPr>
    </a:lvl7pPr>
    <a:lvl8pPr marL="2588484" algn="l" defTabSz="739567" rtl="0" eaLnBrk="1" latinLnBrk="0" hangingPunct="1">
      <a:defRPr sz="971" kern="1200">
        <a:solidFill>
          <a:schemeClr val="tx1"/>
        </a:solidFill>
        <a:latin typeface="+mn-lt"/>
        <a:ea typeface="+mn-ea"/>
        <a:cs typeface="+mn-cs"/>
      </a:defRPr>
    </a:lvl8pPr>
    <a:lvl9pPr marL="2958267" algn="l" defTabSz="739567" rtl="0" eaLnBrk="1" latinLnBrk="0" hangingPunct="1">
      <a:defRPr sz="9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iportal.de/kenia/wirtschaft-entwicklu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iportal.de/kenia/wirtschaft-entwicklung/#c144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hTgJ0nQzbO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a:t>
            </a:fld>
            <a:endParaRPr lang="de-AT"/>
          </a:p>
        </p:txBody>
      </p:sp>
      <p:sp>
        <p:nvSpPr>
          <p:cNvPr id="11267" name="Rectangle 1"/>
          <p:cNvSpPr>
            <a:spLocks noGrp="1" noRot="1" noChangeAspect="1" noChangeArrowheads="1" noTextEdit="1"/>
          </p:cNvSpPr>
          <p:nvPr>
            <p:ph type="sldImg"/>
          </p:nvPr>
        </p:nvSpPr>
        <p:spPr>
          <a:xfrm>
            <a:off x="739775" y="844550"/>
            <a:ext cx="5554663" cy="4165600"/>
          </a:xfrm>
          <a:solidFill>
            <a:srgbClr val="FFFFFF"/>
          </a:solidFill>
          <a:ln>
            <a:solidFill>
              <a:srgbClr val="000000"/>
            </a:solidFill>
            <a:miter lim="800000"/>
          </a:ln>
        </p:spPr>
      </p:sp>
      <p:sp>
        <p:nvSpPr>
          <p:cNvPr id="11268" name="Rectangle 2"/>
          <p:cNvSpPr>
            <a:spLocks noGrp="1" noChangeArrowheads="1"/>
          </p:cNvSpPr>
          <p:nvPr>
            <p:ph type="body" idx="1"/>
          </p:nvPr>
        </p:nvSpPr>
        <p:spPr>
          <a:xfrm>
            <a:off x="703393" y="5277331"/>
            <a:ext cx="5630073" cy="5000181"/>
          </a:xfrm>
          <a:noFill/>
          <a:ln/>
        </p:spPr>
        <p:txBody>
          <a:bodyPr wrap="none" anchor="t"/>
          <a:lstStyle/>
          <a:p>
            <a:r>
              <a:rPr lang="de-DE" sz="1200" b="0" dirty="0"/>
              <a:t>Länderinformation zu Kenia (Bilder: Nationalflagge</a:t>
            </a:r>
            <a:r>
              <a:rPr lang="de-DE" sz="1200" b="0" baseline="0" dirty="0"/>
              <a:t> und eine Straße aus einem Slum in der Hauptstadt Nairobi)</a:t>
            </a:r>
            <a:endParaRPr lang="de-DE" sz="1200" b="0" dirty="0"/>
          </a:p>
        </p:txBody>
      </p:sp>
      <p:sp>
        <p:nvSpPr>
          <p:cNvPr id="6" name="Kopfzeilenplatzhalter 3"/>
          <p:cNvSpPr>
            <a:spLocks noGrp="1"/>
          </p:cNvSpPr>
          <p:nvPr>
            <p:ph type="hdr" sz="quarter"/>
          </p:nvPr>
        </p:nvSpPr>
        <p:spPr>
          <a:xfrm>
            <a:off x="281356" y="211015"/>
            <a:ext cx="3076363" cy="513508"/>
          </a:xfrm>
        </p:spPr>
        <p:txBody>
          <a:bodyPr/>
          <a:lstStyle/>
          <a:p>
            <a:r>
              <a:rPr lang="de-AT" dirty="0"/>
              <a:t>Sei So Frei-Adventsammlung 2019</a:t>
            </a:r>
            <a:endParaRPr lang="de-DE" dirty="0"/>
          </a:p>
        </p:txBody>
      </p:sp>
    </p:spTree>
    <p:extLst>
      <p:ext uri="{BB962C8B-B14F-4D97-AF65-F5344CB8AC3E}">
        <p14:creationId xmlns:p14="http://schemas.microsoft.com/office/powerpoint/2010/main" val="1205491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10</a:t>
            </a:fld>
            <a:endParaRPr lang="de-AT"/>
          </a:p>
        </p:txBody>
      </p:sp>
      <p:sp>
        <p:nvSpPr>
          <p:cNvPr id="11267" name="Rectangle 1"/>
          <p:cNvSpPr>
            <a:spLocks noGrp="1" noRot="1" noChangeAspect="1" noChangeArrowheads="1" noTextEdit="1"/>
          </p:cNvSpPr>
          <p:nvPr>
            <p:ph type="sldImg"/>
          </p:nvPr>
        </p:nvSpPr>
        <p:spPr>
          <a:xfrm>
            <a:off x="739775" y="844550"/>
            <a:ext cx="5554663" cy="4165600"/>
          </a:xfrm>
          <a:solidFill>
            <a:srgbClr val="FFFFFF"/>
          </a:solidFill>
          <a:ln>
            <a:solidFill>
              <a:srgbClr val="000000"/>
            </a:solidFill>
            <a:miter lim="800000"/>
          </a:ln>
        </p:spPr>
      </p:sp>
      <p:sp>
        <p:nvSpPr>
          <p:cNvPr id="11268" name="Rectangle 2"/>
          <p:cNvSpPr>
            <a:spLocks noGrp="1" noChangeArrowheads="1"/>
          </p:cNvSpPr>
          <p:nvPr>
            <p:ph type="body" idx="1"/>
          </p:nvPr>
        </p:nvSpPr>
        <p:spPr>
          <a:xfrm>
            <a:off x="703393" y="5277331"/>
            <a:ext cx="5630073" cy="5000181"/>
          </a:xfrm>
          <a:noFill/>
          <a:ln/>
        </p:spPr>
        <p:txBody>
          <a:bodyPr wrap="none" anchor="t"/>
          <a:lstStyle/>
          <a:p>
            <a:r>
              <a:rPr lang="de-DE" sz="1200" b="0" dirty="0"/>
              <a:t>Das Leben im Slum ist schon für Erwachsene schwierig. Diese versuchen sich als Tagelöhner in den benachbarten Industriezonen und mit Gelegenheitsarbeiten sozusagen über Wasser zu halten.</a:t>
            </a:r>
            <a:br>
              <a:rPr lang="de-DE" sz="1200" b="0" dirty="0"/>
            </a:br>
            <a:r>
              <a:rPr lang="de-DE" sz="1200" b="0" dirty="0"/>
              <a:t>Für Kinder und Alte ist das Leben im Slum besonders</a:t>
            </a:r>
            <a:r>
              <a:rPr lang="de-DE" sz="1200" b="0" baseline="0" dirty="0"/>
              <a:t> heikel.</a:t>
            </a:r>
            <a:endParaRPr lang="de-DE" sz="1200" b="0" dirty="0"/>
          </a:p>
        </p:txBody>
      </p:sp>
      <p:sp>
        <p:nvSpPr>
          <p:cNvPr id="6" name="Kopfzeilenplatzhalter 3"/>
          <p:cNvSpPr>
            <a:spLocks noGrp="1"/>
          </p:cNvSpPr>
          <p:nvPr>
            <p:ph type="hdr" sz="quarter"/>
          </p:nvPr>
        </p:nvSpPr>
        <p:spPr>
          <a:xfrm>
            <a:off x="281356" y="211015"/>
            <a:ext cx="3076363" cy="513508"/>
          </a:xfrm>
        </p:spPr>
        <p:txBody>
          <a:bodyPr/>
          <a:lstStyle/>
          <a:p>
            <a:r>
              <a:rPr lang="de-AT" dirty="0"/>
              <a:t>Sei So Frei-Adventsammlung 2019</a:t>
            </a:r>
            <a:endParaRPr lang="de-DE" dirty="0"/>
          </a:p>
        </p:txBody>
      </p:sp>
    </p:spTree>
    <p:extLst>
      <p:ext uri="{BB962C8B-B14F-4D97-AF65-F5344CB8AC3E}">
        <p14:creationId xmlns:p14="http://schemas.microsoft.com/office/powerpoint/2010/main" val="3322797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11</a:t>
            </a:fld>
            <a:endParaRPr lang="de-AT"/>
          </a:p>
        </p:txBody>
      </p:sp>
      <p:sp>
        <p:nvSpPr>
          <p:cNvPr id="11267" name="Rectangle 1"/>
          <p:cNvSpPr>
            <a:spLocks noGrp="1" noRot="1" noChangeAspect="1" noChangeArrowheads="1" noTextEdit="1"/>
          </p:cNvSpPr>
          <p:nvPr>
            <p:ph type="sldImg"/>
          </p:nvPr>
        </p:nvSpPr>
        <p:spPr>
          <a:xfrm>
            <a:off x="739775" y="844550"/>
            <a:ext cx="5554663" cy="4165600"/>
          </a:xfrm>
          <a:solidFill>
            <a:srgbClr val="FFFFFF"/>
          </a:solidFill>
          <a:ln>
            <a:solidFill>
              <a:srgbClr val="000000"/>
            </a:solidFill>
            <a:miter lim="800000"/>
          </a:ln>
        </p:spPr>
      </p:sp>
      <p:sp>
        <p:nvSpPr>
          <p:cNvPr id="11268" name="Rectangle 2"/>
          <p:cNvSpPr>
            <a:spLocks noGrp="1" noChangeArrowheads="1"/>
          </p:cNvSpPr>
          <p:nvPr>
            <p:ph type="body" idx="1"/>
          </p:nvPr>
        </p:nvSpPr>
        <p:spPr>
          <a:xfrm>
            <a:off x="703393" y="5277331"/>
            <a:ext cx="5630073" cy="5000181"/>
          </a:xfrm>
          <a:noFill/>
          <a:ln/>
        </p:spPr>
        <p:txBody>
          <a:bodyPr wrap="none" anchor="t"/>
          <a:lstStyle/>
          <a:p>
            <a:r>
              <a:rPr lang="de-DE" sz="1200" b="0" baseline="0" dirty="0"/>
              <a:t>Der </a:t>
            </a:r>
            <a:r>
              <a:rPr lang="de-DE" sz="1200" b="0" baseline="0" dirty="0" err="1"/>
              <a:t>Mukuru</a:t>
            </a:r>
            <a:r>
              <a:rPr lang="de-DE" sz="1200" b="0" baseline="0" dirty="0"/>
              <a:t>-Slum im Südosten des Zentrums ist der am schnellsten anwachsende Slum Nairobis. Schätzungen gehen in </a:t>
            </a:r>
            <a:r>
              <a:rPr lang="de-DE" sz="1200" b="0" baseline="0" dirty="0" err="1"/>
              <a:t>Mukuru</a:t>
            </a:r>
            <a:r>
              <a:rPr lang="de-DE" sz="1200" b="0" baseline="0" dirty="0"/>
              <a:t> inzwischen von 600.000 bis 700.000 Menschen aus, im </a:t>
            </a:r>
            <a:r>
              <a:rPr lang="de-DE" sz="1200" b="0" baseline="0" dirty="0" err="1"/>
              <a:t>Kibera</a:t>
            </a:r>
            <a:r>
              <a:rPr lang="de-DE" sz="1200" b="0" baseline="0" dirty="0"/>
              <a:t>-Slum, dem größten Slum der Stadt, gar von mindestens 800.000. Sie (über)leben unter unvorstellbaren Bedingungen: Bis 60.000 Menschen pro Quadratkilometer, keine </a:t>
            </a:r>
            <a:r>
              <a:rPr lang="de-DE" sz="1200" b="0" baseline="0" dirty="0" err="1"/>
              <a:t>Wasserver</a:t>
            </a:r>
            <a:r>
              <a:rPr lang="de-DE" sz="1200" b="0" baseline="0" dirty="0"/>
              <a:t>- oder Abwasserentsorgung, falls es ausnahmsweise Strom gibt, dann sind die Leitungen dazu  lebensgefährlich. </a:t>
            </a:r>
          </a:p>
          <a:p>
            <a:r>
              <a:rPr lang="en-AU" sz="1200" kern="1200" dirty="0" err="1">
                <a:solidFill>
                  <a:schemeClr val="tx1"/>
                </a:solidFill>
                <a:effectLst/>
                <a:latin typeface="Arial" panose="020B0604020202020204" pitchFamily="34" charset="0"/>
                <a:ea typeface="+mn-ea"/>
                <a:cs typeface="Arial" panose="020B0604020202020204" pitchFamily="34" charset="0"/>
              </a:rPr>
              <a:t>Wie</a:t>
            </a:r>
            <a:r>
              <a:rPr lang="en-AU" sz="1200" kern="1200" dirty="0">
                <a:solidFill>
                  <a:schemeClr val="tx1"/>
                </a:solidFill>
                <a:effectLst/>
                <a:latin typeface="Arial" panose="020B0604020202020204" pitchFamily="34" charset="0"/>
                <a:ea typeface="+mn-ea"/>
                <a:cs typeface="Arial" panose="020B0604020202020204" pitchFamily="34" charset="0"/>
              </a:rPr>
              <a:t> </a:t>
            </a:r>
            <a:r>
              <a:rPr lang="en-AU" sz="1200" kern="1200" dirty="0" err="1">
                <a:solidFill>
                  <a:schemeClr val="tx1"/>
                </a:solidFill>
                <a:effectLst/>
                <a:latin typeface="Arial" panose="020B0604020202020204" pitchFamily="34" charset="0"/>
                <a:ea typeface="+mn-ea"/>
                <a:cs typeface="Arial" panose="020B0604020202020204" pitchFamily="34" charset="0"/>
              </a:rPr>
              <a:t>alle</a:t>
            </a:r>
            <a:r>
              <a:rPr lang="en-AU" sz="1200" kern="1200" dirty="0">
                <a:solidFill>
                  <a:schemeClr val="tx1"/>
                </a:solidFill>
                <a:effectLst/>
                <a:latin typeface="Arial" panose="020B0604020202020204" pitchFamily="34" charset="0"/>
                <a:ea typeface="+mn-ea"/>
                <a:cs typeface="Arial" panose="020B0604020202020204" pitchFamily="34" charset="0"/>
              </a:rPr>
              <a:t> </a:t>
            </a:r>
            <a:r>
              <a:rPr lang="en-AU" sz="1200" kern="1200" dirty="0" err="1">
                <a:solidFill>
                  <a:schemeClr val="tx1"/>
                </a:solidFill>
                <a:effectLst/>
                <a:latin typeface="Arial" panose="020B0604020202020204" pitchFamily="34" charset="0"/>
                <a:ea typeface="+mn-ea"/>
                <a:cs typeface="Arial" panose="020B0604020202020204" pitchFamily="34" charset="0"/>
              </a:rPr>
              <a:t>anderen</a:t>
            </a:r>
            <a:r>
              <a:rPr lang="en-AU" sz="1200" kern="1200" dirty="0">
                <a:solidFill>
                  <a:schemeClr val="tx1"/>
                </a:solidFill>
                <a:effectLst/>
                <a:latin typeface="Arial" panose="020B0604020202020204" pitchFamily="34" charset="0"/>
                <a:ea typeface="+mn-ea"/>
                <a:cs typeface="Arial" panose="020B0604020202020204" pitchFamily="34" charset="0"/>
              </a:rPr>
              <a:t> </a:t>
            </a:r>
            <a:r>
              <a:rPr lang="en-AU" sz="1200" kern="1200" dirty="0" err="1">
                <a:solidFill>
                  <a:schemeClr val="tx1"/>
                </a:solidFill>
                <a:effectLst/>
                <a:latin typeface="Arial" panose="020B0604020202020204" pitchFamily="34" charset="0"/>
                <a:ea typeface="+mn-ea"/>
                <a:cs typeface="Arial" panose="020B0604020202020204" pitchFamily="34" charset="0"/>
              </a:rPr>
              <a:t>informellen</a:t>
            </a:r>
            <a:r>
              <a:rPr lang="en-AU" sz="1200" kern="1200" dirty="0">
                <a:solidFill>
                  <a:schemeClr val="tx1"/>
                </a:solidFill>
                <a:effectLst/>
                <a:latin typeface="Arial" panose="020B0604020202020204" pitchFamily="34" charset="0"/>
                <a:ea typeface="+mn-ea"/>
                <a:cs typeface="Arial" panose="020B0604020202020204" pitchFamily="34" charset="0"/>
              </a:rPr>
              <a:t> </a:t>
            </a:r>
            <a:r>
              <a:rPr lang="en-AU" sz="1200" kern="1200" dirty="0" err="1">
                <a:solidFill>
                  <a:schemeClr val="tx1"/>
                </a:solidFill>
                <a:effectLst/>
                <a:latin typeface="Arial" panose="020B0604020202020204" pitchFamily="34" charset="0"/>
                <a:ea typeface="+mn-ea"/>
                <a:cs typeface="Arial" panose="020B0604020202020204" pitchFamily="34" charset="0"/>
              </a:rPr>
              <a:t>Siedlungen</a:t>
            </a:r>
            <a:r>
              <a:rPr lang="en-AU" sz="1200" kern="1200" dirty="0">
                <a:solidFill>
                  <a:schemeClr val="tx1"/>
                </a:solidFill>
                <a:effectLst/>
                <a:latin typeface="Arial" panose="020B0604020202020204" pitchFamily="34" charset="0"/>
                <a:ea typeface="+mn-ea"/>
                <a:cs typeface="Arial" panose="020B0604020202020204" pitchFamily="34" charset="0"/>
              </a:rPr>
              <a:t> in Nairobi </a:t>
            </a:r>
            <a:r>
              <a:rPr lang="en-AU" sz="1200" kern="1200" dirty="0" err="1">
                <a:solidFill>
                  <a:schemeClr val="tx1"/>
                </a:solidFill>
                <a:effectLst/>
                <a:latin typeface="Arial" panose="020B0604020202020204" pitchFamily="34" charset="0"/>
                <a:ea typeface="+mn-ea"/>
                <a:cs typeface="Arial" panose="020B0604020202020204" pitchFamily="34" charset="0"/>
              </a:rPr>
              <a:t>ist</a:t>
            </a:r>
            <a:r>
              <a:rPr lang="en-AU" sz="1200" kern="1200" dirty="0">
                <a:solidFill>
                  <a:schemeClr val="tx1"/>
                </a:solidFill>
                <a:effectLst/>
                <a:latin typeface="Arial" panose="020B0604020202020204" pitchFamily="34" charset="0"/>
                <a:ea typeface="+mn-ea"/>
                <a:cs typeface="Arial" panose="020B0604020202020204" pitchFamily="34" charset="0"/>
              </a:rPr>
              <a:t> der </a:t>
            </a:r>
            <a:r>
              <a:rPr lang="en-AU" sz="1200" kern="1200" dirty="0" err="1">
                <a:solidFill>
                  <a:schemeClr val="tx1"/>
                </a:solidFill>
                <a:effectLst/>
                <a:latin typeface="Arial" panose="020B0604020202020204" pitchFamily="34" charset="0"/>
                <a:ea typeface="+mn-ea"/>
                <a:cs typeface="Arial" panose="020B0604020202020204" pitchFamily="34" charset="0"/>
              </a:rPr>
              <a:t>Mukuru</a:t>
            </a:r>
            <a:r>
              <a:rPr lang="en-AU" sz="1200" kern="1200" dirty="0">
                <a:solidFill>
                  <a:schemeClr val="tx1"/>
                </a:solidFill>
                <a:effectLst/>
                <a:latin typeface="Arial" panose="020B0604020202020204" pitchFamily="34" charset="0"/>
                <a:ea typeface="+mn-ea"/>
                <a:cs typeface="Arial" panose="020B0604020202020204" pitchFamily="34" charset="0"/>
              </a:rPr>
              <a:t>-Slum stark </a:t>
            </a:r>
            <a:r>
              <a:rPr lang="en-AU" sz="1200" kern="1200" dirty="0" err="1">
                <a:solidFill>
                  <a:schemeClr val="tx1"/>
                </a:solidFill>
                <a:effectLst/>
                <a:latin typeface="Arial" panose="020B0604020202020204" pitchFamily="34" charset="0"/>
                <a:ea typeface="+mn-ea"/>
                <a:cs typeface="Arial" panose="020B0604020202020204" pitchFamily="34" charset="0"/>
              </a:rPr>
              <a:t>überfüllt</a:t>
            </a:r>
            <a:r>
              <a:rPr lang="en-AU" sz="1200" kern="1200" dirty="0">
                <a:solidFill>
                  <a:schemeClr val="tx1"/>
                </a:solidFill>
                <a:effectLst/>
                <a:latin typeface="Arial" panose="020B0604020202020204" pitchFamily="34" charset="0"/>
                <a:ea typeface="+mn-ea"/>
                <a:cs typeface="Arial" panose="020B0604020202020204" pitchFamily="34" charset="0"/>
              </a:rPr>
              <a:t>, </a:t>
            </a:r>
            <a:r>
              <a:rPr lang="en-AU" sz="1200" kern="1200" dirty="0" err="1">
                <a:solidFill>
                  <a:schemeClr val="tx1"/>
                </a:solidFill>
                <a:effectLst/>
                <a:latin typeface="Arial" panose="020B0604020202020204" pitchFamily="34" charset="0"/>
                <a:ea typeface="+mn-ea"/>
                <a:cs typeface="Arial" panose="020B0604020202020204" pitchFamily="34" charset="0"/>
              </a:rPr>
              <a:t>unsicher</a:t>
            </a:r>
            <a:r>
              <a:rPr lang="en-AU" sz="1200" kern="1200" dirty="0">
                <a:solidFill>
                  <a:schemeClr val="tx1"/>
                </a:solidFill>
                <a:effectLst/>
                <a:latin typeface="Arial" panose="020B0604020202020204" pitchFamily="34" charset="0"/>
                <a:ea typeface="+mn-ea"/>
                <a:cs typeface="Arial" panose="020B0604020202020204" pitchFamily="34" charset="0"/>
              </a:rPr>
              <a:t> und </a:t>
            </a:r>
            <a:r>
              <a:rPr lang="en-AU" sz="1200" kern="1200" dirty="0" err="1">
                <a:solidFill>
                  <a:schemeClr val="tx1"/>
                </a:solidFill>
                <a:effectLst/>
                <a:latin typeface="Arial" panose="020B0604020202020204" pitchFamily="34" charset="0"/>
                <a:ea typeface="+mn-ea"/>
                <a:cs typeface="Arial" panose="020B0604020202020204" pitchFamily="34" charset="0"/>
              </a:rPr>
              <a:t>es</a:t>
            </a:r>
            <a:r>
              <a:rPr lang="en-AU" sz="1200" kern="1200" dirty="0">
                <a:solidFill>
                  <a:schemeClr val="tx1"/>
                </a:solidFill>
                <a:effectLst/>
                <a:latin typeface="Arial" panose="020B0604020202020204" pitchFamily="34" charset="0"/>
                <a:ea typeface="+mn-ea"/>
                <a:cs typeface="Arial" panose="020B0604020202020204" pitchFamily="34" charset="0"/>
              </a:rPr>
              <a:t> </a:t>
            </a:r>
            <a:r>
              <a:rPr lang="en-AU" sz="1200" kern="1200" dirty="0" err="1">
                <a:solidFill>
                  <a:schemeClr val="tx1"/>
                </a:solidFill>
                <a:effectLst/>
                <a:latin typeface="Arial" panose="020B0604020202020204" pitchFamily="34" charset="0"/>
                <a:ea typeface="+mn-ea"/>
                <a:cs typeface="Arial" panose="020B0604020202020204" pitchFamily="34" charset="0"/>
              </a:rPr>
              <a:t>fehlt</a:t>
            </a:r>
            <a:r>
              <a:rPr lang="en-AU" sz="1200" kern="1200" dirty="0">
                <a:solidFill>
                  <a:schemeClr val="tx1"/>
                </a:solidFill>
                <a:effectLst/>
                <a:latin typeface="Arial" panose="020B0604020202020204" pitchFamily="34" charset="0"/>
                <a:ea typeface="+mn-ea"/>
                <a:cs typeface="Arial" panose="020B0604020202020204" pitchFamily="34" charset="0"/>
              </a:rPr>
              <a:t> an </a:t>
            </a:r>
            <a:r>
              <a:rPr lang="en-AU" sz="1200" kern="1200" dirty="0" err="1">
                <a:solidFill>
                  <a:schemeClr val="tx1"/>
                </a:solidFill>
                <a:effectLst/>
                <a:latin typeface="Arial" panose="020B0604020202020204" pitchFamily="34" charset="0"/>
                <a:ea typeface="+mn-ea"/>
                <a:cs typeface="Arial" panose="020B0604020202020204" pitchFamily="34" charset="0"/>
              </a:rPr>
              <a:t>grundlegenden</a:t>
            </a:r>
            <a:r>
              <a:rPr lang="en-AU" sz="1200" kern="1200" dirty="0">
                <a:solidFill>
                  <a:schemeClr val="tx1"/>
                </a:solidFill>
                <a:effectLst/>
                <a:latin typeface="Arial" panose="020B0604020202020204" pitchFamily="34" charset="0"/>
                <a:ea typeface="+mn-ea"/>
                <a:cs typeface="Arial" panose="020B0604020202020204" pitchFamily="34" charset="0"/>
              </a:rPr>
              <a:t> </a:t>
            </a:r>
            <a:r>
              <a:rPr lang="en-AU" sz="1200" kern="1200" dirty="0" err="1">
                <a:solidFill>
                  <a:schemeClr val="tx1"/>
                </a:solidFill>
                <a:effectLst/>
                <a:latin typeface="Arial" panose="020B0604020202020204" pitchFamily="34" charset="0"/>
                <a:ea typeface="+mn-ea"/>
                <a:cs typeface="Arial" panose="020B0604020202020204" pitchFamily="34" charset="0"/>
              </a:rPr>
              <a:t>Gesundheits</a:t>
            </a:r>
            <a:r>
              <a:rPr lang="en-AU" sz="1200" kern="1200" dirty="0">
                <a:solidFill>
                  <a:schemeClr val="tx1"/>
                </a:solidFill>
                <a:effectLst/>
                <a:latin typeface="Arial" panose="020B0604020202020204" pitchFamily="34" charset="0"/>
                <a:ea typeface="+mn-ea"/>
                <a:cs typeface="Arial" panose="020B0604020202020204" pitchFamily="34" charset="0"/>
              </a:rPr>
              <a:t>- und </a:t>
            </a:r>
            <a:r>
              <a:rPr lang="en-AU" sz="1200" kern="1200" dirty="0" err="1">
                <a:solidFill>
                  <a:schemeClr val="tx1"/>
                </a:solidFill>
                <a:effectLst/>
                <a:latin typeface="Arial" panose="020B0604020202020204" pitchFamily="34" charset="0"/>
                <a:ea typeface="+mn-ea"/>
                <a:cs typeface="Arial" panose="020B0604020202020204" pitchFamily="34" charset="0"/>
              </a:rPr>
              <a:t>Sanitäranlagen</a:t>
            </a:r>
            <a:r>
              <a:rPr lang="en-AU" sz="1200" kern="1200" dirty="0">
                <a:solidFill>
                  <a:schemeClr val="tx1"/>
                </a:solidFill>
                <a:effectLst/>
                <a:latin typeface="Arial" panose="020B0604020202020204" pitchFamily="34" charset="0"/>
                <a:ea typeface="+mn-ea"/>
                <a:cs typeface="Arial" panose="020B0604020202020204" pitchFamily="34" charset="0"/>
              </a:rPr>
              <a:t>,</a:t>
            </a:r>
            <a:r>
              <a:rPr lang="en-AU" sz="1200" kern="1200" baseline="0" dirty="0">
                <a:solidFill>
                  <a:schemeClr val="tx1"/>
                </a:solidFill>
                <a:effectLst/>
                <a:latin typeface="Arial" panose="020B0604020202020204" pitchFamily="34" charset="0"/>
                <a:ea typeface="+mn-ea"/>
                <a:cs typeface="Arial" panose="020B0604020202020204" pitchFamily="34" charset="0"/>
              </a:rPr>
              <a:t> sodas </a:t>
            </a:r>
            <a:r>
              <a:rPr lang="en-AU" sz="1200" kern="1200" baseline="0" dirty="0" err="1">
                <a:solidFill>
                  <a:schemeClr val="tx1"/>
                </a:solidFill>
                <a:effectLst/>
                <a:latin typeface="Arial" panose="020B0604020202020204" pitchFamily="34" charset="0"/>
                <a:ea typeface="+mn-ea"/>
                <a:cs typeface="Arial" panose="020B0604020202020204" pitchFamily="34" charset="0"/>
              </a:rPr>
              <a:t>sich</a:t>
            </a:r>
            <a:r>
              <a:rPr lang="en-AU" sz="1200" kern="1200" baseline="0" dirty="0">
                <a:solidFill>
                  <a:schemeClr val="tx1"/>
                </a:solidFill>
                <a:effectLst/>
                <a:latin typeface="Arial" panose="020B0604020202020204" pitchFamily="34" charset="0"/>
                <a:ea typeface="+mn-ea"/>
                <a:cs typeface="Arial" panose="020B0604020202020204" pitchFamily="34" charset="0"/>
              </a:rPr>
              <a:t> b</a:t>
            </a:r>
            <a:r>
              <a:rPr lang="de-AT" sz="1200" b="0" baseline="0" dirty="0" err="1"/>
              <a:t>is</a:t>
            </a:r>
            <a:r>
              <a:rPr lang="de-AT" sz="1200" b="0" baseline="0" dirty="0"/>
              <a:t> zu zwanzig Familien eine Latrine teilen müssen.</a:t>
            </a:r>
          </a:p>
        </p:txBody>
      </p:sp>
      <p:sp>
        <p:nvSpPr>
          <p:cNvPr id="6" name="Kopfzeilenplatzhalter 3"/>
          <p:cNvSpPr>
            <a:spLocks noGrp="1"/>
          </p:cNvSpPr>
          <p:nvPr>
            <p:ph type="hdr" sz="quarter"/>
          </p:nvPr>
        </p:nvSpPr>
        <p:spPr>
          <a:xfrm>
            <a:off x="281356" y="211015"/>
            <a:ext cx="3076363" cy="513508"/>
          </a:xfrm>
        </p:spPr>
        <p:txBody>
          <a:bodyPr/>
          <a:lstStyle/>
          <a:p>
            <a:r>
              <a:rPr lang="de-AT" dirty="0"/>
              <a:t>Sei So Frei-Adventsammlung 2019</a:t>
            </a:r>
            <a:endParaRPr lang="de-DE" dirty="0"/>
          </a:p>
        </p:txBody>
      </p:sp>
    </p:spTree>
    <p:extLst>
      <p:ext uri="{BB962C8B-B14F-4D97-AF65-F5344CB8AC3E}">
        <p14:creationId xmlns:p14="http://schemas.microsoft.com/office/powerpoint/2010/main" val="256170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12</a:t>
            </a:fld>
            <a:endParaRPr lang="de-AT"/>
          </a:p>
        </p:txBody>
      </p:sp>
      <p:sp>
        <p:nvSpPr>
          <p:cNvPr id="11267" name="Rectangle 1"/>
          <p:cNvSpPr>
            <a:spLocks noGrp="1" noRot="1" noChangeAspect="1" noChangeArrowheads="1" noTextEdit="1"/>
          </p:cNvSpPr>
          <p:nvPr>
            <p:ph type="sldImg"/>
          </p:nvPr>
        </p:nvSpPr>
        <p:spPr>
          <a:xfrm>
            <a:off x="739775" y="844550"/>
            <a:ext cx="5554663" cy="4165600"/>
          </a:xfrm>
          <a:solidFill>
            <a:srgbClr val="FFFFFF"/>
          </a:solidFill>
          <a:ln>
            <a:solidFill>
              <a:srgbClr val="000000"/>
            </a:solidFill>
            <a:miter lim="800000"/>
          </a:ln>
        </p:spPr>
      </p:sp>
      <p:sp>
        <p:nvSpPr>
          <p:cNvPr id="11268" name="Rectangle 2"/>
          <p:cNvSpPr>
            <a:spLocks noGrp="1" noChangeArrowheads="1"/>
          </p:cNvSpPr>
          <p:nvPr>
            <p:ph type="body" idx="1"/>
          </p:nvPr>
        </p:nvSpPr>
        <p:spPr>
          <a:xfrm>
            <a:off x="703393" y="5277331"/>
            <a:ext cx="5630073" cy="5000181"/>
          </a:xfrm>
          <a:noFill/>
          <a:ln/>
        </p:spPr>
        <p:txBody>
          <a:bodyPr wrap="none" anchor="t"/>
          <a:lstStyle/>
          <a:p>
            <a:r>
              <a:rPr lang="de-DE" sz="1200" kern="1200" dirty="0">
                <a:solidFill>
                  <a:schemeClr val="tx1"/>
                </a:solidFill>
                <a:effectLst/>
                <a:latin typeface="Arial" panose="020B0604020202020204" pitchFamily="34" charset="0"/>
                <a:ea typeface="+mn-ea"/>
                <a:cs typeface="Arial" panose="020B0604020202020204" pitchFamily="34" charset="0"/>
              </a:rPr>
              <a:t>Die Behausungen sind aus Wellblech, Brettern, Karton und Plastikfolien. Die übliche Hüttengröße für die ganze Familien beträgt gerade einmal 3 x 3 Meter. </a:t>
            </a:r>
          </a:p>
          <a:p>
            <a:r>
              <a:rPr lang="de-DE" sz="1200" kern="1200" dirty="0">
                <a:solidFill>
                  <a:schemeClr val="tx1"/>
                </a:solidFill>
                <a:effectLst/>
                <a:latin typeface="Arial" panose="020B0604020202020204" pitchFamily="34" charset="0"/>
                <a:ea typeface="+mn-ea"/>
                <a:cs typeface="Arial" panose="020B0604020202020204" pitchFamily="34" charset="0"/>
              </a:rPr>
              <a:t>Der Boden in der Hütte ist bestenfalls zementiert, weil dann, das zumeist mit Abwässern verschmutzte, Regenwasser besser durchrinnen kann. </a:t>
            </a:r>
          </a:p>
          <a:p>
            <a:r>
              <a:rPr lang="de-AT" sz="1200" b="0" baseline="0" dirty="0"/>
              <a:t>Die Wenigsten verfügen über Elektrizität, wodurch es kein Licht in den Hütten gibt und auch keine elektronischen Geräte betrieben werden können.</a:t>
            </a:r>
          </a:p>
          <a:p>
            <a:endParaRPr lang="de-DE" sz="1500" b="0" dirty="0"/>
          </a:p>
        </p:txBody>
      </p:sp>
      <p:sp>
        <p:nvSpPr>
          <p:cNvPr id="6" name="Kopfzeilenplatzhalter 3"/>
          <p:cNvSpPr>
            <a:spLocks noGrp="1"/>
          </p:cNvSpPr>
          <p:nvPr>
            <p:ph type="hdr" sz="quarter"/>
          </p:nvPr>
        </p:nvSpPr>
        <p:spPr>
          <a:xfrm>
            <a:off x="281356" y="211015"/>
            <a:ext cx="3076363" cy="513508"/>
          </a:xfrm>
        </p:spPr>
        <p:txBody>
          <a:bodyPr/>
          <a:lstStyle/>
          <a:p>
            <a:r>
              <a:rPr lang="de-AT" dirty="0"/>
              <a:t>Sei So Frei-Adventsammlung 2019</a:t>
            </a:r>
            <a:endParaRPr lang="de-DE" dirty="0"/>
          </a:p>
        </p:txBody>
      </p:sp>
    </p:spTree>
    <p:extLst>
      <p:ext uri="{BB962C8B-B14F-4D97-AF65-F5344CB8AC3E}">
        <p14:creationId xmlns:p14="http://schemas.microsoft.com/office/powerpoint/2010/main" val="2733446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13</a:t>
            </a:fld>
            <a:endParaRPr lang="de-AT"/>
          </a:p>
        </p:txBody>
      </p:sp>
      <p:sp>
        <p:nvSpPr>
          <p:cNvPr id="11267" name="Rectangle 1"/>
          <p:cNvSpPr>
            <a:spLocks noGrp="1" noRot="1" noChangeAspect="1" noChangeArrowheads="1" noTextEdit="1"/>
          </p:cNvSpPr>
          <p:nvPr>
            <p:ph type="sldImg"/>
          </p:nvPr>
        </p:nvSpPr>
        <p:spPr>
          <a:xfrm>
            <a:off x="739775" y="844550"/>
            <a:ext cx="5554663" cy="4165600"/>
          </a:xfrm>
          <a:solidFill>
            <a:srgbClr val="FFFFFF"/>
          </a:solidFill>
          <a:ln>
            <a:solidFill>
              <a:srgbClr val="000000"/>
            </a:solidFill>
            <a:miter lim="800000"/>
          </a:ln>
        </p:spPr>
      </p:sp>
      <p:sp>
        <p:nvSpPr>
          <p:cNvPr id="11268" name="Rectangle 2"/>
          <p:cNvSpPr>
            <a:spLocks noGrp="1" noChangeArrowheads="1"/>
          </p:cNvSpPr>
          <p:nvPr>
            <p:ph type="body" idx="1"/>
          </p:nvPr>
        </p:nvSpPr>
        <p:spPr>
          <a:xfrm>
            <a:off x="703393" y="5277331"/>
            <a:ext cx="5630073" cy="5000181"/>
          </a:xfrm>
          <a:noFill/>
          <a:ln/>
        </p:spPr>
        <p:txBody>
          <a:bodyPr wrap="none" anchor="t"/>
          <a:lstStyle/>
          <a:p>
            <a:r>
              <a:rPr lang="de-AT" sz="1200" b="0" baseline="0" dirty="0"/>
              <a:t>60.000 Kinder leben auf den Straßen </a:t>
            </a:r>
            <a:r>
              <a:rPr lang="de-AT" sz="1200" b="0" baseline="0" dirty="0" err="1"/>
              <a:t>Nairobi‘s</a:t>
            </a:r>
            <a:r>
              <a:rPr lang="de-AT" sz="1200" b="0" baseline="0" dirty="0"/>
              <a:t>, ohne ausreichend Essen und Unterstützung ihrer Familien. </a:t>
            </a:r>
            <a:br>
              <a:rPr lang="de-AT" sz="1200" b="0" baseline="0" dirty="0"/>
            </a:br>
            <a:r>
              <a:rPr lang="de-DE" sz="1200" b="0" baseline="0" dirty="0"/>
              <a:t>Die meisten dieser Kinder wohnen dauerhaft in den „Straßen“, vor allem diejenigen, die physischen oder emotionalen Missbrauch zu Hause erlebt haben, oder die von dysfunktionalen Familien ausgesetzt sind. </a:t>
            </a:r>
          </a:p>
          <a:p>
            <a:r>
              <a:rPr lang="de-DE" sz="1200" b="0" baseline="0" dirty="0"/>
              <a:t>Das Leben auf der Straße ist hart und diese Ausreißer sind schnell in dieses Leben initiiert, sie werden in Drogen, Alkohol, organisiertes Verbrechen, Prostitution etc. eingeführt, um mit diesem harten Leben fertig zu werden. Die meisten Straßenjungen und Mädchen gönnen sich Drogen und innerhalb kürzester Zeit werden einige süchtig.</a:t>
            </a:r>
            <a:endParaRPr lang="de-AT" sz="1200" b="0" baseline="0" dirty="0"/>
          </a:p>
          <a:p>
            <a:r>
              <a:rPr lang="de-DE" sz="1200" b="0" baseline="0" dirty="0"/>
              <a:t>Um zu überleben bleibt den Straßenkindern in den Slums der Hauptstadt Kenias oft gar keine andere als eine kriminelle Wahl. </a:t>
            </a:r>
          </a:p>
          <a:p>
            <a:r>
              <a:rPr lang="de-DE" sz="1200" b="0" baseline="0" dirty="0"/>
              <a:t>Wobei kleine Diebstähle noch die harmlosesten Vergehen sind. Wirklich schlimm wird es beim Drogenhandel und vollends menschenunwürdig, wenn sie keinen anderen Ausweg vor dem Verhungern mehr sehen als sich zu prostituieren oder ihre Babys zu verkaufen. Gerade Aidswaisen, die auch noch für jüngere Geschwister sorgen müssen, können es sich gar nicht leisten wählerisch zu sein, wenn sich eine Möglichkeit zu einem Geldverdienst bietet, so verwerflich oder schmerzlich er auch sein mag. </a:t>
            </a:r>
            <a:endParaRPr lang="de-AT" sz="1200" b="0" baseline="0" dirty="0"/>
          </a:p>
          <a:p>
            <a:endParaRPr lang="de-DE" sz="1200" b="0" dirty="0"/>
          </a:p>
        </p:txBody>
      </p:sp>
      <p:sp>
        <p:nvSpPr>
          <p:cNvPr id="6" name="Kopfzeilenplatzhalter 3"/>
          <p:cNvSpPr>
            <a:spLocks noGrp="1"/>
          </p:cNvSpPr>
          <p:nvPr>
            <p:ph type="hdr" sz="quarter"/>
          </p:nvPr>
        </p:nvSpPr>
        <p:spPr>
          <a:xfrm>
            <a:off x="281356" y="211015"/>
            <a:ext cx="3076363" cy="513508"/>
          </a:xfrm>
        </p:spPr>
        <p:txBody>
          <a:bodyPr/>
          <a:lstStyle/>
          <a:p>
            <a:r>
              <a:rPr lang="de-AT" dirty="0"/>
              <a:t>Sei So Frei-Adventsammlung 2019</a:t>
            </a:r>
            <a:endParaRPr lang="de-DE" dirty="0"/>
          </a:p>
        </p:txBody>
      </p:sp>
    </p:spTree>
    <p:extLst>
      <p:ext uri="{BB962C8B-B14F-4D97-AF65-F5344CB8AC3E}">
        <p14:creationId xmlns:p14="http://schemas.microsoft.com/office/powerpoint/2010/main" val="56579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14</a:t>
            </a:fld>
            <a:endParaRPr lang="de-AT"/>
          </a:p>
        </p:txBody>
      </p:sp>
      <p:sp>
        <p:nvSpPr>
          <p:cNvPr id="11267" name="Rectangle 1"/>
          <p:cNvSpPr>
            <a:spLocks noGrp="1" noRot="1" noChangeAspect="1" noChangeArrowheads="1" noTextEdit="1"/>
          </p:cNvSpPr>
          <p:nvPr>
            <p:ph type="sldImg"/>
          </p:nvPr>
        </p:nvSpPr>
        <p:spPr>
          <a:xfrm>
            <a:off x="739775" y="844550"/>
            <a:ext cx="5554663" cy="4165600"/>
          </a:xfrm>
          <a:solidFill>
            <a:srgbClr val="FFFFFF"/>
          </a:solidFill>
          <a:ln>
            <a:solidFill>
              <a:srgbClr val="000000"/>
            </a:solidFill>
            <a:miter lim="800000"/>
          </a:ln>
        </p:spPr>
      </p:sp>
      <p:sp>
        <p:nvSpPr>
          <p:cNvPr id="11268" name="Rectangle 2"/>
          <p:cNvSpPr>
            <a:spLocks noGrp="1" noChangeArrowheads="1"/>
          </p:cNvSpPr>
          <p:nvPr>
            <p:ph type="body" idx="1"/>
          </p:nvPr>
        </p:nvSpPr>
        <p:spPr>
          <a:xfrm>
            <a:off x="703393" y="5277331"/>
            <a:ext cx="5630073" cy="5000181"/>
          </a:xfrm>
          <a:noFill/>
          <a:ln/>
        </p:spPr>
        <p:txBody>
          <a:bodyPr wrap="none" anchor="t"/>
          <a:lstStyle/>
          <a:p>
            <a:r>
              <a:rPr lang="de-AT" sz="1200" b="0" dirty="0"/>
              <a:t>Im</a:t>
            </a:r>
            <a:r>
              <a:rPr lang="de-AT" sz="1200" b="0" baseline="0" dirty="0"/>
              <a:t> </a:t>
            </a:r>
            <a:r>
              <a:rPr lang="de-AT" sz="1200" b="0" baseline="0" dirty="0" err="1"/>
              <a:t>Mukuru</a:t>
            </a:r>
            <a:r>
              <a:rPr lang="de-AT" sz="1200" b="0" baseline="0" dirty="0"/>
              <a:t> Slum fehlt es eigentlich an allem – selbst Straßen gibt es keine. </a:t>
            </a:r>
            <a:br>
              <a:rPr lang="de-AT" sz="1200" b="0" baseline="0" dirty="0"/>
            </a:br>
            <a:r>
              <a:rPr lang="de-DE" sz="1200" b="0" baseline="0" dirty="0"/>
              <a:t>Die üblicherweise so genannten “Straßenkinder” haben in den Slums nicht einmal eine Straße, es gibt keine. </a:t>
            </a:r>
            <a:br>
              <a:rPr lang="de-DE" sz="1200" b="0" baseline="0" dirty="0"/>
            </a:br>
            <a:r>
              <a:rPr lang="de-DE" sz="1200" kern="1200" dirty="0">
                <a:solidFill>
                  <a:schemeClr val="tx1"/>
                </a:solidFill>
                <a:effectLst/>
                <a:latin typeface="Arial" panose="020B0604020202020204" pitchFamily="34" charset="0"/>
                <a:ea typeface="+mn-ea"/>
                <a:cs typeface="Arial" panose="020B0604020202020204" pitchFamily="34" charset="0"/>
              </a:rPr>
              <a:t>Wenn es brennt, kann keine Feuerwehr helfen, die würde ja Zufahrtsstraßen benötigen. An Krankenwägen ist erst gar</a:t>
            </a:r>
            <a:r>
              <a:rPr lang="de-DE" sz="1200" kern="1200" baseline="0" dirty="0">
                <a:solidFill>
                  <a:schemeClr val="tx1"/>
                </a:solidFill>
                <a:effectLst/>
                <a:latin typeface="Arial" panose="020B0604020202020204" pitchFamily="34" charset="0"/>
                <a:ea typeface="+mn-ea"/>
                <a:cs typeface="Arial" panose="020B0604020202020204" pitchFamily="34" charset="0"/>
              </a:rPr>
              <a:t> nicht zu denken. </a:t>
            </a:r>
            <a:br>
              <a:rPr lang="de-DE" sz="1200" kern="1200" dirty="0">
                <a:solidFill>
                  <a:schemeClr val="tx1"/>
                </a:solidFill>
                <a:effectLst/>
                <a:latin typeface="Arial" panose="020B0604020202020204" pitchFamily="34" charset="0"/>
                <a:ea typeface="+mn-ea"/>
                <a:cs typeface="Arial" panose="020B0604020202020204" pitchFamily="34" charset="0"/>
              </a:rPr>
            </a:br>
            <a:r>
              <a:rPr lang="de-DE" sz="1200" kern="1200" dirty="0">
                <a:solidFill>
                  <a:schemeClr val="tx1"/>
                </a:solidFill>
                <a:effectLst/>
                <a:latin typeface="Arial" panose="020B0604020202020204" pitchFamily="34" charset="0"/>
                <a:ea typeface="+mn-ea"/>
                <a:cs typeface="Arial" panose="020B0604020202020204" pitchFamily="34" charset="0"/>
              </a:rPr>
              <a:t>Bei</a:t>
            </a:r>
            <a:r>
              <a:rPr lang="de-DE" sz="1200" kern="1200" baseline="0" dirty="0">
                <a:solidFill>
                  <a:schemeClr val="tx1"/>
                </a:solidFill>
                <a:effectLst/>
                <a:latin typeface="Arial" panose="020B0604020202020204" pitchFamily="34" charset="0"/>
                <a:ea typeface="+mn-ea"/>
                <a:cs typeface="Arial" panose="020B0604020202020204" pitchFamily="34" charset="0"/>
              </a:rPr>
              <a:t> Regen fließt das Wasser in kein Kanalsystem, stattdessen bildet sich ein Meer aus Schlamm und Pfützen. </a:t>
            </a:r>
            <a:endParaRPr lang="de-DE" sz="1200" b="0" dirty="0"/>
          </a:p>
        </p:txBody>
      </p:sp>
      <p:sp>
        <p:nvSpPr>
          <p:cNvPr id="6" name="Kopfzeilenplatzhalter 3"/>
          <p:cNvSpPr>
            <a:spLocks noGrp="1"/>
          </p:cNvSpPr>
          <p:nvPr>
            <p:ph type="hdr" sz="quarter"/>
          </p:nvPr>
        </p:nvSpPr>
        <p:spPr>
          <a:xfrm>
            <a:off x="281356" y="211015"/>
            <a:ext cx="3076363" cy="513508"/>
          </a:xfrm>
        </p:spPr>
        <p:txBody>
          <a:bodyPr/>
          <a:lstStyle/>
          <a:p>
            <a:r>
              <a:rPr lang="de-AT" dirty="0"/>
              <a:t>Sei So Frei-Adventsammlung 2019</a:t>
            </a:r>
            <a:endParaRPr lang="de-DE" dirty="0"/>
          </a:p>
        </p:txBody>
      </p:sp>
    </p:spTree>
    <p:extLst>
      <p:ext uri="{BB962C8B-B14F-4D97-AF65-F5344CB8AC3E}">
        <p14:creationId xmlns:p14="http://schemas.microsoft.com/office/powerpoint/2010/main" val="2473588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15</a:t>
            </a:fld>
            <a:endParaRPr lang="de-AT"/>
          </a:p>
        </p:txBody>
      </p:sp>
      <p:sp>
        <p:nvSpPr>
          <p:cNvPr id="11267" name="Rectangle 1"/>
          <p:cNvSpPr>
            <a:spLocks noGrp="1" noRot="1" noChangeAspect="1" noChangeArrowheads="1" noTextEdit="1"/>
          </p:cNvSpPr>
          <p:nvPr>
            <p:ph type="sldImg"/>
          </p:nvPr>
        </p:nvSpPr>
        <p:spPr>
          <a:xfrm>
            <a:off x="739775" y="844550"/>
            <a:ext cx="5554663" cy="4165600"/>
          </a:xfrm>
          <a:solidFill>
            <a:srgbClr val="FFFFFF"/>
          </a:solidFill>
          <a:ln>
            <a:solidFill>
              <a:srgbClr val="000000"/>
            </a:solidFill>
            <a:miter lim="800000"/>
          </a:ln>
        </p:spPr>
      </p:sp>
      <p:sp>
        <p:nvSpPr>
          <p:cNvPr id="11268" name="Rectangle 2"/>
          <p:cNvSpPr>
            <a:spLocks noGrp="1" noChangeArrowheads="1"/>
          </p:cNvSpPr>
          <p:nvPr>
            <p:ph type="body" idx="1"/>
          </p:nvPr>
        </p:nvSpPr>
        <p:spPr>
          <a:xfrm>
            <a:off x="703393" y="5277331"/>
            <a:ext cx="5630073" cy="5000181"/>
          </a:xfrm>
          <a:noFill/>
          <a:ln/>
        </p:spPr>
        <p:txBody>
          <a:bodyPr wrap="none" anchor="t"/>
          <a:lstStyle/>
          <a:p>
            <a:r>
              <a:rPr lang="de-DE" sz="1200" b="0" dirty="0"/>
              <a:t>Die meisten Menschen leben hier unter absoluter Armut, da die Mehrheit arbeitslos sind (vor allem die Jugend) oder als ungelernte Gelegenheitsarbeiter arbeiten, die weniger als 1 Dollar pro Tag verdienen. </a:t>
            </a:r>
          </a:p>
          <a:p>
            <a:r>
              <a:rPr lang="de-DE" sz="1200" b="0" dirty="0"/>
              <a:t>Der Mangel an lebensfähigen Einkommen generierenden Aktivitäten hat zu hohen Kriminalitätsraten, illegalen Brauen von Alkohol und anderen sozialen Laster geführt. </a:t>
            </a:r>
          </a:p>
          <a:p>
            <a:r>
              <a:rPr lang="de-DE" sz="1200" b="0" dirty="0"/>
              <a:t>Sie engagieren sich in Diebstahl, Verkauf von Altmetall und betteln, um ihre täglichen Grundbedürfnisse irgendwie</a:t>
            </a:r>
            <a:r>
              <a:rPr lang="de-DE" sz="1200" b="0" baseline="0" dirty="0"/>
              <a:t> zu decken</a:t>
            </a:r>
            <a:r>
              <a:rPr lang="de-DE" sz="1200" b="0" dirty="0"/>
              <a:t>. </a:t>
            </a:r>
          </a:p>
        </p:txBody>
      </p:sp>
      <p:sp>
        <p:nvSpPr>
          <p:cNvPr id="6" name="Kopfzeilenplatzhalter 3"/>
          <p:cNvSpPr>
            <a:spLocks noGrp="1"/>
          </p:cNvSpPr>
          <p:nvPr>
            <p:ph type="hdr" sz="quarter"/>
          </p:nvPr>
        </p:nvSpPr>
        <p:spPr>
          <a:xfrm>
            <a:off x="281356" y="211015"/>
            <a:ext cx="3076363" cy="513508"/>
          </a:xfrm>
        </p:spPr>
        <p:txBody>
          <a:bodyPr/>
          <a:lstStyle/>
          <a:p>
            <a:r>
              <a:rPr lang="de-AT" dirty="0"/>
              <a:t>Sei So Frei-Adventsammlung 2019</a:t>
            </a:r>
            <a:endParaRPr lang="de-DE" dirty="0"/>
          </a:p>
        </p:txBody>
      </p:sp>
    </p:spTree>
    <p:extLst>
      <p:ext uri="{BB962C8B-B14F-4D97-AF65-F5344CB8AC3E}">
        <p14:creationId xmlns:p14="http://schemas.microsoft.com/office/powerpoint/2010/main" val="1843491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16</a:t>
            </a:fld>
            <a:endParaRPr lang="de-AT"/>
          </a:p>
        </p:txBody>
      </p:sp>
      <p:sp>
        <p:nvSpPr>
          <p:cNvPr id="11267" name="Rectangle 1"/>
          <p:cNvSpPr>
            <a:spLocks noGrp="1" noRot="1" noChangeAspect="1" noChangeArrowheads="1" noTextEdit="1"/>
          </p:cNvSpPr>
          <p:nvPr>
            <p:ph type="sldImg"/>
          </p:nvPr>
        </p:nvSpPr>
        <p:spPr>
          <a:xfrm>
            <a:off x="739775" y="844550"/>
            <a:ext cx="5554663" cy="4165600"/>
          </a:xfrm>
          <a:solidFill>
            <a:srgbClr val="FFFFFF"/>
          </a:solidFill>
          <a:ln>
            <a:solidFill>
              <a:srgbClr val="000000"/>
            </a:solidFill>
            <a:miter lim="800000"/>
          </a:ln>
        </p:spPr>
      </p:sp>
      <p:sp>
        <p:nvSpPr>
          <p:cNvPr id="11268" name="Rectangle 2"/>
          <p:cNvSpPr>
            <a:spLocks noGrp="1" noChangeArrowheads="1"/>
          </p:cNvSpPr>
          <p:nvPr>
            <p:ph type="body" idx="1"/>
          </p:nvPr>
        </p:nvSpPr>
        <p:spPr>
          <a:xfrm>
            <a:off x="703393" y="5277331"/>
            <a:ext cx="5630073" cy="5000181"/>
          </a:xfrm>
          <a:noFill/>
          <a:ln/>
        </p:spPr>
        <p:txBody>
          <a:bodyPr wrap="none" anchor="t"/>
          <a:lstStyle/>
          <a:p>
            <a:r>
              <a:rPr lang="de-DE" sz="1200" b="0" dirty="0"/>
              <a:t>Um dem Elend wenigstens stundenweise zu entkommen, greifen viele  Bewohner aller Altersgruppen zu schwarzgebranntem Alkohol oder zu Drogen. </a:t>
            </a:r>
          </a:p>
          <a:p>
            <a:r>
              <a:rPr lang="de-DE" sz="1200" b="0" dirty="0"/>
              <a:t>Kinder schnüffeln ersatzweise giftige Klebstoffe. Die Kriminalität “blüht”, Gewalt gehört zum Alltag. Straßenkinder schließen sich vielfach zu Banden zusammen, um sich sicherer zu fühlen. </a:t>
            </a:r>
          </a:p>
          <a:p>
            <a:r>
              <a:rPr lang="de-DE" sz="1200" b="0" dirty="0"/>
              <a:t>Denn auf der “Straße” herrscht das Recht des Stärkeren. Und Schule ist für Straßenkinder sowieso kein Thema, solange der Magen knurrt und kein halbwegs sicherer Schlafplatz gefunden ist.</a:t>
            </a:r>
          </a:p>
        </p:txBody>
      </p:sp>
      <p:sp>
        <p:nvSpPr>
          <p:cNvPr id="6" name="Kopfzeilenplatzhalter 3"/>
          <p:cNvSpPr>
            <a:spLocks noGrp="1"/>
          </p:cNvSpPr>
          <p:nvPr>
            <p:ph type="hdr" sz="quarter"/>
          </p:nvPr>
        </p:nvSpPr>
        <p:spPr>
          <a:xfrm>
            <a:off x="281356" y="211015"/>
            <a:ext cx="3076363" cy="513508"/>
          </a:xfrm>
        </p:spPr>
        <p:txBody>
          <a:bodyPr/>
          <a:lstStyle/>
          <a:p>
            <a:r>
              <a:rPr lang="de-AT" dirty="0"/>
              <a:t>Sei So Frei-Adventsammlung 2019</a:t>
            </a:r>
            <a:endParaRPr lang="de-DE" dirty="0"/>
          </a:p>
        </p:txBody>
      </p:sp>
    </p:spTree>
    <p:extLst>
      <p:ext uri="{BB962C8B-B14F-4D97-AF65-F5344CB8AC3E}">
        <p14:creationId xmlns:p14="http://schemas.microsoft.com/office/powerpoint/2010/main" val="294538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2</a:t>
            </a:fld>
            <a:endParaRPr lang="de-AT"/>
          </a:p>
        </p:txBody>
      </p:sp>
      <p:sp>
        <p:nvSpPr>
          <p:cNvPr id="11267" name="Rectangle 1"/>
          <p:cNvSpPr>
            <a:spLocks noGrp="1" noRot="1" noChangeAspect="1" noChangeArrowheads="1" noTextEdit="1"/>
          </p:cNvSpPr>
          <p:nvPr>
            <p:ph type="sldImg"/>
          </p:nvPr>
        </p:nvSpPr>
        <p:spPr>
          <a:xfrm>
            <a:off x="739775" y="844550"/>
            <a:ext cx="5554663" cy="4165600"/>
          </a:xfrm>
          <a:solidFill>
            <a:srgbClr val="FFFFFF"/>
          </a:solidFill>
          <a:ln>
            <a:solidFill>
              <a:srgbClr val="000000"/>
            </a:solidFill>
            <a:miter lim="800000"/>
          </a:ln>
        </p:spPr>
      </p:sp>
      <p:sp>
        <p:nvSpPr>
          <p:cNvPr id="11268" name="Rectangle 2"/>
          <p:cNvSpPr>
            <a:spLocks noGrp="1" noChangeArrowheads="1"/>
          </p:cNvSpPr>
          <p:nvPr>
            <p:ph type="body" idx="1"/>
          </p:nvPr>
        </p:nvSpPr>
        <p:spPr>
          <a:xfrm>
            <a:off x="703393" y="5277331"/>
            <a:ext cx="5630073" cy="5000181"/>
          </a:xfrm>
          <a:noFill/>
          <a:ln/>
        </p:spPr>
        <p:txBody>
          <a:bodyPr wrap="none" anchor="t"/>
          <a:lstStyle/>
          <a:p>
            <a:r>
              <a:rPr lang="de-DE" sz="1200" b="0" dirty="0"/>
              <a:t>Kenia liegt mit seiner Hauptstadt Nairobi</a:t>
            </a:r>
            <a:r>
              <a:rPr lang="de-DE" sz="1200" b="0" baseline="0" dirty="0"/>
              <a:t> in Ostafrika direkt am Äquator. Die zweite Millionenstadt des Landes, Mombasa liegt direkt am Indischen Ozean.</a:t>
            </a:r>
            <a:br>
              <a:rPr lang="de-DE" sz="1200" b="0" baseline="0" dirty="0"/>
            </a:br>
            <a:r>
              <a:rPr lang="de-DE" sz="1200" b="0" baseline="0" dirty="0"/>
              <a:t>Kenia erlangte 1963 die Unabhängigkeit von Großbritannien. Heute gibt es in der Republik Kenia das Präsidialsystem als Regierungsform. </a:t>
            </a:r>
            <a:br>
              <a:rPr lang="de-DE" sz="1200" b="0" baseline="0" dirty="0"/>
            </a:br>
            <a:r>
              <a:rPr lang="de-DE" sz="1200" b="0" baseline="0" dirty="0"/>
              <a:t>Im Gegensatz zu seinen Nachbarländern, gab es in Kenia noch nie einen Bürgerkrieg. </a:t>
            </a:r>
          </a:p>
          <a:p>
            <a:r>
              <a:rPr lang="de-DE" sz="1200" b="0" baseline="0" dirty="0"/>
              <a:t>Der Wahlspruch „</a:t>
            </a:r>
            <a:r>
              <a:rPr lang="de-DE" sz="1200" b="0" baseline="0" dirty="0" err="1"/>
              <a:t>harambee</a:t>
            </a:r>
            <a:r>
              <a:rPr lang="de-DE" sz="1200" b="0" baseline="0" dirty="0"/>
              <a:t>“ auf dem Wappen Kenias ist in der Sprache Kiswahili und bedeutet „</a:t>
            </a:r>
            <a:r>
              <a:rPr lang="de-DE" sz="1200" b="0" i="0" kern="1200" dirty="0">
                <a:solidFill>
                  <a:schemeClr val="tx1"/>
                </a:solidFill>
                <a:effectLst/>
                <a:latin typeface="Arial" panose="020B0604020202020204" pitchFamily="34" charset="0"/>
                <a:ea typeface="+mn-ea"/>
                <a:cs typeface="Arial" panose="020B0604020202020204" pitchFamily="34" charset="0"/>
              </a:rPr>
              <a:t>Lasst uns alle zusammen an einem Strick ziehen!</a:t>
            </a:r>
            <a:r>
              <a:rPr lang="de-DE" sz="1200" b="0" baseline="0" dirty="0"/>
              <a:t>“.</a:t>
            </a:r>
            <a:endParaRPr lang="de-DE" sz="1200" b="0" dirty="0"/>
          </a:p>
        </p:txBody>
      </p:sp>
      <p:sp>
        <p:nvSpPr>
          <p:cNvPr id="6" name="Kopfzeilenplatzhalter 3"/>
          <p:cNvSpPr>
            <a:spLocks noGrp="1"/>
          </p:cNvSpPr>
          <p:nvPr>
            <p:ph type="hdr" sz="quarter"/>
          </p:nvPr>
        </p:nvSpPr>
        <p:spPr>
          <a:xfrm>
            <a:off x="281356" y="211015"/>
            <a:ext cx="3076363" cy="513508"/>
          </a:xfrm>
        </p:spPr>
        <p:txBody>
          <a:bodyPr/>
          <a:lstStyle/>
          <a:p>
            <a:r>
              <a:rPr lang="de-AT" dirty="0"/>
              <a:t>Sei So Frei-Adventsammlung 2019</a:t>
            </a:r>
            <a:endParaRPr lang="de-DE" dirty="0"/>
          </a:p>
        </p:txBody>
      </p:sp>
    </p:spTree>
    <p:extLst>
      <p:ext uri="{BB962C8B-B14F-4D97-AF65-F5344CB8AC3E}">
        <p14:creationId xmlns:p14="http://schemas.microsoft.com/office/powerpoint/2010/main" val="393998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3</a:t>
            </a:fld>
            <a:endParaRPr lang="de-AT"/>
          </a:p>
        </p:txBody>
      </p:sp>
      <p:sp>
        <p:nvSpPr>
          <p:cNvPr id="11267" name="Rectangle 1"/>
          <p:cNvSpPr>
            <a:spLocks noGrp="1" noRot="1" noChangeAspect="1" noChangeArrowheads="1" noTextEdit="1"/>
          </p:cNvSpPr>
          <p:nvPr>
            <p:ph type="sldImg"/>
          </p:nvPr>
        </p:nvSpPr>
        <p:spPr>
          <a:xfrm>
            <a:off x="739775" y="844550"/>
            <a:ext cx="5554663" cy="4165600"/>
          </a:xfrm>
          <a:solidFill>
            <a:srgbClr val="FFFFFF"/>
          </a:solidFill>
          <a:ln>
            <a:solidFill>
              <a:srgbClr val="000000"/>
            </a:solidFill>
            <a:miter lim="800000"/>
          </a:ln>
        </p:spPr>
      </p:sp>
      <p:sp>
        <p:nvSpPr>
          <p:cNvPr id="11268" name="Rectangle 2"/>
          <p:cNvSpPr>
            <a:spLocks noGrp="1" noChangeArrowheads="1"/>
          </p:cNvSpPr>
          <p:nvPr>
            <p:ph type="body" idx="1"/>
          </p:nvPr>
        </p:nvSpPr>
        <p:spPr>
          <a:xfrm>
            <a:off x="703393" y="5277331"/>
            <a:ext cx="5630073" cy="5000181"/>
          </a:xfrm>
          <a:noFill/>
          <a:ln/>
        </p:spPr>
        <p:txBody>
          <a:bodyPr wrap="none" anchor="t"/>
          <a:lstStyle/>
          <a:p>
            <a:r>
              <a:rPr lang="de-DE" sz="1200" b="0" i="0" kern="1200" dirty="0">
                <a:solidFill>
                  <a:schemeClr val="tx1"/>
                </a:solidFill>
                <a:effectLst/>
                <a:latin typeface="Arial" panose="020B0604020202020204" pitchFamily="34" charset="0"/>
                <a:ea typeface="+mn-ea"/>
                <a:cs typeface="Arial" panose="020B0604020202020204" pitchFamily="34" charset="0"/>
              </a:rPr>
              <a:t>Das Klima des kenianischen Hochlands (über 1800m) gilt als sehr gesund. Die Nächte im Hochland sind mit Temperaturen von bis zu 10°C aber relativ</a:t>
            </a:r>
            <a:r>
              <a:rPr lang="de-DE" sz="1200" b="0" i="0" kern="1200" baseline="0" dirty="0">
                <a:solidFill>
                  <a:schemeClr val="tx1"/>
                </a:solidFill>
                <a:effectLst/>
                <a:latin typeface="Arial" panose="020B0604020202020204" pitchFamily="34" charset="0"/>
                <a:ea typeface="+mn-ea"/>
                <a:cs typeface="Arial" panose="020B0604020202020204" pitchFamily="34" charset="0"/>
              </a:rPr>
              <a:t> kühl</a:t>
            </a:r>
            <a:r>
              <a:rPr lang="de-DE" sz="1200" b="0" i="0" kern="1200" dirty="0">
                <a:solidFill>
                  <a:schemeClr val="tx1"/>
                </a:solidFill>
                <a:effectLst/>
                <a:latin typeface="Arial" panose="020B0604020202020204" pitchFamily="34" charset="0"/>
                <a:ea typeface="+mn-ea"/>
                <a:cs typeface="Arial" panose="020B0604020202020204" pitchFamily="34" charset="0"/>
              </a:rPr>
              <a:t>.</a:t>
            </a:r>
            <a:r>
              <a:rPr lang="de-DE" sz="1200" b="0" i="0" kern="1200" baseline="0" dirty="0">
                <a:solidFill>
                  <a:schemeClr val="tx1"/>
                </a:solidFill>
                <a:effectLst/>
                <a:latin typeface="Arial" panose="020B0604020202020204" pitchFamily="34" charset="0"/>
                <a:ea typeface="+mn-ea"/>
                <a:cs typeface="Arial" panose="020B0604020202020204" pitchFamily="34" charset="0"/>
              </a:rPr>
              <a:t> </a:t>
            </a:r>
            <a:br>
              <a:rPr lang="de-DE" sz="1200" b="0" i="0" kern="1200" baseline="0" dirty="0">
                <a:solidFill>
                  <a:schemeClr val="tx1"/>
                </a:solidFill>
                <a:effectLst/>
                <a:latin typeface="Arial" panose="020B0604020202020204" pitchFamily="34" charset="0"/>
                <a:ea typeface="+mn-ea"/>
                <a:cs typeface="Arial" panose="020B0604020202020204" pitchFamily="34" charset="0"/>
              </a:rPr>
            </a:br>
            <a:r>
              <a:rPr lang="de-DE" sz="1200" b="0" i="0" kern="1200" dirty="0">
                <a:solidFill>
                  <a:schemeClr val="tx1"/>
                </a:solidFill>
                <a:effectLst/>
                <a:latin typeface="Arial" panose="020B0604020202020204" pitchFamily="34" charset="0"/>
                <a:ea typeface="+mn-ea"/>
                <a:cs typeface="Arial" panose="020B0604020202020204" pitchFamily="34" charset="0"/>
              </a:rPr>
              <a:t>In den zwei Regenzeiten (April bis Juni und Oktober bis Dezember) fallen im Hochland ca. 1.250mm und an der Küste ca. 1.000mm Niederschlag. </a:t>
            </a:r>
          </a:p>
          <a:p>
            <a:r>
              <a:rPr lang="de-DE" sz="1200" b="0" i="0" kern="1200" dirty="0">
                <a:solidFill>
                  <a:schemeClr val="tx1"/>
                </a:solidFill>
                <a:effectLst/>
                <a:latin typeface="Arial" panose="020B0604020202020204" pitchFamily="34" charset="0"/>
                <a:ea typeface="+mn-ea"/>
                <a:cs typeface="Arial" panose="020B0604020202020204" pitchFamily="34" charset="0"/>
              </a:rPr>
              <a:t>Die durchschnittliche Lufttemperatur an der Küste beträgt 27°C. </a:t>
            </a:r>
          </a:p>
          <a:p>
            <a:r>
              <a:rPr lang="de-DE" sz="1200" b="0" i="0" kern="1200" dirty="0">
                <a:solidFill>
                  <a:schemeClr val="tx1"/>
                </a:solidFill>
                <a:effectLst/>
                <a:latin typeface="Arial" panose="020B0604020202020204" pitchFamily="34" charset="0"/>
                <a:ea typeface="+mn-ea"/>
                <a:cs typeface="Arial" panose="020B0604020202020204" pitchFamily="34" charset="0"/>
              </a:rPr>
              <a:t>Das Klima</a:t>
            </a:r>
            <a:r>
              <a:rPr lang="de-DE" sz="1200" b="0" i="0" kern="1200" baseline="0" dirty="0">
                <a:solidFill>
                  <a:schemeClr val="tx1"/>
                </a:solidFill>
                <a:effectLst/>
                <a:latin typeface="Arial" panose="020B0604020202020204" pitchFamily="34" charset="0"/>
                <a:ea typeface="+mn-ea"/>
                <a:cs typeface="Arial" panose="020B0604020202020204" pitchFamily="34" charset="0"/>
              </a:rPr>
              <a:t> i</a:t>
            </a:r>
            <a:r>
              <a:rPr lang="de-DE" sz="1200" b="0" i="0" kern="1200" dirty="0">
                <a:solidFill>
                  <a:schemeClr val="tx1"/>
                </a:solidFill>
                <a:effectLst/>
                <a:latin typeface="Arial" panose="020B0604020202020204" pitchFamily="34" charset="0"/>
                <a:ea typeface="+mn-ea"/>
                <a:cs typeface="Arial" panose="020B0604020202020204" pitchFamily="34" charset="0"/>
              </a:rPr>
              <a:t>n Nairobi (Höhen</a:t>
            </a:r>
            <a:r>
              <a:rPr lang="de-DE" sz="1200" b="0" i="0" kern="1200" baseline="0" dirty="0">
                <a:solidFill>
                  <a:schemeClr val="tx1"/>
                </a:solidFill>
                <a:effectLst/>
                <a:latin typeface="Arial" panose="020B0604020202020204" pitchFamily="34" charset="0"/>
                <a:ea typeface="+mn-ea"/>
                <a:cs typeface="Arial" panose="020B0604020202020204" pitchFamily="34" charset="0"/>
              </a:rPr>
              <a:t>lage </a:t>
            </a:r>
            <a:r>
              <a:rPr lang="de-DE" sz="1200" b="0" i="0" kern="1200" dirty="0">
                <a:solidFill>
                  <a:schemeClr val="tx1"/>
                </a:solidFill>
                <a:effectLst/>
                <a:latin typeface="Arial" panose="020B0604020202020204" pitchFamily="34" charset="0"/>
                <a:ea typeface="+mn-ea"/>
                <a:cs typeface="Arial" panose="020B0604020202020204" pitchFamily="34" charset="0"/>
              </a:rPr>
              <a:t>1.795m) ist warm-gemäßigt und die Temperaturen liegen bei 11 bis 26°C.</a:t>
            </a:r>
          </a:p>
        </p:txBody>
      </p:sp>
      <p:sp>
        <p:nvSpPr>
          <p:cNvPr id="6" name="Kopfzeilenplatzhalter 3"/>
          <p:cNvSpPr>
            <a:spLocks noGrp="1"/>
          </p:cNvSpPr>
          <p:nvPr>
            <p:ph type="hdr" sz="quarter"/>
          </p:nvPr>
        </p:nvSpPr>
        <p:spPr>
          <a:xfrm>
            <a:off x="281356" y="211015"/>
            <a:ext cx="3076363" cy="513508"/>
          </a:xfrm>
        </p:spPr>
        <p:txBody>
          <a:bodyPr/>
          <a:lstStyle/>
          <a:p>
            <a:r>
              <a:rPr lang="de-AT" dirty="0"/>
              <a:t>Sei So Frei-Adventsammlung 2019</a:t>
            </a:r>
            <a:endParaRPr lang="de-DE" dirty="0"/>
          </a:p>
        </p:txBody>
      </p:sp>
    </p:spTree>
    <p:extLst>
      <p:ext uri="{BB962C8B-B14F-4D97-AF65-F5344CB8AC3E}">
        <p14:creationId xmlns:p14="http://schemas.microsoft.com/office/powerpoint/2010/main" val="3073233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4</a:t>
            </a:fld>
            <a:endParaRPr lang="de-AT"/>
          </a:p>
        </p:txBody>
      </p:sp>
      <p:sp>
        <p:nvSpPr>
          <p:cNvPr id="11267" name="Rectangle 1"/>
          <p:cNvSpPr>
            <a:spLocks noGrp="1" noRot="1" noChangeAspect="1" noChangeArrowheads="1" noTextEdit="1"/>
          </p:cNvSpPr>
          <p:nvPr>
            <p:ph type="sldImg"/>
          </p:nvPr>
        </p:nvSpPr>
        <p:spPr>
          <a:xfrm>
            <a:off x="739775" y="844550"/>
            <a:ext cx="5554663" cy="4165600"/>
          </a:xfrm>
          <a:solidFill>
            <a:srgbClr val="FFFFFF"/>
          </a:solidFill>
          <a:ln>
            <a:solidFill>
              <a:srgbClr val="000000"/>
            </a:solidFill>
            <a:miter lim="800000"/>
          </a:ln>
        </p:spPr>
      </p:sp>
      <p:sp>
        <p:nvSpPr>
          <p:cNvPr id="11268" name="Rectangle 2"/>
          <p:cNvSpPr>
            <a:spLocks noGrp="1" noChangeArrowheads="1"/>
          </p:cNvSpPr>
          <p:nvPr>
            <p:ph type="body" idx="1"/>
          </p:nvPr>
        </p:nvSpPr>
        <p:spPr>
          <a:xfrm>
            <a:off x="703393" y="5277331"/>
            <a:ext cx="5630073" cy="5000181"/>
          </a:xfrm>
          <a:noFill/>
          <a:ln/>
        </p:spPr>
        <p:txBody>
          <a:bodyPr wrap="none" anchor="t"/>
          <a:lstStyle/>
          <a:p>
            <a:pPr marL="0" marR="0" lvl="0" indent="0" algn="l" defTabSz="739567"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Arial" panose="020B0604020202020204" pitchFamily="34" charset="0"/>
                <a:ea typeface="+mn-ea"/>
                <a:cs typeface="Arial" panose="020B0604020202020204" pitchFamily="34" charset="0"/>
              </a:rPr>
              <a:t>Insgesamt leben in Kenia mehr als 40 verschiedene Volksgruppen. Kenia hat, wie viele afrikanische</a:t>
            </a:r>
            <a:r>
              <a:rPr lang="de-DE" sz="1200" b="0" i="0" kern="1200" baseline="0" dirty="0">
                <a:solidFill>
                  <a:schemeClr val="tx1"/>
                </a:solidFill>
                <a:effectLst/>
                <a:latin typeface="Arial" panose="020B0604020202020204" pitchFamily="34" charset="0"/>
                <a:ea typeface="+mn-ea"/>
                <a:cs typeface="Arial" panose="020B0604020202020204" pitchFamily="34" charset="0"/>
              </a:rPr>
              <a:t> Länder,</a:t>
            </a:r>
            <a:r>
              <a:rPr lang="de-DE" sz="1200" b="0" i="0" kern="1200" dirty="0">
                <a:solidFill>
                  <a:schemeClr val="tx1"/>
                </a:solidFill>
                <a:effectLst/>
                <a:latin typeface="Arial" panose="020B0604020202020204" pitchFamily="34" charset="0"/>
                <a:ea typeface="+mn-ea"/>
                <a:cs typeface="Arial" panose="020B0604020202020204" pitchFamily="34" charset="0"/>
              </a:rPr>
              <a:t> eine sehr junge Bevölkerung.</a:t>
            </a:r>
            <a:br>
              <a:rPr lang="de-DE" sz="1200" b="0" i="0" kern="1200" dirty="0">
                <a:solidFill>
                  <a:schemeClr val="tx1"/>
                </a:solidFill>
                <a:effectLst/>
                <a:latin typeface="Arial" panose="020B0604020202020204" pitchFamily="34" charset="0"/>
                <a:ea typeface="+mn-ea"/>
                <a:cs typeface="Arial" panose="020B0604020202020204" pitchFamily="34" charset="0"/>
              </a:rPr>
            </a:br>
            <a:r>
              <a:rPr lang="de-DE" sz="1200" b="0" baseline="0" dirty="0">
                <a:latin typeface="Arial" panose="020B0604020202020204" pitchFamily="34" charset="0"/>
                <a:cs typeface="Arial" panose="020B0604020202020204" pitchFamily="34" charset="0"/>
              </a:rPr>
              <a:t>In Kenia wird v.a. Swahili und Englisch gesprochen, daneben werden weitere 50 verschiedene Sprachen und Dialekte gesprochen. </a:t>
            </a:r>
            <a:endParaRPr lang="de-DE" sz="1200" b="0" dirty="0">
              <a:latin typeface="Arial" panose="020B0604020202020204" pitchFamily="34" charset="0"/>
              <a:cs typeface="Arial" panose="020B0604020202020204" pitchFamily="34" charset="0"/>
            </a:endParaRPr>
          </a:p>
          <a:p>
            <a:pPr marL="0" marR="0" lvl="0" indent="0" algn="l" defTabSz="739567" rtl="0" eaLnBrk="1" fontAlgn="auto" latinLnBrk="0" hangingPunct="1">
              <a:lnSpc>
                <a:spcPct val="100000"/>
              </a:lnSpc>
              <a:spcBef>
                <a:spcPts val="0"/>
              </a:spcBef>
              <a:spcAft>
                <a:spcPts val="0"/>
              </a:spcAft>
              <a:buClrTx/>
              <a:buSzTx/>
              <a:buFontTx/>
              <a:buNone/>
              <a:tabLst/>
              <a:defRPr/>
            </a:pPr>
            <a:r>
              <a:rPr lang="de-AT" sz="1200" dirty="0">
                <a:latin typeface="Arial" panose="020B0604020202020204" pitchFamily="34" charset="0"/>
                <a:ea typeface="Verdana" panose="020B0604030504040204" pitchFamily="34" charset="0"/>
                <a:cs typeface="Arial" panose="020B0604020202020204" pitchFamily="34" charset="0"/>
              </a:rPr>
              <a:t>Kenia ist berühmt für die weltbesten Langstreckenläufer,</a:t>
            </a:r>
            <a:r>
              <a:rPr lang="de-AT" sz="1200" baseline="0" dirty="0">
                <a:latin typeface="Arial" panose="020B0604020202020204" pitchFamily="34" charset="0"/>
                <a:ea typeface="Verdana" panose="020B0604030504040204" pitchFamily="34" charset="0"/>
                <a:cs typeface="Arial" panose="020B0604020202020204" pitchFamily="34" charset="0"/>
              </a:rPr>
              <a:t> v.a. in den olympischen Disziplinen. </a:t>
            </a:r>
            <a:br>
              <a:rPr lang="de-AT" sz="1200" baseline="0" dirty="0">
                <a:latin typeface="Arial" panose="020B0604020202020204" pitchFamily="34" charset="0"/>
                <a:ea typeface="Verdana" panose="020B0604030504040204" pitchFamily="34" charset="0"/>
                <a:cs typeface="Arial" panose="020B0604020202020204" pitchFamily="34" charset="0"/>
              </a:rPr>
            </a:br>
            <a:r>
              <a:rPr lang="de-AT" sz="1200" baseline="0" dirty="0">
                <a:latin typeface="Arial" panose="020B0604020202020204" pitchFamily="34" charset="0"/>
                <a:ea typeface="Verdana" panose="020B0604030504040204" pitchFamily="34" charset="0"/>
                <a:cs typeface="Arial" panose="020B0604020202020204" pitchFamily="34" charset="0"/>
              </a:rPr>
              <a:t>Die Gesundheitsversorgung mit 1,4 Ärzten pro 10.000 Bürger ist schlecht (im Vergleich zu Deutschland: 33 Ärzte pro 10.000 Bürger)</a:t>
            </a:r>
          </a:p>
          <a:p>
            <a:pPr marL="0" marR="0" lvl="0" indent="0" algn="l" defTabSz="739567"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ea typeface="Verdana" panose="020B0604030504040204" pitchFamily="34" charset="0"/>
                <a:cs typeface="Arial" panose="020B0604020202020204" pitchFamily="34" charset="0"/>
              </a:rPr>
              <a:t>Die römisch-katholische Kirche ist mit etwa 33 % der Bevölkerung die größte Konfession. Die verschiedenen protestantischen Kirchen kommen gemeinsam auf etwa</a:t>
            </a:r>
            <a:r>
              <a:rPr lang="de-DE" sz="1200" baseline="0" dirty="0">
                <a:latin typeface="Arial" panose="020B0604020202020204" pitchFamily="34" charset="0"/>
                <a:ea typeface="Verdana" panose="020B0604030504040204" pitchFamily="34" charset="0"/>
                <a:cs typeface="Arial" panose="020B0604020202020204" pitchFamily="34" charset="0"/>
              </a:rPr>
              <a:t> </a:t>
            </a:r>
            <a:r>
              <a:rPr lang="de-DE" sz="1200" dirty="0">
                <a:latin typeface="Arial" panose="020B0604020202020204" pitchFamily="34" charset="0"/>
                <a:ea typeface="Verdana" panose="020B0604030504040204" pitchFamily="34" charset="0"/>
                <a:cs typeface="Arial" panose="020B0604020202020204" pitchFamily="34" charset="0"/>
              </a:rPr>
              <a:t>45 %.</a:t>
            </a:r>
            <a:br>
              <a:rPr lang="de-DE" sz="1200" dirty="0">
                <a:latin typeface="Arial" panose="020B0604020202020204" pitchFamily="34" charset="0"/>
                <a:ea typeface="Verdana" panose="020B0604030504040204" pitchFamily="34" charset="0"/>
                <a:cs typeface="Arial" panose="020B0604020202020204" pitchFamily="34" charset="0"/>
              </a:rPr>
            </a:br>
            <a:r>
              <a:rPr lang="de-DE" sz="1200" dirty="0">
                <a:latin typeface="Arial" panose="020B0604020202020204" pitchFamily="34" charset="0"/>
                <a:ea typeface="Verdana" panose="020B0604030504040204" pitchFamily="34" charset="0"/>
                <a:cs typeface="Arial" panose="020B0604020202020204" pitchFamily="34" charset="0"/>
              </a:rPr>
              <a:t>An der Küste stellen die Muslime die Mehrheit, die für einen liberalen Islam steht. </a:t>
            </a:r>
          </a:p>
          <a:p>
            <a:pPr marL="0" marR="0" lvl="0" indent="0" algn="l" defTabSz="739567"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ea typeface="Verdana" panose="020B0604030504040204" pitchFamily="34" charset="0"/>
                <a:cs typeface="Arial" panose="020B0604020202020204" pitchFamily="34" charset="0"/>
              </a:rPr>
              <a:t>Eine Auseinandersetzung zwischen Christen und Muslimen, wie in anderen afrikanischen Ländern, ist für Kenia undenkbar. </a:t>
            </a:r>
          </a:p>
          <a:p>
            <a:pPr marL="0" marR="0" lvl="0" indent="0" algn="l" defTabSz="739567"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ea typeface="Verdana" panose="020B0604030504040204" pitchFamily="34" charset="0"/>
                <a:cs typeface="Arial" panose="020B0604020202020204" pitchFamily="34" charset="0"/>
              </a:rPr>
              <a:t>Doch die </a:t>
            </a:r>
            <a:r>
              <a:rPr lang="de-DE" sz="1200" dirty="0" err="1">
                <a:latin typeface="Arial" panose="020B0604020202020204" pitchFamily="34" charset="0"/>
                <a:ea typeface="Verdana" panose="020B0604030504040204" pitchFamily="34" charset="0"/>
                <a:cs typeface="Arial" panose="020B0604020202020204" pitchFamily="34" charset="0"/>
              </a:rPr>
              <a:t>wahabitische</a:t>
            </a:r>
            <a:r>
              <a:rPr lang="de-DE" sz="1200" dirty="0">
                <a:latin typeface="Arial" panose="020B0604020202020204" pitchFamily="34" charset="0"/>
                <a:ea typeface="Verdana" panose="020B0604030504040204" pitchFamily="34" charset="0"/>
                <a:cs typeface="Arial" panose="020B0604020202020204" pitchFamily="34" charset="0"/>
              </a:rPr>
              <a:t> Missionierung wirkt auch hier. Terroristische Anschläge, das Problem der Al-</a:t>
            </a:r>
            <a:r>
              <a:rPr lang="de-DE" sz="1200" dirty="0" err="1">
                <a:latin typeface="Arial" panose="020B0604020202020204" pitchFamily="34" charset="0"/>
                <a:ea typeface="Verdana" panose="020B0604030504040204" pitchFamily="34" charset="0"/>
                <a:cs typeface="Arial" panose="020B0604020202020204" pitchFamily="34" charset="0"/>
              </a:rPr>
              <a:t>Shabab</a:t>
            </a:r>
            <a:r>
              <a:rPr lang="de-DE" sz="1200" dirty="0">
                <a:latin typeface="Arial" panose="020B0604020202020204" pitchFamily="34" charset="0"/>
                <a:ea typeface="Verdana" panose="020B0604030504040204" pitchFamily="34" charset="0"/>
                <a:cs typeface="Arial" panose="020B0604020202020204" pitchFamily="34" charset="0"/>
              </a:rPr>
              <a:t>-Milizen in Somalia und </a:t>
            </a:r>
          </a:p>
          <a:p>
            <a:pPr marL="0" marR="0" lvl="0" indent="0" algn="l" defTabSz="739567"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ea typeface="Verdana" panose="020B0604030504040204" pitchFamily="34" charset="0"/>
                <a:cs typeface="Arial" panose="020B0604020202020204" pitchFamily="34" charset="0"/>
              </a:rPr>
              <a:t>die Politisierung der Religion in den Wahlkämpfen und der Verfassungsdebatte 2010 trugen zu einer gewissen Entfremdung bei. </a:t>
            </a:r>
            <a:endParaRPr lang="de-AT" sz="1200" dirty="0">
              <a:latin typeface="Arial" panose="020B0604020202020204" pitchFamily="34" charset="0"/>
              <a:ea typeface="Verdana" panose="020B0604030504040204" pitchFamily="34" charset="0"/>
              <a:cs typeface="Arial" panose="020B0604020202020204" pitchFamily="34" charset="0"/>
            </a:endParaRPr>
          </a:p>
        </p:txBody>
      </p:sp>
      <p:sp>
        <p:nvSpPr>
          <p:cNvPr id="6" name="Kopfzeilenplatzhalter 3"/>
          <p:cNvSpPr>
            <a:spLocks noGrp="1"/>
          </p:cNvSpPr>
          <p:nvPr>
            <p:ph type="hdr" sz="quarter"/>
          </p:nvPr>
        </p:nvSpPr>
        <p:spPr>
          <a:xfrm>
            <a:off x="281356" y="211015"/>
            <a:ext cx="3076363" cy="513508"/>
          </a:xfrm>
        </p:spPr>
        <p:txBody>
          <a:bodyPr/>
          <a:lstStyle/>
          <a:p>
            <a:r>
              <a:rPr lang="de-AT" dirty="0"/>
              <a:t>Sei So Frei-Adventsammlung 2019</a:t>
            </a:r>
            <a:endParaRPr lang="de-DE" dirty="0"/>
          </a:p>
        </p:txBody>
      </p:sp>
    </p:spTree>
    <p:extLst>
      <p:ext uri="{BB962C8B-B14F-4D97-AF65-F5344CB8AC3E}">
        <p14:creationId xmlns:p14="http://schemas.microsoft.com/office/powerpoint/2010/main" val="42234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5</a:t>
            </a:fld>
            <a:endParaRPr lang="de-AT"/>
          </a:p>
        </p:txBody>
      </p:sp>
      <p:sp>
        <p:nvSpPr>
          <p:cNvPr id="11267" name="Rectangle 1"/>
          <p:cNvSpPr>
            <a:spLocks noGrp="1" noRot="1" noChangeAspect="1" noChangeArrowheads="1" noTextEdit="1"/>
          </p:cNvSpPr>
          <p:nvPr>
            <p:ph type="sldImg"/>
          </p:nvPr>
        </p:nvSpPr>
        <p:spPr>
          <a:xfrm>
            <a:off x="739775" y="844550"/>
            <a:ext cx="5554663" cy="4165600"/>
          </a:xfrm>
          <a:solidFill>
            <a:srgbClr val="FFFFFF"/>
          </a:solidFill>
          <a:ln>
            <a:solidFill>
              <a:srgbClr val="000000"/>
            </a:solidFill>
            <a:miter lim="800000"/>
          </a:ln>
        </p:spPr>
      </p:sp>
      <p:sp>
        <p:nvSpPr>
          <p:cNvPr id="11268" name="Rectangle 2"/>
          <p:cNvSpPr>
            <a:spLocks noGrp="1" noChangeArrowheads="1"/>
          </p:cNvSpPr>
          <p:nvPr>
            <p:ph type="body" idx="1"/>
          </p:nvPr>
        </p:nvSpPr>
        <p:spPr>
          <a:xfrm>
            <a:off x="703393" y="5277331"/>
            <a:ext cx="5630073" cy="5000181"/>
          </a:xfrm>
          <a:noFill/>
          <a:ln/>
        </p:spPr>
        <p:txBody>
          <a:bodyPr wrap="none" anchor="t"/>
          <a:lstStyle/>
          <a:p>
            <a:r>
              <a:rPr lang="de-DE" sz="1200" b="0" baseline="0" dirty="0"/>
              <a:t>Die Wirtschaft Kenias ist, gemessen am Bruttoinlandsprodukt, die größte in Südost- und Zentralafrika. </a:t>
            </a:r>
            <a:endParaRPr lang="de-DE" sz="1200" b="0" dirty="0"/>
          </a:p>
          <a:p>
            <a:pPr marL="0" marR="0" lvl="0" indent="0" algn="l" defTabSz="739567" rtl="0" eaLnBrk="1" fontAlgn="auto" latinLnBrk="0" hangingPunct="1">
              <a:lnSpc>
                <a:spcPct val="100000"/>
              </a:lnSpc>
              <a:spcBef>
                <a:spcPts val="0"/>
              </a:spcBef>
              <a:spcAft>
                <a:spcPts val="0"/>
              </a:spcAft>
              <a:buClrTx/>
              <a:buSzTx/>
              <a:buFontTx/>
              <a:buNone/>
              <a:tabLst/>
              <a:defRPr/>
            </a:pPr>
            <a:r>
              <a:rPr lang="de-DE" sz="1200" b="0" dirty="0"/>
              <a:t>Kenias Bruttosozialprodukt</a:t>
            </a:r>
            <a:r>
              <a:rPr lang="de-DE" sz="1200" b="0" baseline="0" dirty="0"/>
              <a:t> </a:t>
            </a:r>
            <a:r>
              <a:rPr lang="de-DE" sz="1200" b="0" dirty="0"/>
              <a:t>ist in den letzten Jahrzehnten im Vergleich zu anderen afrikanischen Staaten überdurchschnittlich gewachsen. </a:t>
            </a:r>
          </a:p>
          <a:p>
            <a:pPr marL="0" marR="0" lvl="0" indent="0" algn="l" defTabSz="739567" rtl="0" eaLnBrk="1" fontAlgn="auto" latinLnBrk="0" hangingPunct="1">
              <a:lnSpc>
                <a:spcPct val="100000"/>
              </a:lnSpc>
              <a:spcBef>
                <a:spcPts val="0"/>
              </a:spcBef>
              <a:spcAft>
                <a:spcPts val="0"/>
              </a:spcAft>
              <a:buClrTx/>
              <a:buSzTx/>
              <a:buFontTx/>
              <a:buNone/>
              <a:tabLst/>
              <a:defRPr/>
            </a:pPr>
            <a:r>
              <a:rPr lang="de-DE" sz="1200" b="0" dirty="0"/>
              <a:t>Da auch das Bevölkerungswachstum überdurchschnittlich war, hat sich dies allerdings nicht in einer wesentlichen Verbesserung der Lebensverhältnisse der meisten Kenianer niedergeschlagen. </a:t>
            </a:r>
          </a:p>
          <a:p>
            <a:pPr marL="0" marR="0" lvl="0" indent="0" algn="l" defTabSz="739567"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Arial" panose="020B0604020202020204" pitchFamily="34" charset="0"/>
                <a:ea typeface="+mn-ea"/>
                <a:cs typeface="Arial" panose="020B0604020202020204" pitchFamily="34" charset="0"/>
              </a:rPr>
              <a:t>Kenia hat aufgrund mangelnder Produktivität ein hohes Handelsbilanzdefizit. </a:t>
            </a:r>
            <a:br>
              <a:rPr lang="de-DE" sz="1200" b="0" dirty="0"/>
            </a:br>
            <a:r>
              <a:rPr lang="de-DE" sz="1200" b="0" dirty="0"/>
              <a:t>Der </a:t>
            </a:r>
            <a:r>
              <a:rPr lang="en-US" sz="1200" b="0" dirty="0"/>
              <a:t>Human Development Index (HDI), </a:t>
            </a:r>
            <a:r>
              <a:rPr lang="en-US" sz="1200" b="0" dirty="0" err="1"/>
              <a:t>ein</a:t>
            </a:r>
            <a:r>
              <a:rPr lang="en-US" sz="1200" b="0" dirty="0"/>
              <a:t> </a:t>
            </a:r>
            <a:r>
              <a:rPr lang="en-US" sz="1200" b="0" dirty="0" err="1"/>
              <a:t>Wohlstandsindikator</a:t>
            </a:r>
            <a:r>
              <a:rPr lang="en-US" sz="1200" b="0" dirty="0"/>
              <a:t>, von Kenia </a:t>
            </a:r>
            <a:r>
              <a:rPr lang="en-US" sz="1200" b="0" dirty="0" err="1"/>
              <a:t>liegt</a:t>
            </a:r>
            <a:r>
              <a:rPr lang="en-US" sz="1200" b="0" dirty="0"/>
              <a:t> </a:t>
            </a:r>
            <a:r>
              <a:rPr lang="en-US" sz="1200" b="0" dirty="0" err="1"/>
              <a:t>bei</a:t>
            </a:r>
            <a:r>
              <a:rPr lang="en-US" sz="1200" b="0" baseline="0" dirty="0"/>
              <a:t> </a:t>
            </a:r>
            <a:r>
              <a:rPr lang="en-US" sz="1200" b="0" dirty="0"/>
              <a:t>0,579 (HDI Ranking:</a:t>
            </a:r>
            <a:r>
              <a:rPr lang="en-US" sz="1200" b="0" baseline="0" dirty="0"/>
              <a:t> </a:t>
            </a:r>
            <a:r>
              <a:rPr lang="en-US" sz="1200" b="0" dirty="0"/>
              <a:t>147). Deutschland</a:t>
            </a:r>
            <a:r>
              <a:rPr lang="en-US" sz="1200" b="0" baseline="0" dirty="0"/>
              <a:t> </a:t>
            </a:r>
            <a:r>
              <a:rPr lang="en-US" sz="1200" b="0" baseline="0" dirty="0" err="1"/>
              <a:t>liegt</a:t>
            </a:r>
            <a:r>
              <a:rPr lang="en-US" sz="1200" b="0" baseline="0" dirty="0"/>
              <a:t> </a:t>
            </a:r>
            <a:r>
              <a:rPr lang="en-US" sz="1200" b="0" baseline="0" dirty="0" err="1"/>
              <a:t>im</a:t>
            </a:r>
            <a:r>
              <a:rPr lang="en-US" sz="1200" b="0" baseline="0" dirty="0"/>
              <a:t> </a:t>
            </a:r>
            <a:r>
              <a:rPr lang="en-US" sz="1200" b="0" baseline="0" dirty="0" err="1"/>
              <a:t>Vergleich</a:t>
            </a:r>
            <a:r>
              <a:rPr lang="en-US" sz="1200" b="0" baseline="0" dirty="0"/>
              <a:t> </a:t>
            </a:r>
            <a:r>
              <a:rPr lang="en-US" sz="1200" b="0" baseline="0" dirty="0" err="1"/>
              <a:t>dazu</a:t>
            </a:r>
            <a:r>
              <a:rPr lang="en-US" sz="1200" b="0" baseline="0" dirty="0"/>
              <a:t> auf Rang 4.</a:t>
            </a:r>
            <a:endParaRPr lang="de-DE" sz="1200" b="0" dirty="0"/>
          </a:p>
          <a:p>
            <a:r>
              <a:rPr lang="de-DE" sz="1200" b="0" dirty="0"/>
              <a:t>Kenia lebt vom Kaffee- und Tee-Export, von der Industrie (Maschinen- und Fahrzeugbau, Textil und Bekleidung, Ernährung und Genussmittel) und vom Tourismus (Nationalparks und Wildreservate).</a:t>
            </a:r>
            <a:br>
              <a:rPr lang="de-DE" sz="1200" b="0" dirty="0"/>
            </a:br>
            <a:r>
              <a:rPr lang="de-DE" sz="1200" b="0" baseline="0" dirty="0"/>
              <a:t>Kenia ist den meisten Menschen in Österreich durch seinen Artenreichtum an Tieren bekannt und viele die in Kenia Urlaub machen, fahren oft der Safaris wegen dort hin. </a:t>
            </a:r>
            <a:br>
              <a:rPr lang="de-DE" sz="1200" b="0" baseline="0" dirty="0"/>
            </a:br>
            <a:r>
              <a:rPr lang="de-DE" sz="1200" b="0" baseline="0" dirty="0"/>
              <a:t>Der Safaritourismus ist auch eine Haupteinnahmequelle für Kenia. Wichtigster Wirtschaftszweig ist aber die Landwirtschaft, da die meisten Kenianer davon leben.</a:t>
            </a:r>
            <a:br>
              <a:rPr lang="de-DE" sz="1200" b="0" dirty="0"/>
            </a:br>
            <a:r>
              <a:rPr lang="de-DE" sz="1200" b="0" dirty="0"/>
              <a:t>Kenia hat 2003 Israel als größten Blumenexporteur der Welt abgelöst. </a:t>
            </a:r>
          </a:p>
          <a:p>
            <a:r>
              <a:rPr lang="de-DE" sz="1200" b="0" dirty="0"/>
              <a:t>Viele Blumen, besonders Rosen, die wir hier in Europa kaufen können, haben den langen Flugweg vom Äquator hinter sich. </a:t>
            </a:r>
            <a:br>
              <a:rPr lang="de-DE" sz="1200" b="0" dirty="0"/>
            </a:br>
            <a:r>
              <a:rPr lang="de-DE" sz="1200" b="0" dirty="0"/>
              <a:t>Weit mehr als die Hälfte der Kenianer leben von der Landwirtschaft, doch sind nur etwa 20 Prozent der Fläche des Landes nutzbar. </a:t>
            </a:r>
          </a:p>
          <a:p>
            <a:r>
              <a:rPr lang="de-DE" sz="1200" b="0" dirty="0"/>
              <a:t>Der Rest ist wegen karger Böden oder zu geringen Niederschlägen meist Brach- oder Bergland.</a:t>
            </a:r>
            <a:br>
              <a:rPr lang="de-DE" sz="1200" b="0" dirty="0"/>
            </a:br>
            <a:r>
              <a:rPr lang="de-DE" sz="1200" b="0" dirty="0"/>
              <a:t>Mehr zur Wirtschaft in Kenia</a:t>
            </a:r>
            <a:r>
              <a:rPr lang="de-DE" sz="1200" b="0" baseline="0" dirty="0"/>
              <a:t> unter: </a:t>
            </a:r>
            <a:r>
              <a:rPr lang="de-DE" sz="1200" dirty="0">
                <a:hlinkClick r:id="rId3"/>
              </a:rPr>
              <a:t>https://www.liportal.de/kenia/wirtschaft-entwicklung/</a:t>
            </a:r>
            <a:endParaRPr lang="de-DE" sz="1200" b="0" dirty="0"/>
          </a:p>
        </p:txBody>
      </p:sp>
      <p:sp>
        <p:nvSpPr>
          <p:cNvPr id="6" name="Kopfzeilenplatzhalter 3"/>
          <p:cNvSpPr>
            <a:spLocks noGrp="1"/>
          </p:cNvSpPr>
          <p:nvPr>
            <p:ph type="hdr" sz="quarter"/>
          </p:nvPr>
        </p:nvSpPr>
        <p:spPr>
          <a:xfrm>
            <a:off x="281356" y="211015"/>
            <a:ext cx="3076363" cy="513508"/>
          </a:xfrm>
        </p:spPr>
        <p:txBody>
          <a:bodyPr/>
          <a:lstStyle/>
          <a:p>
            <a:r>
              <a:rPr lang="de-AT" dirty="0"/>
              <a:t>Sei So Frei-Adventsammlung 2019</a:t>
            </a:r>
            <a:endParaRPr lang="de-DE" dirty="0"/>
          </a:p>
        </p:txBody>
      </p:sp>
    </p:spTree>
    <p:extLst>
      <p:ext uri="{BB962C8B-B14F-4D97-AF65-F5344CB8AC3E}">
        <p14:creationId xmlns:p14="http://schemas.microsoft.com/office/powerpoint/2010/main" val="245316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6</a:t>
            </a:fld>
            <a:endParaRPr lang="de-AT"/>
          </a:p>
        </p:txBody>
      </p:sp>
      <p:sp>
        <p:nvSpPr>
          <p:cNvPr id="11267" name="Rectangle 1"/>
          <p:cNvSpPr>
            <a:spLocks noGrp="1" noRot="1" noChangeAspect="1" noChangeArrowheads="1" noTextEdit="1"/>
          </p:cNvSpPr>
          <p:nvPr>
            <p:ph type="sldImg"/>
          </p:nvPr>
        </p:nvSpPr>
        <p:spPr>
          <a:xfrm>
            <a:off x="739775" y="844550"/>
            <a:ext cx="5554663" cy="4165600"/>
          </a:xfrm>
          <a:solidFill>
            <a:srgbClr val="FFFFFF"/>
          </a:solidFill>
          <a:ln>
            <a:solidFill>
              <a:srgbClr val="000000"/>
            </a:solidFill>
            <a:miter lim="800000"/>
          </a:ln>
        </p:spPr>
      </p:sp>
      <p:sp>
        <p:nvSpPr>
          <p:cNvPr id="11268" name="Rectangle 2"/>
          <p:cNvSpPr>
            <a:spLocks noGrp="1" noChangeArrowheads="1"/>
          </p:cNvSpPr>
          <p:nvPr>
            <p:ph type="body" idx="1"/>
          </p:nvPr>
        </p:nvSpPr>
        <p:spPr>
          <a:xfrm>
            <a:off x="703393" y="5277331"/>
            <a:ext cx="5630073" cy="5000181"/>
          </a:xfrm>
          <a:noFill/>
          <a:ln/>
        </p:spPr>
        <p:txBody>
          <a:bodyPr wrap="none" anchor="t"/>
          <a:lstStyle/>
          <a:p>
            <a:r>
              <a:rPr lang="de-DE" sz="1200" b="0" dirty="0"/>
              <a:t>Als wichtigstes Entwicklungshindernis gelten in dem Agrarstaat die häufigen Dürren (Nahrungsmittelmangel), die rund 70 Prozent der Landesfläche erfassen und dazu geführt haben, dass mehr als 3 Millionen Kenianer regelmäßig auf Hilfe zum Überleben angewiesen sind. Dazu kommen Überschwemmungen, gewaltsame Auseinandersetzungen</a:t>
            </a:r>
            <a:r>
              <a:rPr lang="de-DE" sz="1200" b="0" baseline="0" dirty="0"/>
              <a:t> (radikalislamische Al-</a:t>
            </a:r>
            <a:r>
              <a:rPr lang="de-DE" sz="1200" b="0" baseline="0" dirty="0" err="1"/>
              <a:t>Shabab</a:t>
            </a:r>
            <a:r>
              <a:rPr lang="de-DE" sz="1200" b="0" baseline="0" dirty="0"/>
              <a:t>-Miliz)</a:t>
            </a:r>
            <a:r>
              <a:rPr lang="de-DE" sz="1200" b="0" dirty="0"/>
              <a:t>, Krankheiten (Malaria, AIDS) und ausgelaugte Böden. </a:t>
            </a:r>
          </a:p>
          <a:p>
            <a:r>
              <a:rPr lang="de-DE" sz="1200" b="0" dirty="0"/>
              <a:t>Erstmals nach vielen Jahren kam es 2020 auch wieder zu einer schweren Heuschreckenplage.</a:t>
            </a:r>
            <a:br>
              <a:rPr lang="de-DE" sz="1200" b="0" dirty="0"/>
            </a:br>
            <a:r>
              <a:rPr lang="de-DE" sz="1200" b="0" dirty="0"/>
              <a:t>Zu den größten Gebern zählen die USA, die Weltbank, Japan, Frankreich, die Europäische Union und Großbritannien, das als ehemalige Kolonialmacht noch immer der wichtigste Handelspartner ist.</a:t>
            </a:r>
            <a:br>
              <a:rPr lang="de-DE" sz="1200" b="0" dirty="0"/>
            </a:br>
            <a:r>
              <a:rPr lang="de-DE" sz="1200" b="0" dirty="0"/>
              <a:t>Deutschland leistete 2013 -2016 einen Beitrag von 138 Millionen Euro. </a:t>
            </a:r>
            <a:br>
              <a:rPr lang="de-DE" sz="1200" b="0" dirty="0"/>
            </a:br>
            <a:r>
              <a:rPr lang="de-DE" sz="1200" b="0" dirty="0"/>
              <a:t>Mehr unter: </a:t>
            </a:r>
            <a:r>
              <a:rPr lang="de-DE" sz="1200" dirty="0">
                <a:hlinkClick r:id="rId3"/>
              </a:rPr>
              <a:t>https://www.liportal.de/kenia/wirtschaft-entwicklung/#c1445</a:t>
            </a:r>
            <a:endParaRPr lang="de-DE" sz="1200" b="0" dirty="0"/>
          </a:p>
        </p:txBody>
      </p:sp>
      <p:sp>
        <p:nvSpPr>
          <p:cNvPr id="6" name="Kopfzeilenplatzhalter 3"/>
          <p:cNvSpPr>
            <a:spLocks noGrp="1"/>
          </p:cNvSpPr>
          <p:nvPr>
            <p:ph type="hdr" sz="quarter"/>
          </p:nvPr>
        </p:nvSpPr>
        <p:spPr>
          <a:xfrm>
            <a:off x="281356" y="211015"/>
            <a:ext cx="3076363" cy="513508"/>
          </a:xfrm>
        </p:spPr>
        <p:txBody>
          <a:bodyPr/>
          <a:lstStyle/>
          <a:p>
            <a:r>
              <a:rPr lang="de-AT" dirty="0"/>
              <a:t>Sei So Frei-Adventsammlung 2019</a:t>
            </a:r>
            <a:endParaRPr lang="de-DE" dirty="0"/>
          </a:p>
        </p:txBody>
      </p:sp>
    </p:spTree>
    <p:extLst>
      <p:ext uri="{BB962C8B-B14F-4D97-AF65-F5344CB8AC3E}">
        <p14:creationId xmlns:p14="http://schemas.microsoft.com/office/powerpoint/2010/main" val="3751513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7</a:t>
            </a:fld>
            <a:endParaRPr lang="de-AT"/>
          </a:p>
        </p:txBody>
      </p:sp>
      <p:sp>
        <p:nvSpPr>
          <p:cNvPr id="11267" name="Rectangle 1"/>
          <p:cNvSpPr>
            <a:spLocks noGrp="1" noRot="1" noChangeAspect="1" noChangeArrowheads="1" noTextEdit="1"/>
          </p:cNvSpPr>
          <p:nvPr>
            <p:ph type="sldImg"/>
          </p:nvPr>
        </p:nvSpPr>
        <p:spPr>
          <a:xfrm>
            <a:off x="739775" y="844550"/>
            <a:ext cx="5554663" cy="4165600"/>
          </a:xfrm>
          <a:solidFill>
            <a:srgbClr val="FFFFFF"/>
          </a:solidFill>
          <a:ln>
            <a:solidFill>
              <a:srgbClr val="000000"/>
            </a:solidFill>
            <a:miter lim="800000"/>
          </a:ln>
        </p:spPr>
      </p:sp>
      <p:sp>
        <p:nvSpPr>
          <p:cNvPr id="11268" name="Rectangle 2"/>
          <p:cNvSpPr>
            <a:spLocks noGrp="1" noChangeArrowheads="1"/>
          </p:cNvSpPr>
          <p:nvPr>
            <p:ph type="body" idx="1"/>
          </p:nvPr>
        </p:nvSpPr>
        <p:spPr>
          <a:xfrm>
            <a:off x="703393" y="5277331"/>
            <a:ext cx="5630073" cy="5000181"/>
          </a:xfrm>
          <a:noFill/>
          <a:ln/>
        </p:spPr>
        <p:txBody>
          <a:bodyPr wrap="none" anchor="t"/>
          <a:lstStyle/>
          <a:p>
            <a:r>
              <a:rPr lang="de-DE" sz="1200" b="0" dirty="0"/>
              <a:t>Heuschreckenplage 2020 in Kenia:</a:t>
            </a:r>
            <a:br>
              <a:rPr lang="de-DE" sz="1200" b="0" dirty="0"/>
            </a:br>
            <a:r>
              <a:rPr lang="de-DE" sz="1200" b="0" dirty="0"/>
              <a:t>Die Schwärme aus Wüstenheuschrecken bestehen aus hunderten von Millionen Tieren und umfassen teilweise einen Umfang von bis zu 60 Kilometer Länge und 40 Kilometer Breite. </a:t>
            </a:r>
          </a:p>
          <a:p>
            <a:r>
              <a:rPr lang="de-DE" sz="1200" b="0" dirty="0"/>
              <a:t>In nur wenigen Minuten fressen sie ganze Felder und Weideflächen kahl: </a:t>
            </a:r>
          </a:p>
          <a:p>
            <a:r>
              <a:rPr lang="de-DE" sz="1200" b="0" dirty="0"/>
              <a:t>Am Tag können die Insekten bis zu 150 Kilometer zurücklegen, </a:t>
            </a:r>
            <a:r>
              <a:rPr lang="de-DE" sz="1200" b="0" i="0" kern="1200" dirty="0">
                <a:solidFill>
                  <a:schemeClr val="tx1"/>
                </a:solidFill>
                <a:effectLst/>
                <a:latin typeface="Arial" panose="020B0604020202020204" pitchFamily="34" charset="0"/>
                <a:ea typeface="+mn-ea"/>
                <a:cs typeface="Arial" panose="020B0604020202020204" pitchFamily="34" charset="0"/>
              </a:rPr>
              <a:t>dabei frisst jede Heuschrecke täglich die Menge des eigenen Gewichts. </a:t>
            </a:r>
          </a:p>
          <a:p>
            <a:r>
              <a:rPr lang="de-DE" sz="1200" b="0" i="0" kern="1200" dirty="0">
                <a:solidFill>
                  <a:schemeClr val="tx1"/>
                </a:solidFill>
                <a:effectLst/>
                <a:latin typeface="Arial" panose="020B0604020202020204" pitchFamily="34" charset="0"/>
                <a:ea typeface="+mn-ea"/>
                <a:cs typeface="Arial" panose="020B0604020202020204" pitchFamily="34" charset="0"/>
              </a:rPr>
              <a:t>Auf einen Schwarm hochgerechnet ist das etwa so viel, wie es braucht, um 35.000 Menschen zu ernähren.</a:t>
            </a:r>
            <a:endParaRPr lang="de-DE" sz="1200" b="0" dirty="0"/>
          </a:p>
          <a:p>
            <a:pPr marL="0" marR="0" lvl="0" indent="0" algn="l" defTabSz="739567" rtl="0" eaLnBrk="1" fontAlgn="auto" latinLnBrk="0" hangingPunct="1">
              <a:lnSpc>
                <a:spcPct val="100000"/>
              </a:lnSpc>
              <a:spcBef>
                <a:spcPts val="0"/>
              </a:spcBef>
              <a:spcAft>
                <a:spcPts val="0"/>
              </a:spcAft>
              <a:buClrTx/>
              <a:buSzTx/>
              <a:buFontTx/>
              <a:buNone/>
              <a:tabLst/>
              <a:defRPr/>
            </a:pPr>
            <a:r>
              <a:rPr lang="de-AT" sz="1200" b="0" dirty="0"/>
              <a:t>Kurzvideo zur Heuschreckenplage 2020</a:t>
            </a:r>
            <a:r>
              <a:rPr lang="de-AT" sz="1200" b="0" baseline="0" dirty="0"/>
              <a:t> unter</a:t>
            </a:r>
            <a:r>
              <a:rPr lang="de-AT" sz="1200" b="0" dirty="0"/>
              <a:t> </a:t>
            </a:r>
            <a:r>
              <a:rPr lang="de-DE" dirty="0">
                <a:hlinkClick r:id="rId3"/>
              </a:rPr>
              <a:t>https://www.youtube.com/watch?v=hTgJ0nQzbOc</a:t>
            </a:r>
            <a:r>
              <a:rPr lang="de-DE" dirty="0"/>
              <a:t> </a:t>
            </a:r>
            <a:endParaRPr lang="de-AT" sz="1200" b="0" dirty="0"/>
          </a:p>
          <a:p>
            <a:r>
              <a:rPr lang="de-AT" sz="1200" b="0" dirty="0"/>
              <a:t>(Quelle: https://www.welthungerhilfe.de/aktuelles/projektupdate/2020/heuschreckenplage-in-ostafrika-und-suedasien/) </a:t>
            </a:r>
            <a:endParaRPr lang="de-DE" sz="1200" b="0" dirty="0"/>
          </a:p>
        </p:txBody>
      </p:sp>
      <p:sp>
        <p:nvSpPr>
          <p:cNvPr id="6" name="Kopfzeilenplatzhalter 3"/>
          <p:cNvSpPr>
            <a:spLocks noGrp="1"/>
          </p:cNvSpPr>
          <p:nvPr>
            <p:ph type="hdr" sz="quarter"/>
          </p:nvPr>
        </p:nvSpPr>
        <p:spPr>
          <a:xfrm>
            <a:off x="281356" y="211015"/>
            <a:ext cx="3076363" cy="513508"/>
          </a:xfrm>
        </p:spPr>
        <p:txBody>
          <a:bodyPr/>
          <a:lstStyle/>
          <a:p>
            <a:r>
              <a:rPr lang="de-AT" dirty="0"/>
              <a:t>Sei So Frei-Adventsammlung 2019</a:t>
            </a:r>
            <a:endParaRPr lang="de-DE" dirty="0"/>
          </a:p>
        </p:txBody>
      </p:sp>
    </p:spTree>
    <p:extLst>
      <p:ext uri="{BB962C8B-B14F-4D97-AF65-F5344CB8AC3E}">
        <p14:creationId xmlns:p14="http://schemas.microsoft.com/office/powerpoint/2010/main" val="113898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8</a:t>
            </a:fld>
            <a:endParaRPr lang="de-AT"/>
          </a:p>
        </p:txBody>
      </p:sp>
      <p:sp>
        <p:nvSpPr>
          <p:cNvPr id="11267" name="Rectangle 1"/>
          <p:cNvSpPr>
            <a:spLocks noGrp="1" noRot="1" noChangeAspect="1" noChangeArrowheads="1" noTextEdit="1"/>
          </p:cNvSpPr>
          <p:nvPr>
            <p:ph type="sldImg"/>
          </p:nvPr>
        </p:nvSpPr>
        <p:spPr>
          <a:xfrm>
            <a:off x="739775" y="844550"/>
            <a:ext cx="5554663" cy="4165600"/>
          </a:xfrm>
          <a:solidFill>
            <a:srgbClr val="FFFFFF"/>
          </a:solidFill>
          <a:ln>
            <a:solidFill>
              <a:srgbClr val="000000"/>
            </a:solidFill>
            <a:miter lim="800000"/>
          </a:ln>
        </p:spPr>
      </p:sp>
      <p:sp>
        <p:nvSpPr>
          <p:cNvPr id="11268" name="Rectangle 2"/>
          <p:cNvSpPr>
            <a:spLocks noGrp="1" noChangeArrowheads="1"/>
          </p:cNvSpPr>
          <p:nvPr>
            <p:ph type="body" idx="1"/>
          </p:nvPr>
        </p:nvSpPr>
        <p:spPr>
          <a:xfrm>
            <a:off x="703393" y="5277331"/>
            <a:ext cx="5630073" cy="5000181"/>
          </a:xfrm>
          <a:noFill/>
          <a:ln/>
        </p:spPr>
        <p:txBody>
          <a:bodyPr wrap="none" anchor="t"/>
          <a:lstStyle/>
          <a:p>
            <a:r>
              <a:rPr lang="de-AT" sz="1200" b="0" baseline="0" dirty="0"/>
              <a:t>Kenia liegt im weltweiten Vergleich des HDI (Human Development Index) auf Platz 147 (0,58) von 189, wobei Kenia etwas über dem Durchschnitt in der Sub-Sahara-Region liegt. </a:t>
            </a:r>
          </a:p>
          <a:p>
            <a:pPr marL="0" marR="0" lvl="0" indent="0" algn="l" defTabSz="739567" rtl="0" eaLnBrk="1" fontAlgn="auto" latinLnBrk="0" hangingPunct="1">
              <a:lnSpc>
                <a:spcPct val="100000"/>
              </a:lnSpc>
              <a:spcBef>
                <a:spcPts val="0"/>
              </a:spcBef>
              <a:spcAft>
                <a:spcPts val="0"/>
              </a:spcAft>
              <a:buClrTx/>
              <a:buSzTx/>
              <a:buFontTx/>
              <a:buNone/>
              <a:tabLst/>
              <a:defRPr/>
            </a:pPr>
            <a:r>
              <a:rPr lang="de-DE" sz="1200" dirty="0"/>
              <a:t>Der Gesundheitssektor in Kenia befasst sich überwiegend mit Problemen wie HIV/AIDS, Malaria, Mangel- und Unterernährung und Tropenkrankheiten.</a:t>
            </a:r>
            <a:br>
              <a:rPr lang="de-DE" sz="1200" dirty="0"/>
            </a:br>
            <a:r>
              <a:rPr lang="de-DE" sz="1200" b="0" baseline="0" dirty="0"/>
              <a:t>Es gibt extreme geografische und sozio-ökonomische Diskrepanzen beim Zugang zu Gesundheitsinstitutionen. </a:t>
            </a:r>
          </a:p>
          <a:p>
            <a:pPr marL="0" marR="0" lvl="0" indent="0" algn="l" defTabSz="739567" rtl="0" eaLnBrk="1" fontAlgn="auto" latinLnBrk="0" hangingPunct="1">
              <a:lnSpc>
                <a:spcPct val="100000"/>
              </a:lnSpc>
              <a:spcBef>
                <a:spcPts val="0"/>
              </a:spcBef>
              <a:spcAft>
                <a:spcPts val="0"/>
              </a:spcAft>
              <a:buClrTx/>
              <a:buSzTx/>
              <a:buFontTx/>
              <a:buNone/>
              <a:tabLst/>
              <a:defRPr/>
            </a:pPr>
            <a:r>
              <a:rPr lang="de-DE" sz="1200" b="0" baseline="0" dirty="0"/>
              <a:t>Im Norden ist der Zugang grundsätzlich schwieriger. </a:t>
            </a:r>
            <a:r>
              <a:rPr lang="de-DE" sz="1200" dirty="0"/>
              <a:t>Generell steigt die Qualität in den städtischen und sinkt in den ländlichen Gebieten.</a:t>
            </a:r>
            <a:br>
              <a:rPr lang="de-DE" sz="1800" dirty="0"/>
            </a:br>
            <a:endParaRPr lang="de-DE" sz="1500" b="0" dirty="0"/>
          </a:p>
        </p:txBody>
      </p:sp>
      <p:sp>
        <p:nvSpPr>
          <p:cNvPr id="6" name="Kopfzeilenplatzhalter 3"/>
          <p:cNvSpPr>
            <a:spLocks noGrp="1"/>
          </p:cNvSpPr>
          <p:nvPr>
            <p:ph type="hdr" sz="quarter"/>
          </p:nvPr>
        </p:nvSpPr>
        <p:spPr>
          <a:xfrm>
            <a:off x="281356" y="211015"/>
            <a:ext cx="3076363" cy="513508"/>
          </a:xfrm>
        </p:spPr>
        <p:txBody>
          <a:bodyPr/>
          <a:lstStyle/>
          <a:p>
            <a:r>
              <a:rPr lang="de-AT" dirty="0"/>
              <a:t>Sei So Frei-Adventsammlung 2019</a:t>
            </a:r>
            <a:endParaRPr lang="de-DE" dirty="0"/>
          </a:p>
        </p:txBody>
      </p:sp>
    </p:spTree>
    <p:extLst>
      <p:ext uri="{BB962C8B-B14F-4D97-AF65-F5344CB8AC3E}">
        <p14:creationId xmlns:p14="http://schemas.microsoft.com/office/powerpoint/2010/main" val="68747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9</a:t>
            </a:fld>
            <a:endParaRPr lang="de-AT"/>
          </a:p>
        </p:txBody>
      </p:sp>
      <p:sp>
        <p:nvSpPr>
          <p:cNvPr id="11267" name="Rectangle 1"/>
          <p:cNvSpPr>
            <a:spLocks noGrp="1" noRot="1" noChangeAspect="1" noChangeArrowheads="1" noTextEdit="1"/>
          </p:cNvSpPr>
          <p:nvPr>
            <p:ph type="sldImg"/>
          </p:nvPr>
        </p:nvSpPr>
        <p:spPr>
          <a:xfrm>
            <a:off x="739775" y="844550"/>
            <a:ext cx="5554663" cy="4165600"/>
          </a:xfrm>
          <a:solidFill>
            <a:srgbClr val="FFFFFF"/>
          </a:solidFill>
          <a:ln>
            <a:solidFill>
              <a:srgbClr val="000000"/>
            </a:solidFill>
            <a:miter lim="800000"/>
          </a:ln>
        </p:spPr>
      </p:sp>
      <p:sp>
        <p:nvSpPr>
          <p:cNvPr id="11268" name="Rectangle 2"/>
          <p:cNvSpPr>
            <a:spLocks noGrp="1" noChangeArrowheads="1"/>
          </p:cNvSpPr>
          <p:nvPr>
            <p:ph type="body" idx="1"/>
          </p:nvPr>
        </p:nvSpPr>
        <p:spPr>
          <a:xfrm>
            <a:off x="703393" y="5277331"/>
            <a:ext cx="5630073" cy="5000181"/>
          </a:xfrm>
          <a:noFill/>
          <a:ln/>
        </p:spPr>
        <p:txBody>
          <a:bodyPr wrap="none" anchor="t"/>
          <a:lstStyle/>
          <a:p>
            <a:r>
              <a:rPr lang="de-AT" sz="1200" b="0" dirty="0"/>
              <a:t>Es gibt rund 200 verschiedene Slums in</a:t>
            </a:r>
            <a:r>
              <a:rPr lang="de-AT" sz="1200" b="0" baseline="0" dirty="0"/>
              <a:t> Nairobi. </a:t>
            </a:r>
            <a:r>
              <a:rPr lang="de-DE" sz="1200" b="0" baseline="0" dirty="0"/>
              <a:t>Zwei Drittel der 4,4 Millionen Einwohner </a:t>
            </a:r>
            <a:r>
              <a:rPr lang="de-DE" sz="1200" b="0" baseline="0" dirty="0" err="1"/>
              <a:t>Nairobi‘s</a:t>
            </a:r>
            <a:r>
              <a:rPr lang="de-DE" sz="1200" b="0" baseline="0" dirty="0"/>
              <a:t> hausen in den über 200 Elendsvierteln.</a:t>
            </a:r>
            <a:endParaRPr lang="de-DE" sz="1200" b="0" dirty="0"/>
          </a:p>
          <a:p>
            <a:r>
              <a:rPr lang="de-DE" sz="1200" b="0" dirty="0"/>
              <a:t>Die Slums sind u.a. das Ergebnis der Urbanisierung,</a:t>
            </a:r>
            <a:r>
              <a:rPr lang="de-DE" sz="1200" b="0" baseline="0" dirty="0"/>
              <a:t> schlechter Stadtplanung und die unzureichende Bezahlung im Niedriglohnsektor.</a:t>
            </a:r>
            <a:br>
              <a:rPr lang="de-DE" sz="1200" b="0" baseline="0" dirty="0"/>
            </a:br>
            <a:r>
              <a:rPr lang="de-DE" sz="1200" b="0" baseline="0" dirty="0"/>
              <a:t>Nairobi gilt als einer der gefährlichsten Städte weltweit. </a:t>
            </a:r>
            <a:endParaRPr lang="de-DE" sz="1200" b="0" dirty="0"/>
          </a:p>
        </p:txBody>
      </p:sp>
      <p:sp>
        <p:nvSpPr>
          <p:cNvPr id="6" name="Kopfzeilenplatzhalter 3"/>
          <p:cNvSpPr>
            <a:spLocks noGrp="1"/>
          </p:cNvSpPr>
          <p:nvPr>
            <p:ph type="hdr" sz="quarter"/>
          </p:nvPr>
        </p:nvSpPr>
        <p:spPr>
          <a:xfrm>
            <a:off x="281356" y="211015"/>
            <a:ext cx="3076363" cy="513508"/>
          </a:xfrm>
        </p:spPr>
        <p:txBody>
          <a:bodyPr/>
          <a:lstStyle/>
          <a:p>
            <a:r>
              <a:rPr lang="de-AT" dirty="0"/>
              <a:t>Sei So Frei-Adventsammlung 2019</a:t>
            </a:r>
            <a:endParaRPr lang="de-DE" dirty="0"/>
          </a:p>
        </p:txBody>
      </p:sp>
    </p:spTree>
    <p:extLst>
      <p:ext uri="{BB962C8B-B14F-4D97-AF65-F5344CB8AC3E}">
        <p14:creationId xmlns:p14="http://schemas.microsoft.com/office/powerpoint/2010/main" val="316885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03992" y="824885"/>
            <a:ext cx="5711905" cy="1754776"/>
          </a:xfrm>
        </p:spPr>
        <p:txBody>
          <a:bodyPr anchor="b"/>
          <a:lstStyle>
            <a:lvl1pPr algn="ctr">
              <a:defRPr sz="4409"/>
            </a:lvl1pPr>
          </a:lstStyle>
          <a:p>
            <a:r>
              <a:rPr lang="de-DE"/>
              <a:t>Titelmasterformat durch Klicken bearbeiten</a:t>
            </a:r>
            <a:endParaRPr lang="en-US" dirty="0"/>
          </a:p>
        </p:txBody>
      </p:sp>
      <p:sp>
        <p:nvSpPr>
          <p:cNvPr id="3" name="Subtitle 2"/>
          <p:cNvSpPr>
            <a:spLocks noGrp="1"/>
          </p:cNvSpPr>
          <p:nvPr>
            <p:ph type="subTitle" idx="1"/>
          </p:nvPr>
        </p:nvSpPr>
        <p:spPr>
          <a:xfrm>
            <a:off x="839986" y="2647331"/>
            <a:ext cx="5039916" cy="1216909"/>
          </a:xfrm>
        </p:spPr>
        <p:txBody>
          <a:bodyPr/>
          <a:lstStyle>
            <a:lvl1pPr marL="0" indent="0" algn="ctr">
              <a:buNone/>
              <a:defRPr sz="1764"/>
            </a:lvl1pPr>
            <a:lvl2pPr marL="335996" indent="0" algn="ctr">
              <a:buNone/>
              <a:defRPr sz="1470"/>
            </a:lvl2pPr>
            <a:lvl3pPr marL="671993" indent="0" algn="ctr">
              <a:buNone/>
              <a:defRPr sz="1323"/>
            </a:lvl3pPr>
            <a:lvl4pPr marL="1007989" indent="0" algn="ctr">
              <a:buNone/>
              <a:defRPr sz="1176"/>
            </a:lvl4pPr>
            <a:lvl5pPr marL="1343985" indent="0" algn="ctr">
              <a:buNone/>
              <a:defRPr sz="1176"/>
            </a:lvl5pPr>
            <a:lvl6pPr marL="1679981" indent="0" algn="ctr">
              <a:buNone/>
              <a:defRPr sz="1176"/>
            </a:lvl6pPr>
            <a:lvl7pPr marL="2015978" indent="0" algn="ctr">
              <a:buNone/>
              <a:defRPr sz="1176"/>
            </a:lvl7pPr>
            <a:lvl8pPr marL="2351974" indent="0" algn="ctr">
              <a:buNone/>
              <a:defRPr sz="1176"/>
            </a:lvl8pPr>
            <a:lvl9pPr marL="2687970" indent="0" algn="ctr">
              <a:buNone/>
              <a:defRPr sz="1176"/>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8897A298-F472-473E-9057-8F35EC7042A6}" type="datetimeFigureOut">
              <a:rPr lang="de-DE" smtClean="0"/>
              <a:t>09.10.20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343261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897A298-F472-473E-9057-8F35EC7042A6}" type="datetimeFigureOut">
              <a:rPr lang="de-DE" smtClean="0"/>
              <a:t>09.10.20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29305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08920" y="268350"/>
            <a:ext cx="1448976" cy="4271432"/>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61993" y="268350"/>
            <a:ext cx="4262929" cy="4271432"/>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897A298-F472-473E-9057-8F35EC7042A6}" type="datetimeFigureOut">
              <a:rPr lang="de-DE" smtClean="0"/>
              <a:t>09.10.20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3598082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fld id="{73B44ABB-C911-46DF-9E7E-1B0F3AC3F9FC}" type="slidenum">
              <a:rPr lang="de-AT"/>
              <a:pPr/>
              <a:t>‹Nr.›</a:t>
            </a:fld>
            <a:endParaRPr lang="de-AT"/>
          </a:p>
        </p:txBody>
      </p:sp>
    </p:spTree>
    <p:extLst>
      <p:ext uri="{BB962C8B-B14F-4D97-AF65-F5344CB8AC3E}">
        <p14:creationId xmlns:p14="http://schemas.microsoft.com/office/powerpoint/2010/main" val="343070711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fld id="{797A86AB-1CE9-46C8-95FD-AEB062C59013}" type="slidenum">
              <a:rPr lang="de-AT"/>
              <a:pPr/>
              <a:t>‹Nr.›</a:t>
            </a:fld>
            <a:endParaRPr lang="de-AT"/>
          </a:p>
        </p:txBody>
      </p:sp>
    </p:spTree>
    <p:extLst>
      <p:ext uri="{BB962C8B-B14F-4D97-AF65-F5344CB8AC3E}">
        <p14:creationId xmlns:p14="http://schemas.microsoft.com/office/powerpoint/2010/main" val="237291140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897A298-F472-473E-9057-8F35EC7042A6}" type="datetimeFigureOut">
              <a:rPr lang="de-DE" smtClean="0"/>
              <a:t>09.10.20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89825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8493" y="1256579"/>
            <a:ext cx="5795903" cy="2096630"/>
          </a:xfrm>
        </p:spPr>
        <p:txBody>
          <a:bodyPr anchor="b"/>
          <a:lstStyle>
            <a:lvl1pPr>
              <a:defRPr sz="4409"/>
            </a:lvl1pPr>
          </a:lstStyle>
          <a:p>
            <a:r>
              <a:rPr lang="de-DE"/>
              <a:t>Titelmasterformat durch Klicken bearbeiten</a:t>
            </a:r>
            <a:endParaRPr lang="en-US" dirty="0"/>
          </a:p>
        </p:txBody>
      </p:sp>
      <p:sp>
        <p:nvSpPr>
          <p:cNvPr id="3" name="Text Placeholder 2"/>
          <p:cNvSpPr>
            <a:spLocks noGrp="1"/>
          </p:cNvSpPr>
          <p:nvPr>
            <p:ph type="body" idx="1"/>
          </p:nvPr>
        </p:nvSpPr>
        <p:spPr>
          <a:xfrm>
            <a:off x="458493" y="3373044"/>
            <a:ext cx="5795903" cy="1102568"/>
          </a:xfrm>
        </p:spPr>
        <p:txBody>
          <a:bodyPr/>
          <a:lstStyle>
            <a:lvl1pPr marL="0" indent="0">
              <a:buNone/>
              <a:defRPr sz="1764">
                <a:solidFill>
                  <a:schemeClr val="tx1"/>
                </a:solidFill>
              </a:defRPr>
            </a:lvl1pPr>
            <a:lvl2pPr marL="335996" indent="0">
              <a:buNone/>
              <a:defRPr sz="1470">
                <a:solidFill>
                  <a:schemeClr val="tx1">
                    <a:tint val="75000"/>
                  </a:schemeClr>
                </a:solidFill>
              </a:defRPr>
            </a:lvl2pPr>
            <a:lvl3pPr marL="671993" indent="0">
              <a:buNone/>
              <a:defRPr sz="1323">
                <a:solidFill>
                  <a:schemeClr val="tx1">
                    <a:tint val="75000"/>
                  </a:schemeClr>
                </a:solidFill>
              </a:defRPr>
            </a:lvl3pPr>
            <a:lvl4pPr marL="1007989" indent="0">
              <a:buNone/>
              <a:defRPr sz="1176">
                <a:solidFill>
                  <a:schemeClr val="tx1">
                    <a:tint val="75000"/>
                  </a:schemeClr>
                </a:solidFill>
              </a:defRPr>
            </a:lvl4pPr>
            <a:lvl5pPr marL="1343985" indent="0">
              <a:buNone/>
              <a:defRPr sz="1176">
                <a:solidFill>
                  <a:schemeClr val="tx1">
                    <a:tint val="75000"/>
                  </a:schemeClr>
                </a:solidFill>
              </a:defRPr>
            </a:lvl5pPr>
            <a:lvl6pPr marL="1679981" indent="0">
              <a:buNone/>
              <a:defRPr sz="1176">
                <a:solidFill>
                  <a:schemeClr val="tx1">
                    <a:tint val="75000"/>
                  </a:schemeClr>
                </a:solidFill>
              </a:defRPr>
            </a:lvl6pPr>
            <a:lvl7pPr marL="2015978" indent="0">
              <a:buNone/>
              <a:defRPr sz="1176">
                <a:solidFill>
                  <a:schemeClr val="tx1">
                    <a:tint val="75000"/>
                  </a:schemeClr>
                </a:solidFill>
              </a:defRPr>
            </a:lvl7pPr>
            <a:lvl8pPr marL="2351974" indent="0">
              <a:buNone/>
              <a:defRPr sz="1176">
                <a:solidFill>
                  <a:schemeClr val="tx1">
                    <a:tint val="75000"/>
                  </a:schemeClr>
                </a:solidFill>
              </a:defRPr>
            </a:lvl8pPr>
            <a:lvl9pPr marL="2687970" indent="0">
              <a:buNone/>
              <a:defRPr sz="1176">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8897A298-F472-473E-9057-8F35EC7042A6}" type="datetimeFigureOut">
              <a:rPr lang="de-DE" smtClean="0"/>
              <a:t>09.10.20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3714524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461993" y="1341750"/>
            <a:ext cx="2855952" cy="319803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01944" y="1341750"/>
            <a:ext cx="2855952" cy="319803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897A298-F472-473E-9057-8F35EC7042A6}" type="datetimeFigureOut">
              <a:rPr lang="de-DE" smtClean="0"/>
              <a:t>09.10.20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362912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62868" y="268351"/>
            <a:ext cx="5795903" cy="974228"/>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462868" y="1235577"/>
            <a:ext cx="2842827" cy="605537"/>
          </a:xfrm>
        </p:spPr>
        <p:txBody>
          <a:bodyPr anchor="b"/>
          <a:lstStyle>
            <a:lvl1pPr marL="0" indent="0">
              <a:buNone/>
              <a:defRPr sz="1764" b="1"/>
            </a:lvl1pPr>
            <a:lvl2pPr marL="335996" indent="0">
              <a:buNone/>
              <a:defRPr sz="1470" b="1"/>
            </a:lvl2pPr>
            <a:lvl3pPr marL="671993" indent="0">
              <a:buNone/>
              <a:defRPr sz="1323" b="1"/>
            </a:lvl3pPr>
            <a:lvl4pPr marL="1007989" indent="0">
              <a:buNone/>
              <a:defRPr sz="1176" b="1"/>
            </a:lvl4pPr>
            <a:lvl5pPr marL="1343985" indent="0">
              <a:buNone/>
              <a:defRPr sz="1176" b="1"/>
            </a:lvl5pPr>
            <a:lvl6pPr marL="1679981" indent="0">
              <a:buNone/>
              <a:defRPr sz="1176" b="1"/>
            </a:lvl6pPr>
            <a:lvl7pPr marL="2015978" indent="0">
              <a:buNone/>
              <a:defRPr sz="1176" b="1"/>
            </a:lvl7pPr>
            <a:lvl8pPr marL="2351974" indent="0">
              <a:buNone/>
              <a:defRPr sz="1176" b="1"/>
            </a:lvl8pPr>
            <a:lvl9pPr marL="2687970" indent="0">
              <a:buNone/>
              <a:defRPr sz="1176" b="1"/>
            </a:lvl9pPr>
          </a:lstStyle>
          <a:p>
            <a:pPr lvl="0"/>
            <a:r>
              <a:rPr lang="de-DE"/>
              <a:t>Formatvorlagen des Textmasters bearbeiten</a:t>
            </a:r>
          </a:p>
        </p:txBody>
      </p:sp>
      <p:sp>
        <p:nvSpPr>
          <p:cNvPr id="4" name="Content Placeholder 3"/>
          <p:cNvSpPr>
            <a:spLocks noGrp="1"/>
          </p:cNvSpPr>
          <p:nvPr>
            <p:ph sz="half" idx="2"/>
          </p:nvPr>
        </p:nvSpPr>
        <p:spPr>
          <a:xfrm>
            <a:off x="462868" y="1841114"/>
            <a:ext cx="2842827" cy="270800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01943" y="1235577"/>
            <a:ext cx="2856828" cy="605537"/>
          </a:xfrm>
        </p:spPr>
        <p:txBody>
          <a:bodyPr anchor="b"/>
          <a:lstStyle>
            <a:lvl1pPr marL="0" indent="0">
              <a:buNone/>
              <a:defRPr sz="1764" b="1"/>
            </a:lvl1pPr>
            <a:lvl2pPr marL="335996" indent="0">
              <a:buNone/>
              <a:defRPr sz="1470" b="1"/>
            </a:lvl2pPr>
            <a:lvl3pPr marL="671993" indent="0">
              <a:buNone/>
              <a:defRPr sz="1323" b="1"/>
            </a:lvl3pPr>
            <a:lvl4pPr marL="1007989" indent="0">
              <a:buNone/>
              <a:defRPr sz="1176" b="1"/>
            </a:lvl4pPr>
            <a:lvl5pPr marL="1343985" indent="0">
              <a:buNone/>
              <a:defRPr sz="1176" b="1"/>
            </a:lvl5pPr>
            <a:lvl6pPr marL="1679981" indent="0">
              <a:buNone/>
              <a:defRPr sz="1176" b="1"/>
            </a:lvl6pPr>
            <a:lvl7pPr marL="2015978" indent="0">
              <a:buNone/>
              <a:defRPr sz="1176" b="1"/>
            </a:lvl7pPr>
            <a:lvl8pPr marL="2351974" indent="0">
              <a:buNone/>
              <a:defRPr sz="1176" b="1"/>
            </a:lvl8pPr>
            <a:lvl9pPr marL="2687970" indent="0">
              <a:buNone/>
              <a:defRPr sz="1176" b="1"/>
            </a:lvl9pPr>
          </a:lstStyle>
          <a:p>
            <a:pPr lvl="0"/>
            <a:r>
              <a:rPr lang="de-DE"/>
              <a:t>Formatvorlagen des Textmasters bearbeiten</a:t>
            </a:r>
          </a:p>
        </p:txBody>
      </p:sp>
      <p:sp>
        <p:nvSpPr>
          <p:cNvPr id="6" name="Content Placeholder 5"/>
          <p:cNvSpPr>
            <a:spLocks noGrp="1"/>
          </p:cNvSpPr>
          <p:nvPr>
            <p:ph sz="quarter" idx="4"/>
          </p:nvPr>
        </p:nvSpPr>
        <p:spPr>
          <a:xfrm>
            <a:off x="3401943" y="1841114"/>
            <a:ext cx="2856828" cy="270800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897A298-F472-473E-9057-8F35EC7042A6}" type="datetimeFigureOut">
              <a:rPr lang="de-DE" smtClean="0"/>
              <a:t>09.10.20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391979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8897A298-F472-473E-9057-8F35EC7042A6}" type="datetimeFigureOut">
              <a:rPr lang="de-DE" smtClean="0"/>
              <a:t>09.10.20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321964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7A298-F472-473E-9057-8F35EC7042A6}" type="datetimeFigureOut">
              <a:rPr lang="de-DE" smtClean="0"/>
              <a:t>09.10.20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3126757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2867" y="336021"/>
            <a:ext cx="2167339" cy="1176073"/>
          </a:xfrm>
        </p:spPr>
        <p:txBody>
          <a:bodyPr anchor="b"/>
          <a:lstStyle>
            <a:lvl1pPr>
              <a:defRPr sz="2352"/>
            </a:lvl1pPr>
          </a:lstStyle>
          <a:p>
            <a:r>
              <a:rPr lang="de-DE"/>
              <a:t>Titelmasterformat durch Klicken bearbeiten</a:t>
            </a:r>
            <a:endParaRPr lang="en-US" dirty="0"/>
          </a:p>
        </p:txBody>
      </p:sp>
      <p:sp>
        <p:nvSpPr>
          <p:cNvPr id="3" name="Content Placeholder 2"/>
          <p:cNvSpPr>
            <a:spLocks noGrp="1"/>
          </p:cNvSpPr>
          <p:nvPr>
            <p:ph idx="1"/>
          </p:nvPr>
        </p:nvSpPr>
        <p:spPr>
          <a:xfrm>
            <a:off x="2856828" y="725713"/>
            <a:ext cx="3401943" cy="3581889"/>
          </a:xfrm>
        </p:spPr>
        <p:txBody>
          <a:bodyPr/>
          <a:lstStyle>
            <a:lvl1pPr>
              <a:defRPr sz="2352"/>
            </a:lvl1pPr>
            <a:lvl2pPr>
              <a:defRPr sz="2058"/>
            </a:lvl2pPr>
            <a:lvl3pPr>
              <a:defRPr sz="1764"/>
            </a:lvl3pPr>
            <a:lvl4pPr>
              <a:defRPr sz="1470"/>
            </a:lvl4pPr>
            <a:lvl5pPr>
              <a:defRPr sz="1470"/>
            </a:lvl5pPr>
            <a:lvl6pPr>
              <a:defRPr sz="1470"/>
            </a:lvl6pPr>
            <a:lvl7pPr>
              <a:defRPr sz="1470"/>
            </a:lvl7pPr>
            <a:lvl8pPr>
              <a:defRPr sz="1470"/>
            </a:lvl8pPr>
            <a:lvl9pPr>
              <a:defRPr sz="147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62867" y="1512094"/>
            <a:ext cx="2167339" cy="2801341"/>
          </a:xfrm>
        </p:spPr>
        <p:txBody>
          <a:bodyPr/>
          <a:lstStyle>
            <a:lvl1pPr marL="0" indent="0">
              <a:buNone/>
              <a:defRPr sz="1176"/>
            </a:lvl1pPr>
            <a:lvl2pPr marL="335996" indent="0">
              <a:buNone/>
              <a:defRPr sz="1029"/>
            </a:lvl2pPr>
            <a:lvl3pPr marL="671993" indent="0">
              <a:buNone/>
              <a:defRPr sz="882"/>
            </a:lvl3pPr>
            <a:lvl4pPr marL="1007989" indent="0">
              <a:buNone/>
              <a:defRPr sz="735"/>
            </a:lvl4pPr>
            <a:lvl5pPr marL="1343985" indent="0">
              <a:buNone/>
              <a:defRPr sz="735"/>
            </a:lvl5pPr>
            <a:lvl6pPr marL="1679981" indent="0">
              <a:buNone/>
              <a:defRPr sz="735"/>
            </a:lvl6pPr>
            <a:lvl7pPr marL="2015978" indent="0">
              <a:buNone/>
              <a:defRPr sz="735"/>
            </a:lvl7pPr>
            <a:lvl8pPr marL="2351974" indent="0">
              <a:buNone/>
              <a:defRPr sz="735"/>
            </a:lvl8pPr>
            <a:lvl9pPr marL="2687970" indent="0">
              <a:buNone/>
              <a:defRPr sz="735"/>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8897A298-F472-473E-9057-8F35EC7042A6}" type="datetimeFigureOut">
              <a:rPr lang="de-DE" smtClean="0"/>
              <a:t>09.10.20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1354234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2867" y="336021"/>
            <a:ext cx="2167339" cy="1176073"/>
          </a:xfrm>
        </p:spPr>
        <p:txBody>
          <a:bodyPr anchor="b"/>
          <a:lstStyle>
            <a:lvl1pPr>
              <a:defRPr sz="2352"/>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2856828" y="725713"/>
            <a:ext cx="3401943" cy="3581889"/>
          </a:xfrm>
        </p:spPr>
        <p:txBody>
          <a:bodyPr anchor="t"/>
          <a:lstStyle>
            <a:lvl1pPr marL="0" indent="0">
              <a:buNone/>
              <a:defRPr sz="2352"/>
            </a:lvl1pPr>
            <a:lvl2pPr marL="335996" indent="0">
              <a:buNone/>
              <a:defRPr sz="2058"/>
            </a:lvl2pPr>
            <a:lvl3pPr marL="671993" indent="0">
              <a:buNone/>
              <a:defRPr sz="1764"/>
            </a:lvl3pPr>
            <a:lvl4pPr marL="1007989" indent="0">
              <a:buNone/>
              <a:defRPr sz="1470"/>
            </a:lvl4pPr>
            <a:lvl5pPr marL="1343985" indent="0">
              <a:buNone/>
              <a:defRPr sz="1470"/>
            </a:lvl5pPr>
            <a:lvl6pPr marL="1679981" indent="0">
              <a:buNone/>
              <a:defRPr sz="1470"/>
            </a:lvl6pPr>
            <a:lvl7pPr marL="2015978" indent="0">
              <a:buNone/>
              <a:defRPr sz="1470"/>
            </a:lvl7pPr>
            <a:lvl8pPr marL="2351974" indent="0">
              <a:buNone/>
              <a:defRPr sz="1470"/>
            </a:lvl8pPr>
            <a:lvl9pPr marL="2687970" indent="0">
              <a:buNone/>
              <a:defRPr sz="1470"/>
            </a:lvl9pPr>
          </a:lstStyle>
          <a:p>
            <a:r>
              <a:rPr lang="de-DE"/>
              <a:t>Bild durch Klicken auf Symbol hinzufügen</a:t>
            </a:r>
            <a:endParaRPr lang="en-US" dirty="0"/>
          </a:p>
        </p:txBody>
      </p:sp>
      <p:sp>
        <p:nvSpPr>
          <p:cNvPr id="4" name="Text Placeholder 3"/>
          <p:cNvSpPr>
            <a:spLocks noGrp="1"/>
          </p:cNvSpPr>
          <p:nvPr>
            <p:ph type="body" sz="half" idx="2"/>
          </p:nvPr>
        </p:nvSpPr>
        <p:spPr>
          <a:xfrm>
            <a:off x="462867" y="1512094"/>
            <a:ext cx="2167339" cy="2801341"/>
          </a:xfrm>
        </p:spPr>
        <p:txBody>
          <a:bodyPr/>
          <a:lstStyle>
            <a:lvl1pPr marL="0" indent="0">
              <a:buNone/>
              <a:defRPr sz="1176"/>
            </a:lvl1pPr>
            <a:lvl2pPr marL="335996" indent="0">
              <a:buNone/>
              <a:defRPr sz="1029"/>
            </a:lvl2pPr>
            <a:lvl3pPr marL="671993" indent="0">
              <a:buNone/>
              <a:defRPr sz="882"/>
            </a:lvl3pPr>
            <a:lvl4pPr marL="1007989" indent="0">
              <a:buNone/>
              <a:defRPr sz="735"/>
            </a:lvl4pPr>
            <a:lvl5pPr marL="1343985" indent="0">
              <a:buNone/>
              <a:defRPr sz="735"/>
            </a:lvl5pPr>
            <a:lvl6pPr marL="1679981" indent="0">
              <a:buNone/>
              <a:defRPr sz="735"/>
            </a:lvl6pPr>
            <a:lvl7pPr marL="2015978" indent="0">
              <a:buNone/>
              <a:defRPr sz="735"/>
            </a:lvl7pPr>
            <a:lvl8pPr marL="2351974" indent="0">
              <a:buNone/>
              <a:defRPr sz="735"/>
            </a:lvl8pPr>
            <a:lvl9pPr marL="2687970" indent="0">
              <a:buNone/>
              <a:defRPr sz="735"/>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8897A298-F472-473E-9057-8F35EC7042A6}" type="datetimeFigureOut">
              <a:rPr lang="de-DE" smtClean="0"/>
              <a:t>09.10.20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364307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993" y="268351"/>
            <a:ext cx="5795903" cy="974228"/>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461993" y="1341750"/>
            <a:ext cx="5795903" cy="3198032"/>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61992" y="4671625"/>
            <a:ext cx="1511975" cy="268350"/>
          </a:xfrm>
          <a:prstGeom prst="rect">
            <a:avLst/>
          </a:prstGeom>
        </p:spPr>
        <p:txBody>
          <a:bodyPr vert="horz" lIns="91440" tIns="45720" rIns="91440" bIns="45720" rtlCol="0" anchor="ctr"/>
          <a:lstStyle>
            <a:lvl1pPr algn="l">
              <a:defRPr sz="882">
                <a:solidFill>
                  <a:schemeClr val="tx1">
                    <a:tint val="75000"/>
                  </a:schemeClr>
                </a:solidFill>
              </a:defRPr>
            </a:lvl1pPr>
          </a:lstStyle>
          <a:p>
            <a:fld id="{8897A298-F472-473E-9057-8F35EC7042A6}" type="datetimeFigureOut">
              <a:rPr lang="de-DE" smtClean="0"/>
              <a:t>09.10.20</a:t>
            </a:fld>
            <a:endParaRPr lang="de-DE"/>
          </a:p>
        </p:txBody>
      </p:sp>
      <p:sp>
        <p:nvSpPr>
          <p:cNvPr id="5" name="Footer Placeholder 4"/>
          <p:cNvSpPr>
            <a:spLocks noGrp="1"/>
          </p:cNvSpPr>
          <p:nvPr>
            <p:ph type="ftr" sz="quarter" idx="3"/>
          </p:nvPr>
        </p:nvSpPr>
        <p:spPr>
          <a:xfrm>
            <a:off x="2225963" y="4671625"/>
            <a:ext cx="2267962" cy="268350"/>
          </a:xfrm>
          <a:prstGeom prst="rect">
            <a:avLst/>
          </a:prstGeom>
        </p:spPr>
        <p:txBody>
          <a:bodyPr vert="horz" lIns="91440" tIns="45720" rIns="91440" bIns="45720" rtlCol="0" anchor="ctr"/>
          <a:lstStyle>
            <a:lvl1pPr algn="ctr">
              <a:defRPr sz="882">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745921" y="4671625"/>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t>‹Nr.›</a:t>
            </a:fld>
            <a:endParaRPr lang="de-DE"/>
          </a:p>
        </p:txBody>
      </p:sp>
    </p:spTree>
    <p:extLst>
      <p:ext uri="{BB962C8B-B14F-4D97-AF65-F5344CB8AC3E}">
        <p14:creationId xmlns:p14="http://schemas.microsoft.com/office/powerpoint/2010/main" val="252549547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673" r:id="rId12"/>
    <p:sldLayoutId id="2147483674" r:id="rId13"/>
  </p:sldLayoutIdLst>
  <p:txStyles>
    <p:titleStyle>
      <a:lvl1pPr algn="l" defTabSz="671993" rtl="0" eaLnBrk="1" latinLnBrk="0" hangingPunct="1">
        <a:lnSpc>
          <a:spcPct val="90000"/>
        </a:lnSpc>
        <a:spcBef>
          <a:spcPct val="0"/>
        </a:spcBef>
        <a:buNone/>
        <a:defRPr sz="3234" kern="1200">
          <a:solidFill>
            <a:schemeClr val="tx1"/>
          </a:solidFill>
          <a:latin typeface="+mj-lt"/>
          <a:ea typeface="+mj-ea"/>
          <a:cs typeface="+mj-cs"/>
        </a:defRPr>
      </a:lvl1pPr>
    </p:titleStyle>
    <p:bodyStyle>
      <a:lvl1pPr marL="167998" indent="-167998" algn="l" defTabSz="671993" rtl="0" eaLnBrk="1" latinLnBrk="0" hangingPunct="1">
        <a:lnSpc>
          <a:spcPct val="90000"/>
        </a:lnSpc>
        <a:spcBef>
          <a:spcPts val="735"/>
        </a:spcBef>
        <a:buFont typeface="Arial" panose="020B0604020202020204" pitchFamily="34" charset="0"/>
        <a:buChar char="•"/>
        <a:defRPr sz="2058" kern="1200">
          <a:solidFill>
            <a:schemeClr val="tx1"/>
          </a:solidFill>
          <a:latin typeface="+mn-lt"/>
          <a:ea typeface="+mn-ea"/>
          <a:cs typeface="+mn-cs"/>
        </a:defRPr>
      </a:lvl1pPr>
      <a:lvl2pPr marL="503994" indent="-167998" algn="l" defTabSz="671993" rtl="0" eaLnBrk="1" latinLnBrk="0" hangingPunct="1">
        <a:lnSpc>
          <a:spcPct val="90000"/>
        </a:lnSpc>
        <a:spcBef>
          <a:spcPts val="367"/>
        </a:spcBef>
        <a:buFont typeface="Arial" panose="020B0604020202020204" pitchFamily="34" charset="0"/>
        <a:buChar char="•"/>
        <a:defRPr sz="1764" kern="1200">
          <a:solidFill>
            <a:schemeClr val="tx1"/>
          </a:solidFill>
          <a:latin typeface="+mn-lt"/>
          <a:ea typeface="+mn-ea"/>
          <a:cs typeface="+mn-cs"/>
        </a:defRPr>
      </a:lvl2pPr>
      <a:lvl3pPr marL="839991" indent="-167998" algn="l" defTabSz="671993" rtl="0" eaLnBrk="1" latinLnBrk="0" hangingPunct="1">
        <a:lnSpc>
          <a:spcPct val="90000"/>
        </a:lnSpc>
        <a:spcBef>
          <a:spcPts val="367"/>
        </a:spcBef>
        <a:buFont typeface="Arial" panose="020B0604020202020204" pitchFamily="34" charset="0"/>
        <a:buChar char="•"/>
        <a:defRPr sz="1470" kern="1200">
          <a:solidFill>
            <a:schemeClr val="tx1"/>
          </a:solidFill>
          <a:latin typeface="+mn-lt"/>
          <a:ea typeface="+mn-ea"/>
          <a:cs typeface="+mn-cs"/>
        </a:defRPr>
      </a:lvl3pPr>
      <a:lvl4pPr marL="1175987" indent="-167998" algn="l" defTabSz="671993" rtl="0" eaLnBrk="1" latinLnBrk="0" hangingPunct="1">
        <a:lnSpc>
          <a:spcPct val="90000"/>
        </a:lnSpc>
        <a:spcBef>
          <a:spcPts val="367"/>
        </a:spcBef>
        <a:buFont typeface="Arial" panose="020B0604020202020204" pitchFamily="34" charset="0"/>
        <a:buChar char="•"/>
        <a:defRPr sz="1323" kern="1200">
          <a:solidFill>
            <a:schemeClr val="tx1"/>
          </a:solidFill>
          <a:latin typeface="+mn-lt"/>
          <a:ea typeface="+mn-ea"/>
          <a:cs typeface="+mn-cs"/>
        </a:defRPr>
      </a:lvl4pPr>
      <a:lvl5pPr marL="1511983" indent="-167998" algn="l" defTabSz="671993" rtl="0" eaLnBrk="1" latinLnBrk="0" hangingPunct="1">
        <a:lnSpc>
          <a:spcPct val="90000"/>
        </a:lnSpc>
        <a:spcBef>
          <a:spcPts val="367"/>
        </a:spcBef>
        <a:buFont typeface="Arial" panose="020B0604020202020204" pitchFamily="34" charset="0"/>
        <a:buChar char="•"/>
        <a:defRPr sz="1323" kern="1200">
          <a:solidFill>
            <a:schemeClr val="tx1"/>
          </a:solidFill>
          <a:latin typeface="+mn-lt"/>
          <a:ea typeface="+mn-ea"/>
          <a:cs typeface="+mn-cs"/>
        </a:defRPr>
      </a:lvl5pPr>
      <a:lvl6pPr marL="1847980" indent="-167998" algn="l" defTabSz="671993" rtl="0" eaLnBrk="1" latinLnBrk="0" hangingPunct="1">
        <a:lnSpc>
          <a:spcPct val="90000"/>
        </a:lnSpc>
        <a:spcBef>
          <a:spcPts val="367"/>
        </a:spcBef>
        <a:buFont typeface="Arial" panose="020B0604020202020204" pitchFamily="34" charset="0"/>
        <a:buChar char="•"/>
        <a:defRPr sz="1323" kern="1200">
          <a:solidFill>
            <a:schemeClr val="tx1"/>
          </a:solidFill>
          <a:latin typeface="+mn-lt"/>
          <a:ea typeface="+mn-ea"/>
          <a:cs typeface="+mn-cs"/>
        </a:defRPr>
      </a:lvl6pPr>
      <a:lvl7pPr marL="2183976" indent="-167998" algn="l" defTabSz="671993" rtl="0" eaLnBrk="1" latinLnBrk="0" hangingPunct="1">
        <a:lnSpc>
          <a:spcPct val="90000"/>
        </a:lnSpc>
        <a:spcBef>
          <a:spcPts val="367"/>
        </a:spcBef>
        <a:buFont typeface="Arial" panose="020B0604020202020204" pitchFamily="34" charset="0"/>
        <a:buChar char="•"/>
        <a:defRPr sz="1323" kern="1200">
          <a:solidFill>
            <a:schemeClr val="tx1"/>
          </a:solidFill>
          <a:latin typeface="+mn-lt"/>
          <a:ea typeface="+mn-ea"/>
          <a:cs typeface="+mn-cs"/>
        </a:defRPr>
      </a:lvl7pPr>
      <a:lvl8pPr marL="2519972" indent="-167998" algn="l" defTabSz="671993" rtl="0" eaLnBrk="1" latinLnBrk="0" hangingPunct="1">
        <a:lnSpc>
          <a:spcPct val="90000"/>
        </a:lnSpc>
        <a:spcBef>
          <a:spcPts val="367"/>
        </a:spcBef>
        <a:buFont typeface="Arial" panose="020B0604020202020204" pitchFamily="34" charset="0"/>
        <a:buChar char="•"/>
        <a:defRPr sz="1323" kern="1200">
          <a:solidFill>
            <a:schemeClr val="tx1"/>
          </a:solidFill>
          <a:latin typeface="+mn-lt"/>
          <a:ea typeface="+mn-ea"/>
          <a:cs typeface="+mn-cs"/>
        </a:defRPr>
      </a:lvl8pPr>
      <a:lvl9pPr marL="2855968" indent="-167998" algn="l" defTabSz="671993" rtl="0" eaLnBrk="1" latinLnBrk="0" hangingPunct="1">
        <a:lnSpc>
          <a:spcPct val="90000"/>
        </a:lnSpc>
        <a:spcBef>
          <a:spcPts val="367"/>
        </a:spcBef>
        <a:buFont typeface="Arial" panose="020B0604020202020204" pitchFamily="34" charset="0"/>
        <a:buChar char="•"/>
        <a:defRPr sz="1323" kern="1200">
          <a:solidFill>
            <a:schemeClr val="tx1"/>
          </a:solidFill>
          <a:latin typeface="+mn-lt"/>
          <a:ea typeface="+mn-ea"/>
          <a:cs typeface="+mn-cs"/>
        </a:defRPr>
      </a:lvl9pPr>
    </p:bodyStyle>
    <p:otherStyle>
      <a:defPPr>
        <a:defRPr lang="en-US"/>
      </a:defPPr>
      <a:lvl1pPr marL="0" algn="l" defTabSz="671993" rtl="0" eaLnBrk="1" latinLnBrk="0" hangingPunct="1">
        <a:defRPr sz="1323" kern="1200">
          <a:solidFill>
            <a:schemeClr val="tx1"/>
          </a:solidFill>
          <a:latin typeface="+mn-lt"/>
          <a:ea typeface="+mn-ea"/>
          <a:cs typeface="+mn-cs"/>
        </a:defRPr>
      </a:lvl1pPr>
      <a:lvl2pPr marL="335996" algn="l" defTabSz="671993" rtl="0" eaLnBrk="1" latinLnBrk="0" hangingPunct="1">
        <a:defRPr sz="1323" kern="1200">
          <a:solidFill>
            <a:schemeClr val="tx1"/>
          </a:solidFill>
          <a:latin typeface="+mn-lt"/>
          <a:ea typeface="+mn-ea"/>
          <a:cs typeface="+mn-cs"/>
        </a:defRPr>
      </a:lvl2pPr>
      <a:lvl3pPr marL="671993" algn="l" defTabSz="671993" rtl="0" eaLnBrk="1" latinLnBrk="0" hangingPunct="1">
        <a:defRPr sz="1323" kern="1200">
          <a:solidFill>
            <a:schemeClr val="tx1"/>
          </a:solidFill>
          <a:latin typeface="+mn-lt"/>
          <a:ea typeface="+mn-ea"/>
          <a:cs typeface="+mn-cs"/>
        </a:defRPr>
      </a:lvl3pPr>
      <a:lvl4pPr marL="1007989" algn="l" defTabSz="671993" rtl="0" eaLnBrk="1" latinLnBrk="0" hangingPunct="1">
        <a:defRPr sz="1323" kern="1200">
          <a:solidFill>
            <a:schemeClr val="tx1"/>
          </a:solidFill>
          <a:latin typeface="+mn-lt"/>
          <a:ea typeface="+mn-ea"/>
          <a:cs typeface="+mn-cs"/>
        </a:defRPr>
      </a:lvl4pPr>
      <a:lvl5pPr marL="1343985" algn="l" defTabSz="671993" rtl="0" eaLnBrk="1" latinLnBrk="0" hangingPunct="1">
        <a:defRPr sz="1323" kern="1200">
          <a:solidFill>
            <a:schemeClr val="tx1"/>
          </a:solidFill>
          <a:latin typeface="+mn-lt"/>
          <a:ea typeface="+mn-ea"/>
          <a:cs typeface="+mn-cs"/>
        </a:defRPr>
      </a:lvl5pPr>
      <a:lvl6pPr marL="1679981" algn="l" defTabSz="671993" rtl="0" eaLnBrk="1" latinLnBrk="0" hangingPunct="1">
        <a:defRPr sz="1323" kern="1200">
          <a:solidFill>
            <a:schemeClr val="tx1"/>
          </a:solidFill>
          <a:latin typeface="+mn-lt"/>
          <a:ea typeface="+mn-ea"/>
          <a:cs typeface="+mn-cs"/>
        </a:defRPr>
      </a:lvl6pPr>
      <a:lvl7pPr marL="2015978" algn="l" defTabSz="671993" rtl="0" eaLnBrk="1" latinLnBrk="0" hangingPunct="1">
        <a:defRPr sz="1323" kern="1200">
          <a:solidFill>
            <a:schemeClr val="tx1"/>
          </a:solidFill>
          <a:latin typeface="+mn-lt"/>
          <a:ea typeface="+mn-ea"/>
          <a:cs typeface="+mn-cs"/>
        </a:defRPr>
      </a:lvl7pPr>
      <a:lvl8pPr marL="2351974" algn="l" defTabSz="671993" rtl="0" eaLnBrk="1" latinLnBrk="0" hangingPunct="1">
        <a:defRPr sz="1323" kern="1200">
          <a:solidFill>
            <a:schemeClr val="tx1"/>
          </a:solidFill>
          <a:latin typeface="+mn-lt"/>
          <a:ea typeface="+mn-ea"/>
          <a:cs typeface="+mn-cs"/>
        </a:defRPr>
      </a:lvl8pPr>
      <a:lvl9pPr marL="2687970" algn="l" defTabSz="671993" rtl="0" eaLnBrk="1" latinLnBrk="0" hangingPunct="1">
        <a:defRPr sz="13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ian.macky.net/pat/map/afri/afri.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48358"/>
            <a:ext cx="6719888" cy="4479925"/>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Rechtwinkliges Dreieck 5"/>
          <p:cNvSpPr/>
          <p:nvPr/>
        </p:nvSpPr>
        <p:spPr>
          <a:xfrm>
            <a:off x="0" y="1821116"/>
            <a:ext cx="2489627" cy="31071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152668" y="3535120"/>
            <a:ext cx="1621331" cy="800219"/>
          </a:xfrm>
          <a:prstGeom prst="rect">
            <a:avLst/>
          </a:prstGeom>
          <a:noFill/>
        </p:spPr>
        <p:txBody>
          <a:bodyPr wrap="square" rtlCol="0">
            <a:spAutoFit/>
          </a:bodyPr>
          <a:lstStyle/>
          <a:p>
            <a:r>
              <a:rPr lang="de-AT" sz="2800" i="1" dirty="0">
                <a:latin typeface="Lucida Sans" panose="020B0602030504020204" pitchFamily="34" charset="0"/>
                <a:ea typeface="Verdana" panose="020B0604030504040204" pitchFamily="34" charset="0"/>
                <a:cs typeface="Verdana" panose="020B0604030504040204" pitchFamily="34" charset="0"/>
              </a:rPr>
              <a:t>Kenia</a:t>
            </a:r>
          </a:p>
          <a:p>
            <a:r>
              <a:rPr lang="de-AT" dirty="0">
                <a:latin typeface="Lucida Sans" panose="020B0602030504020204" pitchFamily="34" charset="0"/>
                <a:ea typeface="Verdana" panose="020B0604030504040204" pitchFamily="34" charset="0"/>
                <a:cs typeface="Verdana" panose="020B0604030504040204" pitchFamily="34" charset="0"/>
              </a:rPr>
              <a:t>	</a:t>
            </a:r>
            <a:endParaRPr lang="de-DE" dirty="0">
              <a:latin typeface="Lucida Sans" panose="020B0602030504020204" pitchFamily="34" charset="0"/>
              <a:ea typeface="Verdana" panose="020B0604030504040204" pitchFamily="34" charset="0"/>
              <a:cs typeface="Verdana" panose="020B0604030504040204" pitchFamily="34" charset="0"/>
            </a:endParaRPr>
          </a:p>
        </p:txBody>
      </p:sp>
      <p:pic>
        <p:nvPicPr>
          <p:cNvPr id="2054" name="Picture 6" descr="Flagge, Banner, Nation, Wappen, Land, Nationale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4244" y="4205741"/>
            <a:ext cx="963390" cy="722542"/>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639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6719888" cy="4478812"/>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Rechtwinkliges Dreieck 5"/>
          <p:cNvSpPr/>
          <p:nvPr/>
        </p:nvSpPr>
        <p:spPr>
          <a:xfrm>
            <a:off x="0" y="1604212"/>
            <a:ext cx="2967789" cy="332407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0" y="3316602"/>
            <a:ext cx="2077183" cy="338554"/>
          </a:xfrm>
          <a:prstGeom prst="rect">
            <a:avLst/>
          </a:prstGeom>
          <a:noFill/>
        </p:spPr>
        <p:txBody>
          <a:bodyPr wrap="square" rtlCol="0">
            <a:spAutoFit/>
          </a:bodyPr>
          <a:lstStyle/>
          <a:p>
            <a:r>
              <a:rPr lang="de-AT" sz="1600" i="1" dirty="0">
                <a:latin typeface="Lucida Sans" panose="020B0602030504020204" pitchFamily="34" charset="0"/>
                <a:ea typeface="Verdana" panose="020B0604030504040204" pitchFamily="34" charset="0"/>
                <a:cs typeface="Verdana" panose="020B0604030504040204" pitchFamily="34" charset="0"/>
              </a:rPr>
              <a:t>Leben im Slum</a:t>
            </a:r>
          </a:p>
        </p:txBody>
      </p:sp>
      <p:sp>
        <p:nvSpPr>
          <p:cNvPr id="8" name="Textfeld 7"/>
          <p:cNvSpPr txBox="1"/>
          <p:nvPr/>
        </p:nvSpPr>
        <p:spPr>
          <a:xfrm>
            <a:off x="-108420" y="3633343"/>
            <a:ext cx="3509346" cy="1406969"/>
          </a:xfrm>
          <a:prstGeom prst="rect">
            <a:avLst/>
          </a:prstGeom>
          <a:noFill/>
        </p:spPr>
        <p:txBody>
          <a:bodyPr wrap="square" numCol="1" rtlCol="0">
            <a:noAutofit/>
          </a:bodyPr>
          <a:lstStyle/>
          <a:p>
            <a:pPr marL="176213">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Kein Platz</a:t>
            </a:r>
          </a:p>
          <a:p>
            <a:pPr marL="126900">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     Keine Jobs</a:t>
            </a:r>
          </a:p>
          <a:p>
            <a:pPr marL="126900">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         Keine Toilette</a:t>
            </a:r>
          </a:p>
          <a:p>
            <a:pPr marL="126900">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             Keine Straßen</a:t>
            </a:r>
          </a:p>
          <a:p>
            <a:pPr marL="126900">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                 Kein sauberes Wasser</a:t>
            </a:r>
          </a:p>
          <a:p>
            <a:pPr marL="126900">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		     Kein…</a:t>
            </a:r>
            <a:endParaRPr lang="de-DE" sz="1200" dirty="0">
              <a:latin typeface="Lucida Sans" panose="020B0602030504020204" pitchFamily="34" charset="0"/>
              <a:ea typeface="Verdana" panose="020B0604030504040204" pitchFamily="34" charset="0"/>
              <a:cs typeface="Verdana" panose="020B0604030504040204" pitchFamily="34" charset="0"/>
            </a:endParaRPr>
          </a:p>
          <a:p>
            <a:pPr marL="126900">
              <a:lnSpc>
                <a:spcPts val="1700"/>
              </a:lnSpc>
            </a:pPr>
            <a:endParaRPr lang="de-AT" sz="1200" dirty="0">
              <a:latin typeface="Lucida Sans" panose="020B0602030504020204" pitchFamily="34" charset="0"/>
              <a:ea typeface="Verdana" panose="020B0604030504040204" pitchFamily="34" charset="0"/>
              <a:cs typeface="Verdana" panose="020B0604030504040204" pitchFamily="34" charset="0"/>
            </a:endParaRPr>
          </a:p>
          <a:p>
            <a:pPr marL="126900">
              <a:lnSpc>
                <a:spcPts val="1700"/>
              </a:lnSpc>
            </a:pPr>
            <a:endParaRPr lang="de-AT" sz="1200" dirty="0">
              <a:latin typeface="Lucida Sans" panose="020B0602030504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228671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42"/>
            <a:ext cx="6719888" cy="4479925"/>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Rechtwinkliges Dreieck 5"/>
          <p:cNvSpPr/>
          <p:nvPr/>
        </p:nvSpPr>
        <p:spPr>
          <a:xfrm>
            <a:off x="0" y="1821116"/>
            <a:ext cx="2489627" cy="31071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0" y="3380849"/>
            <a:ext cx="2077183" cy="584775"/>
          </a:xfrm>
          <a:prstGeom prst="rect">
            <a:avLst/>
          </a:prstGeom>
          <a:noFill/>
        </p:spPr>
        <p:txBody>
          <a:bodyPr wrap="square" rtlCol="0">
            <a:spAutoFit/>
          </a:bodyPr>
          <a:lstStyle/>
          <a:p>
            <a:r>
              <a:rPr lang="de-AT" sz="1600" b="1" dirty="0">
                <a:latin typeface="Lucida Sans" panose="020B0602030504020204" pitchFamily="34" charset="0"/>
                <a:ea typeface="Verdana" panose="020B0604030504040204" pitchFamily="34" charset="0"/>
                <a:cs typeface="Verdana" panose="020B0604030504040204" pitchFamily="34" charset="0"/>
              </a:rPr>
              <a:t> </a:t>
            </a:r>
          </a:p>
          <a:p>
            <a:r>
              <a:rPr lang="de-AT" sz="1600" i="1" dirty="0" err="1">
                <a:latin typeface="Lucida Sans" panose="020B0602030504020204" pitchFamily="34" charset="0"/>
                <a:ea typeface="Verdana" panose="020B0604030504040204" pitchFamily="34" charset="0"/>
                <a:cs typeface="Verdana" panose="020B0604030504040204" pitchFamily="34" charset="0"/>
              </a:rPr>
              <a:t>Mukuru</a:t>
            </a:r>
            <a:r>
              <a:rPr lang="de-AT" sz="1600" i="1" dirty="0">
                <a:latin typeface="Lucida Sans" panose="020B0602030504020204" pitchFamily="34" charset="0"/>
                <a:ea typeface="Verdana" panose="020B0604030504040204" pitchFamily="34" charset="0"/>
                <a:cs typeface="Verdana" panose="020B0604030504040204" pitchFamily="34" charset="0"/>
              </a:rPr>
              <a:t> Slum</a:t>
            </a:r>
          </a:p>
        </p:txBody>
      </p:sp>
      <p:sp>
        <p:nvSpPr>
          <p:cNvPr id="8" name="Textfeld 7"/>
          <p:cNvSpPr txBox="1"/>
          <p:nvPr/>
        </p:nvSpPr>
        <p:spPr>
          <a:xfrm>
            <a:off x="0" y="4019159"/>
            <a:ext cx="1938940" cy="528350"/>
          </a:xfrm>
          <a:prstGeom prst="rect">
            <a:avLst/>
          </a:prstGeom>
          <a:noFill/>
        </p:spPr>
        <p:txBody>
          <a:bodyPr wrap="square" rtlCol="0">
            <a:spAutoFit/>
          </a:bodyPr>
          <a:lstStyle/>
          <a:p>
            <a:pPr>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700.000 Menschen </a:t>
            </a:r>
            <a:br>
              <a:rPr lang="de-AT" sz="1200" dirty="0">
                <a:latin typeface="Lucida Sans" panose="020B0602030504020204" pitchFamily="34" charset="0"/>
                <a:ea typeface="Verdana" panose="020B0604030504040204" pitchFamily="34" charset="0"/>
                <a:cs typeface="Verdana" panose="020B0604030504040204" pitchFamily="34" charset="0"/>
              </a:rPr>
            </a:br>
            <a:r>
              <a:rPr lang="de-AT" sz="1200" dirty="0">
                <a:latin typeface="Lucida Sans" panose="020B0602030504020204" pitchFamily="34" charset="0"/>
                <a:ea typeface="Verdana" panose="020B0604030504040204" pitchFamily="34" charset="0"/>
                <a:cs typeface="Verdana" panose="020B0604030504040204" pitchFamily="34" charset="0"/>
              </a:rPr>
              <a:t>       auf engstem Raum</a:t>
            </a:r>
            <a:endParaRPr lang="de-DE" sz="1200" dirty="0">
              <a:latin typeface="Lucida Sans" panose="020B0602030504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3307408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475" y="531303"/>
            <a:ext cx="5820413" cy="3880275"/>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Rechtwinkliges Dreieck 5"/>
          <p:cNvSpPr/>
          <p:nvPr/>
        </p:nvSpPr>
        <p:spPr>
          <a:xfrm>
            <a:off x="0" y="1821116"/>
            <a:ext cx="2489627" cy="31071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0" y="3627070"/>
            <a:ext cx="2077183" cy="338554"/>
          </a:xfrm>
          <a:prstGeom prst="rect">
            <a:avLst/>
          </a:prstGeom>
          <a:noFill/>
        </p:spPr>
        <p:txBody>
          <a:bodyPr wrap="square" rtlCol="0">
            <a:spAutoFit/>
          </a:bodyPr>
          <a:lstStyle/>
          <a:p>
            <a:r>
              <a:rPr lang="de-AT" sz="1600" b="1" dirty="0">
                <a:latin typeface="Lucida Sans" panose="020B0602030504020204" pitchFamily="34" charset="0"/>
                <a:ea typeface="Verdana" panose="020B0604030504040204" pitchFamily="34" charset="0"/>
                <a:cs typeface="Verdana" panose="020B0604030504040204" pitchFamily="34" charset="0"/>
              </a:rPr>
              <a:t> </a:t>
            </a:r>
            <a:r>
              <a:rPr lang="de-AT" sz="1600" i="1" dirty="0" err="1">
                <a:latin typeface="Lucida Sans" panose="020B0602030504020204" pitchFamily="34" charset="0"/>
                <a:ea typeface="Verdana" panose="020B0604030504040204" pitchFamily="34" charset="0"/>
                <a:cs typeface="Verdana" panose="020B0604030504040204" pitchFamily="34" charset="0"/>
              </a:rPr>
              <a:t>Mukuru</a:t>
            </a:r>
            <a:r>
              <a:rPr lang="de-AT" sz="1600" i="1" dirty="0">
                <a:latin typeface="Lucida Sans" panose="020B0602030504020204" pitchFamily="34" charset="0"/>
                <a:ea typeface="Verdana" panose="020B0604030504040204" pitchFamily="34" charset="0"/>
                <a:cs typeface="Verdana" panose="020B0604030504040204" pitchFamily="34" charset="0"/>
              </a:rPr>
              <a:t> Slum</a:t>
            </a:r>
          </a:p>
        </p:txBody>
      </p:sp>
      <p:sp>
        <p:nvSpPr>
          <p:cNvPr id="8" name="Textfeld 7"/>
          <p:cNvSpPr txBox="1"/>
          <p:nvPr/>
        </p:nvSpPr>
        <p:spPr>
          <a:xfrm>
            <a:off x="144379" y="3965624"/>
            <a:ext cx="1804737" cy="528350"/>
          </a:xfrm>
          <a:prstGeom prst="rect">
            <a:avLst/>
          </a:prstGeom>
          <a:noFill/>
        </p:spPr>
        <p:txBody>
          <a:bodyPr wrap="square" rtlCol="0">
            <a:spAutoFit/>
          </a:bodyPr>
          <a:lstStyle/>
          <a:p>
            <a:pPr>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Wohnen mit der</a:t>
            </a:r>
            <a:br>
              <a:rPr lang="de-AT" sz="1200" dirty="0">
                <a:latin typeface="Lucida Sans" panose="020B0602030504020204" pitchFamily="34" charset="0"/>
                <a:ea typeface="Verdana" panose="020B0604030504040204" pitchFamily="34" charset="0"/>
                <a:cs typeface="Verdana" panose="020B0604030504040204" pitchFamily="34" charset="0"/>
              </a:rPr>
            </a:br>
            <a:r>
              <a:rPr lang="de-AT" sz="1200" dirty="0">
                <a:latin typeface="Lucida Sans" panose="020B0602030504020204" pitchFamily="34" charset="0"/>
                <a:ea typeface="Verdana" panose="020B0604030504040204" pitchFamily="34" charset="0"/>
                <a:cs typeface="Verdana" panose="020B0604030504040204" pitchFamily="34" charset="0"/>
              </a:rPr>
              <a:t>   Familie auf nur 9m</a:t>
            </a:r>
            <a:r>
              <a:rPr lang="de-AT" sz="1200" baseline="30000" dirty="0">
                <a:latin typeface="Lucida Sans" panose="020B0602030504020204" pitchFamily="34" charset="0"/>
                <a:ea typeface="Verdana" panose="020B0604030504040204" pitchFamily="34" charset="0"/>
                <a:cs typeface="Verdana" panose="020B0604030504040204" pitchFamily="34" charset="0"/>
              </a:rPr>
              <a:t>2</a:t>
            </a:r>
            <a:endParaRPr lang="de-DE" sz="1200" baseline="30000" dirty="0">
              <a:latin typeface="Lucida Sans" panose="020B0602030504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7621357"/>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80194"/>
            <a:ext cx="6719888" cy="4479925"/>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Rechtwinkliges Dreieck 5"/>
          <p:cNvSpPr/>
          <p:nvPr/>
        </p:nvSpPr>
        <p:spPr>
          <a:xfrm rot="10800000" flipV="1">
            <a:off x="4243135" y="2454441"/>
            <a:ext cx="2476752" cy="23056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5245769" y="3662866"/>
            <a:ext cx="2077183" cy="338554"/>
          </a:xfrm>
          <a:prstGeom prst="rect">
            <a:avLst/>
          </a:prstGeom>
          <a:noFill/>
        </p:spPr>
        <p:txBody>
          <a:bodyPr wrap="square" rtlCol="0">
            <a:spAutoFit/>
          </a:bodyPr>
          <a:lstStyle/>
          <a:p>
            <a:r>
              <a:rPr lang="de-AT" sz="1600" i="1" dirty="0" err="1">
                <a:latin typeface="Lucida Sans" panose="020B0602030504020204" pitchFamily="34" charset="0"/>
                <a:ea typeface="Verdana" panose="020B0604030504040204" pitchFamily="34" charset="0"/>
                <a:cs typeface="Verdana" panose="020B0604030504040204" pitchFamily="34" charset="0"/>
              </a:rPr>
              <a:t>Mukuru</a:t>
            </a:r>
            <a:r>
              <a:rPr lang="de-AT" sz="1600" i="1" dirty="0">
                <a:latin typeface="Lucida Sans" panose="020B0602030504020204" pitchFamily="34" charset="0"/>
                <a:ea typeface="Verdana" panose="020B0604030504040204" pitchFamily="34" charset="0"/>
                <a:cs typeface="Verdana" panose="020B0604030504040204" pitchFamily="34" charset="0"/>
              </a:rPr>
              <a:t> Slum</a:t>
            </a:r>
          </a:p>
        </p:txBody>
      </p:sp>
      <p:sp>
        <p:nvSpPr>
          <p:cNvPr id="8" name="Textfeld 7"/>
          <p:cNvSpPr txBox="1"/>
          <p:nvPr/>
        </p:nvSpPr>
        <p:spPr>
          <a:xfrm>
            <a:off x="4355432" y="4075946"/>
            <a:ext cx="2452689" cy="964367"/>
          </a:xfrm>
          <a:prstGeom prst="rect">
            <a:avLst/>
          </a:prstGeom>
          <a:noFill/>
        </p:spPr>
        <p:txBody>
          <a:bodyPr wrap="square" rtlCol="0">
            <a:spAutoFit/>
          </a:bodyPr>
          <a:lstStyle/>
          <a:p>
            <a:pPr>
              <a:lnSpc>
                <a:spcPts val="1700"/>
              </a:lnSpc>
            </a:pPr>
            <a:r>
              <a:rPr lang="de-AT" sz="1100" dirty="0">
                <a:latin typeface="Lucida Sans" panose="020B0602030504020204" pitchFamily="34" charset="0"/>
                <a:ea typeface="Verdana" panose="020B0604030504040204" pitchFamily="34" charset="0"/>
                <a:cs typeface="Verdana" panose="020B0604030504040204" pitchFamily="34" charset="0"/>
              </a:rPr>
              <a:t>	„Straßenkinder“ in</a:t>
            </a:r>
            <a:br>
              <a:rPr lang="de-AT" sz="1100" dirty="0">
                <a:latin typeface="Lucida Sans" panose="020B0602030504020204" pitchFamily="34" charset="0"/>
                <a:ea typeface="Verdana" panose="020B0604030504040204" pitchFamily="34" charset="0"/>
                <a:cs typeface="Verdana" panose="020B0604030504040204" pitchFamily="34" charset="0"/>
              </a:rPr>
            </a:br>
            <a:r>
              <a:rPr lang="de-AT" sz="1100" dirty="0">
                <a:latin typeface="Lucida Sans" panose="020B0602030504020204" pitchFamily="34" charset="0"/>
                <a:ea typeface="Verdana" panose="020B0604030504040204" pitchFamily="34" charset="0"/>
                <a:cs typeface="Verdana" panose="020B0604030504040204" pitchFamily="34" charset="0"/>
              </a:rPr>
              <a:t>     Nairobi - häufig fehlen </a:t>
            </a:r>
            <a:br>
              <a:rPr lang="de-AT" sz="1100" dirty="0">
                <a:latin typeface="Lucida Sans" panose="020B0602030504020204" pitchFamily="34" charset="0"/>
                <a:ea typeface="Verdana" panose="020B0604030504040204" pitchFamily="34" charset="0"/>
                <a:cs typeface="Verdana" panose="020B0604030504040204" pitchFamily="34" charset="0"/>
              </a:rPr>
            </a:br>
            <a:r>
              <a:rPr lang="de-AT" sz="1100" dirty="0">
                <a:latin typeface="Lucida Sans" panose="020B0602030504020204" pitchFamily="34" charset="0"/>
                <a:ea typeface="Verdana" panose="020B0604030504040204" pitchFamily="34" charset="0"/>
                <a:cs typeface="Verdana" panose="020B0604030504040204" pitchFamily="34" charset="0"/>
              </a:rPr>
              <a:t>Essen &amp; familiärer Unterstützung</a:t>
            </a:r>
            <a:endParaRPr lang="de-DE" sz="1100" dirty="0">
              <a:latin typeface="Lucida Sans" panose="020B0602030504020204" pitchFamily="34" charset="0"/>
              <a:ea typeface="Verdana" panose="020B0604030504040204" pitchFamily="34" charset="0"/>
              <a:cs typeface="Verdana" panose="020B0604030504040204" pitchFamily="34" charset="0"/>
            </a:endParaRPr>
          </a:p>
          <a:p>
            <a:pPr>
              <a:lnSpc>
                <a:spcPts val="1700"/>
              </a:lnSpc>
            </a:pPr>
            <a:endParaRPr lang="de-AT" sz="1100" dirty="0">
              <a:latin typeface="Lucida Sans" panose="020B0602030504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52064625"/>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80193"/>
            <a:ext cx="6719888" cy="4479925"/>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Rechtwinkliges Dreieck 5"/>
          <p:cNvSpPr/>
          <p:nvPr/>
        </p:nvSpPr>
        <p:spPr>
          <a:xfrm>
            <a:off x="0" y="1821116"/>
            <a:ext cx="2489627" cy="31071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0" y="3594584"/>
            <a:ext cx="2077183" cy="338554"/>
          </a:xfrm>
          <a:prstGeom prst="rect">
            <a:avLst/>
          </a:prstGeom>
          <a:noFill/>
        </p:spPr>
        <p:txBody>
          <a:bodyPr wrap="square" rtlCol="0">
            <a:spAutoFit/>
          </a:bodyPr>
          <a:lstStyle/>
          <a:p>
            <a:r>
              <a:rPr lang="de-AT" sz="1600" i="1" dirty="0" err="1">
                <a:latin typeface="Lucida Sans" panose="020B0602030504020204" pitchFamily="34" charset="0"/>
                <a:ea typeface="Verdana" panose="020B0604030504040204" pitchFamily="34" charset="0"/>
                <a:cs typeface="Verdana" panose="020B0604030504040204" pitchFamily="34" charset="0"/>
              </a:rPr>
              <a:t>Mukuru</a:t>
            </a:r>
            <a:r>
              <a:rPr lang="de-AT" sz="1600" i="1" dirty="0">
                <a:latin typeface="Lucida Sans" panose="020B0602030504020204" pitchFamily="34" charset="0"/>
                <a:ea typeface="Verdana" panose="020B0604030504040204" pitchFamily="34" charset="0"/>
                <a:cs typeface="Verdana" panose="020B0604030504040204" pitchFamily="34" charset="0"/>
              </a:rPr>
              <a:t> Slum</a:t>
            </a:r>
          </a:p>
        </p:txBody>
      </p:sp>
      <p:sp>
        <p:nvSpPr>
          <p:cNvPr id="8" name="Textfeld 7"/>
          <p:cNvSpPr txBox="1"/>
          <p:nvPr/>
        </p:nvSpPr>
        <p:spPr>
          <a:xfrm>
            <a:off x="0" y="4139363"/>
            <a:ext cx="2358189" cy="290016"/>
          </a:xfrm>
          <a:prstGeom prst="rect">
            <a:avLst/>
          </a:prstGeom>
          <a:noFill/>
        </p:spPr>
        <p:txBody>
          <a:bodyPr wrap="square" rtlCol="0">
            <a:spAutoFit/>
          </a:bodyPr>
          <a:lstStyle/>
          <a:p>
            <a:pPr>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Eine Stadt ohne Straßen</a:t>
            </a:r>
            <a:endParaRPr lang="de-DE" sz="1200" dirty="0">
              <a:latin typeface="Lucida Sans" panose="020B0602030504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2061720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6719888" cy="4479925"/>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Rechtwinkliges Dreieck 5"/>
          <p:cNvSpPr/>
          <p:nvPr/>
        </p:nvSpPr>
        <p:spPr>
          <a:xfrm>
            <a:off x="0" y="1821116"/>
            <a:ext cx="2489627" cy="31071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0" y="3594584"/>
            <a:ext cx="2077183" cy="338554"/>
          </a:xfrm>
          <a:prstGeom prst="rect">
            <a:avLst/>
          </a:prstGeom>
          <a:noFill/>
        </p:spPr>
        <p:txBody>
          <a:bodyPr wrap="square" rtlCol="0">
            <a:spAutoFit/>
          </a:bodyPr>
          <a:lstStyle/>
          <a:p>
            <a:r>
              <a:rPr lang="de-AT" sz="1600" i="1" dirty="0" err="1">
                <a:latin typeface="Lucida Sans" panose="020B0602030504020204" pitchFamily="34" charset="0"/>
                <a:ea typeface="Verdana" panose="020B0604030504040204" pitchFamily="34" charset="0"/>
                <a:cs typeface="Verdana" panose="020B0604030504040204" pitchFamily="34" charset="0"/>
              </a:rPr>
              <a:t>Mukuru</a:t>
            </a:r>
            <a:r>
              <a:rPr lang="de-AT" sz="1600" i="1" dirty="0">
                <a:latin typeface="Lucida Sans" panose="020B0602030504020204" pitchFamily="34" charset="0"/>
                <a:ea typeface="Verdana" panose="020B0604030504040204" pitchFamily="34" charset="0"/>
                <a:cs typeface="Verdana" panose="020B0604030504040204" pitchFamily="34" charset="0"/>
              </a:rPr>
              <a:t> Slum</a:t>
            </a:r>
          </a:p>
        </p:txBody>
      </p:sp>
      <p:sp>
        <p:nvSpPr>
          <p:cNvPr id="8" name="Textfeld 7"/>
          <p:cNvSpPr txBox="1"/>
          <p:nvPr/>
        </p:nvSpPr>
        <p:spPr>
          <a:xfrm>
            <a:off x="99354" y="4139363"/>
            <a:ext cx="2358189" cy="310341"/>
          </a:xfrm>
          <a:prstGeom prst="rect">
            <a:avLst/>
          </a:prstGeom>
          <a:noFill/>
        </p:spPr>
        <p:txBody>
          <a:bodyPr wrap="square" rtlCol="0">
            <a:spAutoFit/>
          </a:bodyPr>
          <a:lstStyle/>
          <a:p>
            <a:pPr>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Überleben ohne Arbeit</a:t>
            </a:r>
            <a:endParaRPr lang="de-DE" sz="1200" dirty="0">
              <a:latin typeface="Lucida Sans" panose="020B0602030504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2095343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044"/>
            <a:ext cx="6719888" cy="4479925"/>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Rechtwinkliges Dreieck 5"/>
          <p:cNvSpPr/>
          <p:nvPr/>
        </p:nvSpPr>
        <p:spPr>
          <a:xfrm>
            <a:off x="0" y="1821116"/>
            <a:ext cx="2489627" cy="31071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0" y="3594584"/>
            <a:ext cx="2077183" cy="338554"/>
          </a:xfrm>
          <a:prstGeom prst="rect">
            <a:avLst/>
          </a:prstGeom>
          <a:noFill/>
        </p:spPr>
        <p:txBody>
          <a:bodyPr wrap="square" rtlCol="0">
            <a:spAutoFit/>
          </a:bodyPr>
          <a:lstStyle/>
          <a:p>
            <a:r>
              <a:rPr lang="de-AT" sz="1600" i="1" dirty="0" err="1">
                <a:latin typeface="Lucida Sans" panose="020B0602030504020204" pitchFamily="34" charset="0"/>
                <a:ea typeface="Verdana" panose="020B0604030504040204" pitchFamily="34" charset="0"/>
                <a:cs typeface="Verdana" panose="020B0604030504040204" pitchFamily="34" charset="0"/>
              </a:rPr>
              <a:t>Mukuru</a:t>
            </a:r>
            <a:r>
              <a:rPr lang="de-AT" sz="1600" i="1" dirty="0">
                <a:latin typeface="Lucida Sans" panose="020B0602030504020204" pitchFamily="34" charset="0"/>
                <a:ea typeface="Verdana" panose="020B0604030504040204" pitchFamily="34" charset="0"/>
                <a:cs typeface="Verdana" panose="020B0604030504040204" pitchFamily="34" charset="0"/>
              </a:rPr>
              <a:t> Slum</a:t>
            </a:r>
          </a:p>
        </p:txBody>
      </p:sp>
      <p:sp>
        <p:nvSpPr>
          <p:cNvPr id="8" name="Textfeld 7"/>
          <p:cNvSpPr txBox="1"/>
          <p:nvPr/>
        </p:nvSpPr>
        <p:spPr>
          <a:xfrm>
            <a:off x="131438" y="4139363"/>
            <a:ext cx="2358189" cy="290016"/>
          </a:xfrm>
          <a:prstGeom prst="rect">
            <a:avLst/>
          </a:prstGeom>
          <a:noFill/>
        </p:spPr>
        <p:txBody>
          <a:bodyPr wrap="square" rtlCol="0">
            <a:spAutoFit/>
          </a:bodyPr>
          <a:lstStyle/>
          <a:p>
            <a:pPr>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Sackgasse Drogen</a:t>
            </a:r>
            <a:endParaRPr lang="de-DE" sz="1200" dirty="0">
              <a:latin typeface="Lucida Sans" panose="020B0602030504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265005"/>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Rechtwinkliges Dreieck 5"/>
          <p:cNvSpPr/>
          <p:nvPr/>
        </p:nvSpPr>
        <p:spPr>
          <a:xfrm>
            <a:off x="0" y="1821116"/>
            <a:ext cx="2489627" cy="31071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8" name="Picture 4" descr="https://ian.macky.net/pat/map/afri/afriblu2.gi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553"/>
          <a:stretch/>
        </p:blipFill>
        <p:spPr bwMode="auto">
          <a:xfrm>
            <a:off x="0" y="-1"/>
            <a:ext cx="4935674" cy="5040313"/>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p:cNvSpPr/>
          <p:nvPr/>
        </p:nvSpPr>
        <p:spPr>
          <a:xfrm>
            <a:off x="3350238" y="2136162"/>
            <a:ext cx="983558" cy="952820"/>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30" name="Picture 6" descr="International, Fahne, Flagge, Kenya, Kenia, Ostafrik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38126" y="1064032"/>
            <a:ext cx="1516317" cy="1137238"/>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00705" y="2520155"/>
            <a:ext cx="1637216" cy="1613234"/>
          </a:xfrm>
          <a:prstGeom prst="rect">
            <a:avLst/>
          </a:prstGeom>
        </p:spPr>
      </p:pic>
      <p:sp>
        <p:nvSpPr>
          <p:cNvPr id="5" name="Textfeld 4"/>
          <p:cNvSpPr txBox="1"/>
          <p:nvPr/>
        </p:nvSpPr>
        <p:spPr>
          <a:xfrm>
            <a:off x="5120094" y="4174717"/>
            <a:ext cx="1599794" cy="230832"/>
          </a:xfrm>
          <a:prstGeom prst="rect">
            <a:avLst/>
          </a:prstGeom>
          <a:noFill/>
        </p:spPr>
        <p:txBody>
          <a:bodyPr wrap="square" rtlCol="0">
            <a:spAutoFit/>
          </a:bodyPr>
          <a:lstStyle/>
          <a:p>
            <a:r>
              <a:rPr lang="de-DE" sz="500" dirty="0"/>
              <a:t>Von </a:t>
            </a:r>
            <a:r>
              <a:rPr lang="de-DE" sz="500" dirty="0" err="1"/>
              <a:t>Xavi</a:t>
            </a:r>
            <a:r>
              <a:rPr lang="de-DE" sz="500" dirty="0"/>
              <a:t> Garcia, CC BY-SA 3.0</a:t>
            </a:r>
            <a:r>
              <a:rPr lang="de-DE" sz="400" dirty="0"/>
              <a:t>, https://commons.wikimedia.org/w/index.php?curid=10707927</a:t>
            </a:r>
          </a:p>
        </p:txBody>
      </p:sp>
      <p:sp>
        <p:nvSpPr>
          <p:cNvPr id="7" name="Textfeld 6"/>
          <p:cNvSpPr txBox="1"/>
          <p:nvPr/>
        </p:nvSpPr>
        <p:spPr>
          <a:xfrm>
            <a:off x="1152603" y="4799632"/>
            <a:ext cx="2051637" cy="184666"/>
          </a:xfrm>
          <a:prstGeom prst="rect">
            <a:avLst/>
          </a:prstGeom>
          <a:noFill/>
        </p:spPr>
        <p:txBody>
          <a:bodyPr wrap="square" rtlCol="0">
            <a:spAutoFit/>
          </a:bodyPr>
          <a:lstStyle/>
          <a:p>
            <a:r>
              <a:rPr lang="de-DE" sz="600" dirty="0">
                <a:hlinkClick r:id="rId7"/>
              </a:rPr>
              <a:t>Quelle: https://ian.macky.net/pat/map/afri/afri.htm</a:t>
            </a:r>
            <a:r>
              <a:rPr lang="de-DE" sz="600" dirty="0"/>
              <a:t> </a:t>
            </a:r>
          </a:p>
        </p:txBody>
      </p:sp>
    </p:spTree>
    <p:extLst>
      <p:ext uri="{BB962C8B-B14F-4D97-AF65-F5344CB8AC3E}">
        <p14:creationId xmlns:p14="http://schemas.microsoft.com/office/powerpoint/2010/main" val="198731365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8D3FD"/>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74" y="1263874"/>
            <a:ext cx="6918405" cy="3888000"/>
          </a:xfrm>
          <a:prstGeom prst="rect">
            <a:avLst/>
          </a:prstGeom>
          <a:effectLst>
            <a:softEdge rad="63500"/>
          </a:effectLst>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Textfeld 5"/>
          <p:cNvSpPr txBox="1"/>
          <p:nvPr/>
        </p:nvSpPr>
        <p:spPr>
          <a:xfrm>
            <a:off x="153680" y="74525"/>
            <a:ext cx="4018750" cy="707886"/>
          </a:xfrm>
          <a:prstGeom prst="rect">
            <a:avLst/>
          </a:prstGeom>
          <a:noFill/>
        </p:spPr>
        <p:txBody>
          <a:bodyPr wrap="square" rtlCol="0">
            <a:spAutoFit/>
          </a:bodyPr>
          <a:lstStyle/>
          <a:p>
            <a:r>
              <a:rPr lang="de-AT" sz="2000" i="1" dirty="0">
                <a:latin typeface="Lucida Sans" panose="020B0602030504020204" pitchFamily="34" charset="0"/>
                <a:ea typeface="Verdana" panose="020B0604030504040204" pitchFamily="34" charset="0"/>
                <a:cs typeface="Verdana" panose="020B0604030504040204" pitchFamily="34" charset="0"/>
              </a:rPr>
              <a:t>Kenia</a:t>
            </a:r>
            <a:r>
              <a:rPr lang="de-AT" sz="2000" dirty="0">
                <a:latin typeface="Lucida Sans" panose="020B0602030504020204" pitchFamily="34" charset="0"/>
                <a:ea typeface="Verdana" panose="020B0604030504040204" pitchFamily="34" charset="0"/>
                <a:cs typeface="Verdana" panose="020B0604030504040204" pitchFamily="34" charset="0"/>
              </a:rPr>
              <a:t> - </a:t>
            </a:r>
          </a:p>
          <a:p>
            <a:r>
              <a:rPr lang="de-AT" sz="2000" dirty="0">
                <a:latin typeface="Lucida Sans" panose="020B0602030504020204" pitchFamily="34" charset="0"/>
                <a:ea typeface="Verdana" panose="020B0604030504040204" pitchFamily="34" charset="0"/>
                <a:cs typeface="Verdana" panose="020B0604030504040204" pitchFamily="34" charset="0"/>
              </a:rPr>
              <a:t>	   ein vielfältiges Land</a:t>
            </a:r>
          </a:p>
        </p:txBody>
      </p:sp>
      <p:sp>
        <p:nvSpPr>
          <p:cNvPr id="7" name="Textfeld 6"/>
          <p:cNvSpPr txBox="1"/>
          <p:nvPr/>
        </p:nvSpPr>
        <p:spPr>
          <a:xfrm>
            <a:off x="209828" y="998655"/>
            <a:ext cx="5862109" cy="964367"/>
          </a:xfrm>
          <a:prstGeom prst="rect">
            <a:avLst/>
          </a:prstGeom>
          <a:noFill/>
        </p:spPr>
        <p:txBody>
          <a:bodyPr wrap="square" rtlCol="0">
            <a:spAutoFit/>
          </a:bodyPr>
          <a:lstStyle/>
          <a:p>
            <a:pPr>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Ein Land mit schneebedeckten Berggipfel, Savannen mit großen Wildtieren, einem kleinen Regenwald und Stränden mit Korallenriffen</a:t>
            </a:r>
          </a:p>
          <a:p>
            <a:pPr>
              <a:lnSpc>
                <a:spcPts val="1700"/>
              </a:lnSpc>
            </a:pPr>
            <a:endParaRPr lang="de-AT" sz="1200" dirty="0">
              <a:latin typeface="Lucida Sans" panose="020B0602030504020204" pitchFamily="34" charset="0"/>
              <a:ea typeface="Verdana" panose="020B0604030504040204" pitchFamily="34" charset="0"/>
              <a:cs typeface="Verdana" panose="020B0604030504040204" pitchFamily="34" charset="0"/>
            </a:endParaRPr>
          </a:p>
          <a:p>
            <a:pPr>
              <a:lnSpc>
                <a:spcPts val="1700"/>
              </a:lnSpc>
            </a:pPr>
            <a:r>
              <a:rPr lang="de-AT" sz="1200" i="1" dirty="0">
                <a:latin typeface="Lucida Sans" panose="020B0602030504020204" pitchFamily="34" charset="0"/>
                <a:ea typeface="Verdana" panose="020B0604030504040204" pitchFamily="34" charset="0"/>
                <a:cs typeface="Verdana" panose="020B0604030504040204" pitchFamily="34" charset="0"/>
              </a:rPr>
              <a:t>Mount </a:t>
            </a:r>
            <a:r>
              <a:rPr lang="de-AT" sz="1200" i="1" dirty="0" err="1">
                <a:latin typeface="Lucida Sans" panose="020B0602030504020204" pitchFamily="34" charset="0"/>
                <a:ea typeface="Verdana" panose="020B0604030504040204" pitchFamily="34" charset="0"/>
                <a:cs typeface="Verdana" panose="020B0604030504040204" pitchFamily="34" charset="0"/>
              </a:rPr>
              <a:t>Kenya</a:t>
            </a:r>
            <a:r>
              <a:rPr lang="de-AT" sz="1200" i="1" dirty="0">
                <a:latin typeface="Lucida Sans" panose="020B0602030504020204" pitchFamily="34" charset="0"/>
                <a:ea typeface="Verdana" panose="020B0604030504040204" pitchFamily="34" charset="0"/>
                <a:cs typeface="Verdana" panose="020B0604030504040204" pitchFamily="34" charset="0"/>
              </a:rPr>
              <a:t> </a:t>
            </a:r>
            <a:r>
              <a:rPr lang="de-AT" sz="1200" dirty="0">
                <a:latin typeface="Lucida Sans" panose="020B0602030504020204" pitchFamily="34" charset="0"/>
                <a:ea typeface="Verdana" panose="020B0604030504040204" pitchFamily="34" charset="0"/>
                <a:cs typeface="Verdana" panose="020B0604030504040204" pitchFamily="34" charset="0"/>
              </a:rPr>
              <a:t>(5199m) ist der höchste Berg im Land</a:t>
            </a:r>
          </a:p>
        </p:txBody>
      </p:sp>
    </p:spTree>
    <p:extLst>
      <p:ext uri="{BB962C8B-B14F-4D97-AF65-F5344CB8AC3E}">
        <p14:creationId xmlns:p14="http://schemas.microsoft.com/office/powerpoint/2010/main" val="279339982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260" y="2105426"/>
            <a:ext cx="4240967" cy="2827311"/>
          </a:xfrm>
          <a:prstGeom prst="rect">
            <a:avLst/>
          </a:prstGeom>
          <a:effectLst>
            <a:softEdge rad="25400"/>
          </a:effectLst>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Textfeld 5"/>
          <p:cNvSpPr txBox="1"/>
          <p:nvPr/>
        </p:nvSpPr>
        <p:spPr>
          <a:xfrm>
            <a:off x="153680" y="125074"/>
            <a:ext cx="3019826" cy="461665"/>
          </a:xfrm>
          <a:prstGeom prst="rect">
            <a:avLst/>
          </a:prstGeom>
          <a:noFill/>
        </p:spPr>
        <p:txBody>
          <a:bodyPr wrap="square" rtlCol="0">
            <a:spAutoFit/>
          </a:bodyPr>
          <a:lstStyle/>
          <a:p>
            <a:r>
              <a:rPr lang="de-AT" sz="2400" i="1" dirty="0">
                <a:latin typeface="Lucida Sans" panose="020B0602030504020204" pitchFamily="34" charset="0"/>
                <a:ea typeface="Verdana" panose="020B0604030504040204" pitchFamily="34" charset="0"/>
                <a:cs typeface="Verdana" panose="020B0604030504040204" pitchFamily="34" charset="0"/>
              </a:rPr>
              <a:t>Kenia</a:t>
            </a:r>
            <a:r>
              <a:rPr lang="de-AT" sz="2400" dirty="0">
                <a:gradFill>
                  <a:gsLst>
                    <a:gs pos="0">
                      <a:srgbClr val="17AB1C"/>
                    </a:gs>
                    <a:gs pos="38000">
                      <a:srgbClr val="0D5A10"/>
                    </a:gs>
                    <a:gs pos="64000">
                      <a:srgbClr val="D71F21"/>
                    </a:gs>
                    <a:gs pos="83000">
                      <a:srgbClr val="080D11"/>
                    </a:gs>
                  </a:gsLst>
                  <a:lin ang="5400000" scaled="1"/>
                </a:gradFill>
                <a:latin typeface="Lucida Sans" panose="020B0602030504020204" pitchFamily="34" charset="0"/>
                <a:ea typeface="Verdana" panose="020B0604030504040204" pitchFamily="34" charset="0"/>
                <a:cs typeface="Verdana" panose="020B0604030504040204" pitchFamily="34" charset="0"/>
              </a:rPr>
              <a:t> </a:t>
            </a:r>
            <a:r>
              <a:rPr lang="de-AT" sz="2400" dirty="0">
                <a:latin typeface="Lucida Sans" panose="020B0602030504020204" pitchFamily="34" charset="0"/>
                <a:ea typeface="Verdana" panose="020B0604030504040204" pitchFamily="34" charset="0"/>
                <a:cs typeface="Verdana" panose="020B0604030504040204" pitchFamily="34" charset="0"/>
              </a:rPr>
              <a:t>in Zahlen</a:t>
            </a:r>
          </a:p>
        </p:txBody>
      </p:sp>
      <p:sp>
        <p:nvSpPr>
          <p:cNvPr id="7" name="Textfeld 6"/>
          <p:cNvSpPr txBox="1"/>
          <p:nvPr/>
        </p:nvSpPr>
        <p:spPr>
          <a:xfrm>
            <a:off x="153680" y="698843"/>
            <a:ext cx="4379900" cy="1400383"/>
          </a:xfrm>
          <a:prstGeom prst="rect">
            <a:avLst/>
          </a:prstGeom>
          <a:noFill/>
        </p:spPr>
        <p:txBody>
          <a:bodyPr wrap="square" rtlCol="0">
            <a:spAutoFit/>
          </a:bodyPr>
          <a:lstStyle/>
          <a:p>
            <a:pPr>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Einwohner			53 Mio.</a:t>
            </a:r>
          </a:p>
          <a:p>
            <a:pPr>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Lebenserwartung		64 Jahre</a:t>
            </a:r>
          </a:p>
          <a:p>
            <a:pPr>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Bevölkerung			</a:t>
            </a:r>
            <a:r>
              <a:rPr lang="de-DE" sz="1200" dirty="0">
                <a:latin typeface="Lucida Sans" panose="020B0602030504020204" pitchFamily="34" charset="0"/>
                <a:ea typeface="Verdana" panose="020B0604030504040204" pitchFamily="34" charset="0"/>
                <a:cs typeface="Verdana" panose="020B0604030504040204" pitchFamily="34" charset="0"/>
              </a:rPr>
              <a:t>42% sind jünger als 15 Jahre</a:t>
            </a:r>
            <a:endParaRPr lang="de-AT" sz="1200" dirty="0">
              <a:latin typeface="Lucida Sans" panose="020B0602030504020204" pitchFamily="34" charset="0"/>
              <a:ea typeface="Verdana" panose="020B0604030504040204" pitchFamily="34" charset="0"/>
              <a:cs typeface="Verdana" panose="020B0604030504040204" pitchFamily="34" charset="0"/>
            </a:endParaRPr>
          </a:p>
          <a:p>
            <a:pPr>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Urbanisierung		30% leben in einer Stadt</a:t>
            </a:r>
          </a:p>
          <a:p>
            <a:pPr>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Gesundheit			1,4 Ärzte für 10.000 Personen</a:t>
            </a:r>
          </a:p>
          <a:p>
            <a:pPr>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Unterernährung		ca. 30% der Bevölkerung</a:t>
            </a:r>
            <a:endParaRPr lang="de-DE" sz="1200" dirty="0">
              <a:latin typeface="Lucida Sans" panose="020B0602030504020204" pitchFamily="34" charset="0"/>
              <a:ea typeface="Verdana" panose="020B0604030504040204" pitchFamily="34" charset="0"/>
              <a:cs typeface="Verdana" panose="020B0604030504040204" pitchFamily="34" charset="0"/>
            </a:endParaRPr>
          </a:p>
        </p:txBody>
      </p:sp>
      <p:graphicFrame>
        <p:nvGraphicFramePr>
          <p:cNvPr id="11" name="Diagramm 10"/>
          <p:cNvGraphicFramePr>
            <a:graphicFrameLocks/>
          </p:cNvGraphicFramePr>
          <p:nvPr>
            <p:extLst>
              <p:ext uri="{D42A27DB-BD31-4B8C-83A1-F6EECF244321}">
                <p14:modId xmlns:p14="http://schemas.microsoft.com/office/powerpoint/2010/main" val="133376783"/>
              </p:ext>
            </p:extLst>
          </p:nvPr>
        </p:nvGraphicFramePr>
        <p:xfrm>
          <a:off x="4110958" y="1866060"/>
          <a:ext cx="2608930" cy="3174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16242608"/>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tadt, Stadtbild, Panorama, Skyline, Architektu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97"/>
            <a:ext cx="6719888" cy="5039916"/>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64168" y="-61699"/>
            <a:ext cx="6922168" cy="1960157"/>
          </a:xfrm>
          <a:prstGeom prst="rect">
            <a:avLst/>
          </a:prstGeom>
          <a:solidFill>
            <a:schemeClr val="bg1">
              <a:alpha val="70000"/>
            </a:schemeClr>
          </a:solidFill>
          <a:effectLst>
            <a:softEdge rad="50800"/>
          </a:effectLst>
        </p:spPr>
        <p:txBody>
          <a:bodyPr wrap="square" lIns="252000" tIns="252000" rIns="144000" bIns="216000" rtlCol="0" anchor="ctr" anchorCtr="0">
            <a:spAutoFit/>
          </a:bodyPr>
          <a:lstStyle/>
          <a:p>
            <a:pPr>
              <a:lnSpc>
                <a:spcPts val="2400"/>
              </a:lnSpc>
            </a:pPr>
            <a:r>
              <a:rPr lang="de-AT" sz="2400" i="1" dirty="0">
                <a:latin typeface="Lucida Sans" panose="020B0602030504020204" pitchFamily="34" charset="0"/>
                <a:ea typeface="Verdana" panose="020B0604030504040204" pitchFamily="34" charset="0"/>
                <a:cs typeface="Verdana" panose="020B0604030504040204" pitchFamily="34" charset="0"/>
              </a:rPr>
              <a:t>Kenia</a:t>
            </a:r>
            <a:r>
              <a:rPr lang="de-AT" sz="2400" dirty="0">
                <a:latin typeface="Lucida Sans" panose="020B0602030504020204" pitchFamily="34" charset="0"/>
                <a:ea typeface="Verdana" panose="020B0604030504040204" pitchFamily="34" charset="0"/>
                <a:cs typeface="Verdana" panose="020B0604030504040204" pitchFamily="34" charset="0"/>
              </a:rPr>
              <a:t> und seine Wirtschaft</a:t>
            </a:r>
          </a:p>
          <a:p>
            <a:pPr>
              <a:lnSpc>
                <a:spcPts val="2400"/>
              </a:lnSpc>
            </a:pPr>
            <a:r>
              <a:rPr lang="de-AT" sz="1200" dirty="0">
                <a:latin typeface="Lucida Sans" panose="020B0602030504020204" pitchFamily="34" charset="0"/>
                <a:ea typeface="Verdana" panose="020B0604030504040204" pitchFamily="34" charset="0"/>
                <a:cs typeface="Verdana" panose="020B0604030504040204" pitchFamily="34" charset="0"/>
              </a:rPr>
              <a:t>Währung			Kenia-Schilling</a:t>
            </a:r>
          </a:p>
          <a:p>
            <a:pPr>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BIP (pro Kopf)		1831 U$ (Rang 148 von 193)</a:t>
            </a:r>
          </a:p>
          <a:p>
            <a:pPr>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Handelspartner		v.a. Indien und China</a:t>
            </a:r>
          </a:p>
          <a:p>
            <a:pPr>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Wirtschaftswachstum	stabil und steigend</a:t>
            </a:r>
          </a:p>
          <a:p>
            <a:pPr>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Korruption			schlechter Korruptions-Index (Rang 137 von 180)</a:t>
            </a:r>
            <a:endParaRPr lang="de-DE" sz="1200" dirty="0">
              <a:latin typeface="Lucida Sans" panose="020B0602030504020204" pitchFamily="34" charset="0"/>
              <a:ea typeface="Verdana" panose="020B0604030504040204" pitchFamily="34" charset="0"/>
              <a:cs typeface="Verdana" panose="020B0604030504040204" pitchFamily="34" charset="0"/>
            </a:endParaRPr>
          </a:p>
        </p:txBody>
      </p:sp>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Tree>
    <p:extLst>
      <p:ext uri="{BB962C8B-B14F-4D97-AF65-F5344CB8AC3E}">
        <p14:creationId xmlns:p14="http://schemas.microsoft.com/office/powerpoint/2010/main" val="850367719"/>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729663" cy="3176704"/>
          </a:xfrm>
          <a:prstGeom prst="rect">
            <a:avLst/>
          </a:prstGeom>
        </p:spPr>
      </p:pic>
      <p:sp>
        <p:nvSpPr>
          <p:cNvPr id="4" name="Textfeld 3"/>
          <p:cNvSpPr txBox="1"/>
          <p:nvPr/>
        </p:nvSpPr>
        <p:spPr>
          <a:xfrm>
            <a:off x="2584" y="-96253"/>
            <a:ext cx="5887670" cy="1174883"/>
          </a:xfrm>
          <a:prstGeom prst="rect">
            <a:avLst/>
          </a:prstGeom>
          <a:noFill/>
          <a:effectLst>
            <a:softEdge rad="50800"/>
          </a:effectLst>
        </p:spPr>
        <p:txBody>
          <a:bodyPr wrap="square" lIns="144000" tIns="216000" rIns="144000" bIns="216000" rtlCol="0" anchor="ctr" anchorCtr="0">
            <a:spAutoFit/>
          </a:bodyPr>
          <a:lstStyle/>
          <a:p>
            <a:r>
              <a:rPr lang="de-AT" sz="2400" dirty="0">
                <a:latin typeface="Lucida Sans" panose="020B0602030504020204" pitchFamily="34" charset="0"/>
                <a:ea typeface="Verdana" panose="020B0604030504040204" pitchFamily="34" charset="0"/>
                <a:cs typeface="Verdana" panose="020B0604030504040204" pitchFamily="34" charset="0"/>
              </a:rPr>
              <a:t>Warum ist </a:t>
            </a:r>
            <a:r>
              <a:rPr lang="de-AT" sz="2400" i="1" dirty="0">
                <a:latin typeface="Lucida Sans" panose="020B0602030504020204" pitchFamily="34" charset="0"/>
                <a:ea typeface="Verdana" panose="020B0604030504040204" pitchFamily="34" charset="0"/>
                <a:cs typeface="Verdana" panose="020B0604030504040204" pitchFamily="34" charset="0"/>
              </a:rPr>
              <a:t>Kenia</a:t>
            </a:r>
            <a:r>
              <a:rPr lang="de-AT" sz="2400" dirty="0">
                <a:latin typeface="Lucida Sans" panose="020B0602030504020204" pitchFamily="34" charset="0"/>
                <a:ea typeface="Verdana" panose="020B0604030504040204" pitchFamily="34" charset="0"/>
                <a:cs typeface="Verdana" panose="020B0604030504040204" pitchFamily="34" charset="0"/>
              </a:rPr>
              <a:t> noch ein</a:t>
            </a:r>
          </a:p>
          <a:p>
            <a:r>
              <a:rPr lang="de-AT" sz="2400" dirty="0">
                <a:latin typeface="Lucida Sans" panose="020B0602030504020204" pitchFamily="34" charset="0"/>
                <a:ea typeface="Verdana" panose="020B0604030504040204" pitchFamily="34" charset="0"/>
                <a:cs typeface="Verdana" panose="020B0604030504040204" pitchFamily="34" charset="0"/>
              </a:rPr>
              <a:t>	     „Entwicklungsland“ ?</a:t>
            </a:r>
            <a:endParaRPr lang="de-DE" sz="1200" dirty="0">
              <a:latin typeface="Lucida Sans" panose="020B0602030504020204" pitchFamily="34" charset="0"/>
              <a:ea typeface="Verdana" panose="020B0604030504040204" pitchFamily="34" charset="0"/>
              <a:cs typeface="Verdana" panose="020B0604030504040204" pitchFamily="34" charset="0"/>
            </a:endParaRPr>
          </a:p>
        </p:txBody>
      </p:sp>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Textfeld 5"/>
          <p:cNvSpPr txBox="1"/>
          <p:nvPr/>
        </p:nvSpPr>
        <p:spPr>
          <a:xfrm>
            <a:off x="-85300" y="2932929"/>
            <a:ext cx="6900262" cy="2282878"/>
          </a:xfrm>
          <a:prstGeom prst="rect">
            <a:avLst/>
          </a:prstGeom>
          <a:gradFill flip="none" rotWithShape="1">
            <a:gsLst>
              <a:gs pos="0">
                <a:srgbClr val="ECB679"/>
              </a:gs>
              <a:gs pos="29000">
                <a:srgbClr val="D4AD7D"/>
              </a:gs>
              <a:gs pos="77000">
                <a:srgbClr val="CB9977"/>
              </a:gs>
              <a:gs pos="49000">
                <a:srgbClr val="DBA464"/>
              </a:gs>
            </a:gsLst>
            <a:lin ang="2700000" scaled="1"/>
            <a:tileRect/>
          </a:gradFill>
          <a:effectLst>
            <a:outerShdw blurRad="50800" dist="38100" dir="16200000" rotWithShape="0">
              <a:prstClr val="black">
                <a:alpha val="40000"/>
              </a:prstClr>
            </a:outerShdw>
            <a:softEdge rad="50800"/>
          </a:effectLst>
        </p:spPr>
        <p:txBody>
          <a:bodyPr wrap="square" lIns="396000" tIns="216000" rIns="144000" bIns="216000" numCol="2" rtlCol="0" anchor="ctr" anchorCtr="0">
            <a:spAutoFit/>
          </a:bodyPr>
          <a:lstStyle/>
          <a:p>
            <a:pPr marL="171450" indent="-171450">
              <a:lnSpc>
                <a:spcPct val="200000"/>
              </a:lnSpc>
              <a:buFontTx/>
              <a:buChar char="-"/>
            </a:pPr>
            <a:r>
              <a:rPr lang="de-DE" sz="1200" dirty="0">
                <a:latin typeface="Lucida Sans" panose="020B0602030504020204" pitchFamily="34" charset="0"/>
                <a:ea typeface="Verdana" panose="020B0604030504040204" pitchFamily="34" charset="0"/>
                <a:cs typeface="Verdana" panose="020B0604030504040204" pitchFamily="34" charset="0"/>
              </a:rPr>
              <a:t>Häufige Dürren </a:t>
            </a:r>
          </a:p>
          <a:p>
            <a:pPr marL="171450" indent="-171450">
              <a:lnSpc>
                <a:spcPct val="200000"/>
              </a:lnSpc>
              <a:buFontTx/>
              <a:buChar char="-"/>
            </a:pPr>
            <a:r>
              <a:rPr lang="de-DE" sz="1200" dirty="0">
                <a:latin typeface="Lucida Sans" panose="020B0602030504020204" pitchFamily="34" charset="0"/>
                <a:ea typeface="Verdana" panose="020B0604030504040204" pitchFamily="34" charset="0"/>
                <a:cs typeface="Verdana" panose="020B0604030504040204" pitchFamily="34" charset="0"/>
              </a:rPr>
              <a:t>Häufige Überschwemmungen</a:t>
            </a:r>
          </a:p>
          <a:p>
            <a:pPr marL="171450" indent="-171450">
              <a:lnSpc>
                <a:spcPct val="200000"/>
              </a:lnSpc>
              <a:buFontTx/>
              <a:buChar char="-"/>
            </a:pPr>
            <a:r>
              <a:rPr lang="de-DE" sz="1200" dirty="0">
                <a:latin typeface="Lucida Sans" panose="020B0602030504020204" pitchFamily="34" charset="0"/>
                <a:ea typeface="Verdana" panose="020B0604030504040204" pitchFamily="34" charset="0"/>
                <a:cs typeface="Verdana" panose="020B0604030504040204" pitchFamily="34" charset="0"/>
              </a:rPr>
              <a:t>Gewaltsame Auseinandersetzungen</a:t>
            </a:r>
          </a:p>
          <a:p>
            <a:pPr>
              <a:lnSpc>
                <a:spcPct val="200000"/>
              </a:lnSpc>
            </a:pPr>
            <a:endParaRPr lang="de-AT" sz="1200" dirty="0">
              <a:latin typeface="Lucida Sans" panose="020B0602030504020204" pitchFamily="34" charset="0"/>
              <a:ea typeface="Verdana" panose="020B0604030504040204" pitchFamily="34" charset="0"/>
              <a:cs typeface="Verdana" panose="020B0604030504040204" pitchFamily="34" charset="0"/>
            </a:endParaRPr>
          </a:p>
          <a:p>
            <a:pPr>
              <a:lnSpc>
                <a:spcPct val="200000"/>
              </a:lnSpc>
            </a:pPr>
            <a:endParaRPr lang="de-DE" sz="1200" dirty="0">
              <a:latin typeface="Lucida Sans" panose="020B0602030504020204" pitchFamily="34" charset="0"/>
              <a:ea typeface="Verdana" panose="020B0604030504040204" pitchFamily="34" charset="0"/>
              <a:cs typeface="Verdana" panose="020B0604030504040204" pitchFamily="34" charset="0"/>
            </a:endParaRPr>
          </a:p>
          <a:p>
            <a:pPr marL="171450" indent="-171450">
              <a:lnSpc>
                <a:spcPct val="200000"/>
              </a:lnSpc>
              <a:buFontTx/>
              <a:buChar char="-"/>
            </a:pPr>
            <a:r>
              <a:rPr lang="de-DE" sz="1200" dirty="0">
                <a:latin typeface="Lucida Sans" panose="020B0602030504020204" pitchFamily="34" charset="0"/>
                <a:ea typeface="Verdana" panose="020B0604030504040204" pitchFamily="34" charset="0"/>
                <a:cs typeface="Verdana" panose="020B0604030504040204" pitchFamily="34" charset="0"/>
              </a:rPr>
              <a:t>Krankheiten</a:t>
            </a:r>
          </a:p>
          <a:p>
            <a:pPr marL="171450" indent="-171450">
              <a:lnSpc>
                <a:spcPct val="200000"/>
              </a:lnSpc>
              <a:buFontTx/>
              <a:buChar char="-"/>
            </a:pPr>
            <a:r>
              <a:rPr lang="de-DE" sz="1200" dirty="0">
                <a:latin typeface="Lucida Sans" panose="020B0602030504020204" pitchFamily="34" charset="0"/>
                <a:ea typeface="Verdana" panose="020B0604030504040204" pitchFamily="34" charset="0"/>
                <a:cs typeface="Verdana" panose="020B0604030504040204" pitchFamily="34" charset="0"/>
              </a:rPr>
              <a:t>Ausgelaugte Böden</a:t>
            </a:r>
          </a:p>
          <a:p>
            <a:pPr marL="171450" indent="-171450">
              <a:lnSpc>
                <a:spcPct val="200000"/>
              </a:lnSpc>
              <a:buFontTx/>
              <a:buChar char="-"/>
            </a:pPr>
            <a:r>
              <a:rPr lang="de-DE" sz="1200" dirty="0">
                <a:latin typeface="Lucida Sans" panose="020B0602030504020204" pitchFamily="34" charset="0"/>
                <a:ea typeface="Verdana" panose="020B0604030504040204" pitchFamily="34" charset="0"/>
                <a:cs typeface="Verdana" panose="020B0604030504040204" pitchFamily="34" charset="0"/>
              </a:rPr>
              <a:t>Heuschreckenplagen (zuletzt 2020)</a:t>
            </a:r>
          </a:p>
          <a:p>
            <a:pPr marL="171450" indent="-171450">
              <a:lnSpc>
                <a:spcPts val="1700"/>
              </a:lnSpc>
              <a:buFontTx/>
              <a:buChar char="-"/>
            </a:pPr>
            <a:endParaRPr lang="de-DE" sz="1200" dirty="0">
              <a:latin typeface="Lucida Sans" panose="020B0602030504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0580126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euschrecke, Insekt, Schädlingsbekämpfung, Angrif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60387"/>
            <a:ext cx="6719888" cy="4479926"/>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7" name="Textfeld 6"/>
          <p:cNvSpPr txBox="1"/>
          <p:nvPr/>
        </p:nvSpPr>
        <p:spPr>
          <a:xfrm>
            <a:off x="376417" y="-118859"/>
            <a:ext cx="5887670" cy="805551"/>
          </a:xfrm>
          <a:prstGeom prst="rect">
            <a:avLst/>
          </a:prstGeom>
          <a:noFill/>
          <a:effectLst>
            <a:softEdge rad="50800"/>
          </a:effectLst>
        </p:spPr>
        <p:txBody>
          <a:bodyPr wrap="square" lIns="144000" tIns="216000" rIns="144000" bIns="216000" rtlCol="0" anchor="ctr" anchorCtr="0">
            <a:spAutoFit/>
          </a:bodyPr>
          <a:lstStyle/>
          <a:p>
            <a:r>
              <a:rPr lang="de-AT" sz="2400" dirty="0">
                <a:latin typeface="Lucida Sans" panose="020B0602030504020204" pitchFamily="34" charset="0"/>
                <a:ea typeface="Verdana" panose="020B0604030504040204" pitchFamily="34" charset="0"/>
                <a:cs typeface="Verdana" panose="020B0604030504040204" pitchFamily="34" charset="0"/>
              </a:rPr>
              <a:t>Heuschreckenplage 2020</a:t>
            </a:r>
            <a:endParaRPr lang="de-DE" sz="1200" dirty="0">
              <a:latin typeface="Lucida Sans" panose="020B0602030504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21034234"/>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Nairobi, Kenia, Straßen, Matatu, Städtischen, Stad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508" y="0"/>
            <a:ext cx="6786397" cy="5040314"/>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5" name="Rechtwinkliges Dreieck 4"/>
          <p:cNvSpPr/>
          <p:nvPr/>
        </p:nvSpPr>
        <p:spPr>
          <a:xfrm rot="5400000">
            <a:off x="123156" y="-189665"/>
            <a:ext cx="4138866" cy="451819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152335" y="0"/>
            <a:ext cx="3820068" cy="2706071"/>
          </a:xfrm>
          <a:prstGeom prst="rect">
            <a:avLst/>
          </a:prstGeom>
          <a:noFill/>
          <a:effectLst>
            <a:softEdge rad="50800"/>
          </a:effectLst>
        </p:spPr>
        <p:txBody>
          <a:bodyPr wrap="square" lIns="144000" tIns="216000" rIns="144000" bIns="216000" rtlCol="0" anchor="ctr" anchorCtr="0">
            <a:spAutoFit/>
          </a:bodyPr>
          <a:lstStyle/>
          <a:p>
            <a:pPr>
              <a:lnSpc>
                <a:spcPts val="1700"/>
              </a:lnSpc>
            </a:pPr>
            <a:r>
              <a:rPr lang="de-AT" sz="2400" i="1" dirty="0">
                <a:latin typeface="Lucida Sans" panose="020B0602030504020204" pitchFamily="34" charset="0"/>
                <a:ea typeface="Verdana" panose="020B0604030504040204" pitchFamily="34" charset="0"/>
                <a:cs typeface="Verdana" panose="020B0604030504040204" pitchFamily="34" charset="0"/>
              </a:rPr>
              <a:t>	Kenia</a:t>
            </a:r>
            <a:r>
              <a:rPr lang="de-AT" sz="2400" dirty="0">
                <a:latin typeface="Lucida Sans" panose="020B0602030504020204" pitchFamily="34" charset="0"/>
                <a:ea typeface="Verdana" panose="020B0604030504040204" pitchFamily="34" charset="0"/>
                <a:cs typeface="Verdana" panose="020B0604030504040204" pitchFamily="34" charset="0"/>
              </a:rPr>
              <a:t> und Soziales</a:t>
            </a:r>
          </a:p>
          <a:p>
            <a:pPr>
              <a:lnSpc>
                <a:spcPts val="1700"/>
              </a:lnSpc>
            </a:pPr>
            <a:endParaRPr lang="de-AT" sz="1200" dirty="0">
              <a:latin typeface="Lucida Sans" panose="020B0602030504020204" pitchFamily="34" charset="0"/>
              <a:ea typeface="Verdana" panose="020B0604030504040204" pitchFamily="34" charset="0"/>
              <a:cs typeface="Verdana" panose="020B0604030504040204" pitchFamily="34" charset="0"/>
            </a:endParaRPr>
          </a:p>
          <a:p>
            <a:pPr marL="171450" indent="-108000">
              <a:lnSpc>
                <a:spcPts val="1700"/>
              </a:lnSpc>
              <a:spcAft>
                <a:spcPts val="600"/>
              </a:spcAft>
              <a:buFontTx/>
              <a:buChar char="-"/>
            </a:pPr>
            <a:r>
              <a:rPr lang="de-AT" sz="1200" dirty="0">
                <a:latin typeface="Lucida Sans" panose="020B0602030504020204" pitchFamily="34" charset="0"/>
                <a:ea typeface="Verdana" panose="020B0604030504040204" pitchFamily="34" charset="0"/>
                <a:cs typeface="Verdana" panose="020B0604030504040204" pitchFamily="34" charset="0"/>
              </a:rPr>
              <a:t>Urbanisierungsgrad rund 30%</a:t>
            </a:r>
          </a:p>
          <a:p>
            <a:pPr marL="171450" indent="-108000">
              <a:lnSpc>
                <a:spcPts val="1700"/>
              </a:lnSpc>
              <a:spcAft>
                <a:spcPts val="600"/>
              </a:spcAft>
              <a:buFontTx/>
              <a:buChar char="-"/>
            </a:pPr>
            <a:r>
              <a:rPr lang="de-AT" sz="1200" dirty="0" err="1">
                <a:latin typeface="Lucida Sans" panose="020B0602030504020204" pitchFamily="34" charset="0"/>
                <a:ea typeface="Verdana" panose="020B0604030504040204" pitchFamily="34" charset="0"/>
                <a:cs typeface="Verdana" panose="020B0604030504040204" pitchFamily="34" charset="0"/>
              </a:rPr>
              <a:t>Dadaad</a:t>
            </a:r>
            <a:r>
              <a:rPr lang="de-AT" sz="1200" dirty="0">
                <a:latin typeface="Lucida Sans" panose="020B0602030504020204" pitchFamily="34" charset="0"/>
                <a:ea typeface="Verdana" panose="020B0604030504040204" pitchFamily="34" charset="0"/>
                <a:cs typeface="Verdana" panose="020B0604030504040204" pitchFamily="34" charset="0"/>
              </a:rPr>
              <a:t> ist das weltweit größte </a:t>
            </a:r>
            <a:br>
              <a:rPr lang="de-AT" sz="1200" dirty="0">
                <a:latin typeface="Lucida Sans" panose="020B0602030504020204" pitchFamily="34" charset="0"/>
                <a:ea typeface="Verdana" panose="020B0604030504040204" pitchFamily="34" charset="0"/>
                <a:cs typeface="Verdana" panose="020B0604030504040204" pitchFamily="34" charset="0"/>
              </a:rPr>
            </a:br>
            <a:r>
              <a:rPr lang="de-AT" sz="1200" dirty="0">
                <a:latin typeface="Lucida Sans" panose="020B0602030504020204" pitchFamily="34" charset="0"/>
                <a:ea typeface="Verdana" panose="020B0604030504040204" pitchFamily="34" charset="0"/>
                <a:cs typeface="Verdana" panose="020B0604030504040204" pitchFamily="34" charset="0"/>
              </a:rPr>
              <a:t>Flüchtlingslager</a:t>
            </a:r>
          </a:p>
          <a:p>
            <a:pPr marL="171450" indent="-108000">
              <a:lnSpc>
                <a:spcPts val="1700"/>
              </a:lnSpc>
              <a:spcAft>
                <a:spcPts val="600"/>
              </a:spcAft>
              <a:buFontTx/>
              <a:buChar char="-"/>
            </a:pPr>
            <a:r>
              <a:rPr lang="de-AT" sz="1200" dirty="0">
                <a:latin typeface="Lucida Sans" panose="020B0602030504020204" pitchFamily="34" charset="0"/>
                <a:ea typeface="Verdana" panose="020B0604030504040204" pitchFamily="34" charset="0"/>
                <a:cs typeface="Verdana" panose="020B0604030504040204" pitchFamily="34" charset="0"/>
              </a:rPr>
              <a:t>Viele informelle Siedlungen </a:t>
            </a:r>
            <a:br>
              <a:rPr lang="de-AT" sz="1200" dirty="0">
                <a:latin typeface="Lucida Sans" panose="020B0602030504020204" pitchFamily="34" charset="0"/>
                <a:ea typeface="Verdana" panose="020B0604030504040204" pitchFamily="34" charset="0"/>
                <a:cs typeface="Verdana" panose="020B0604030504040204" pitchFamily="34" charset="0"/>
              </a:rPr>
            </a:br>
            <a:r>
              <a:rPr lang="de-AT" sz="1200" dirty="0">
                <a:latin typeface="Lucida Sans" panose="020B0602030504020204" pitchFamily="34" charset="0"/>
                <a:ea typeface="Verdana" panose="020B0604030504040204" pitchFamily="34" charset="0"/>
                <a:cs typeface="Verdana" panose="020B0604030504040204" pitchFamily="34" charset="0"/>
              </a:rPr>
              <a:t>und Slums</a:t>
            </a:r>
          </a:p>
          <a:p>
            <a:pPr marL="171450" indent="-108000">
              <a:lnSpc>
                <a:spcPts val="1700"/>
              </a:lnSpc>
              <a:spcAft>
                <a:spcPts val="600"/>
              </a:spcAft>
              <a:buFontTx/>
              <a:buChar char="-"/>
            </a:pPr>
            <a:r>
              <a:rPr lang="de-AT" sz="1200" dirty="0">
                <a:latin typeface="Lucida Sans" panose="020B0602030504020204" pitchFamily="34" charset="0"/>
                <a:ea typeface="Verdana" panose="020B0604030504040204" pitchFamily="34" charset="0"/>
                <a:cs typeface="Verdana" panose="020B0604030504040204" pitchFamily="34" charset="0"/>
              </a:rPr>
              <a:t>Große ethnische Vielfalt</a:t>
            </a:r>
          </a:p>
          <a:p>
            <a:pPr marL="171450" indent="-108000">
              <a:lnSpc>
                <a:spcPts val="1700"/>
              </a:lnSpc>
              <a:spcAft>
                <a:spcPts val="600"/>
              </a:spcAft>
              <a:buFontTx/>
              <a:buChar char="-"/>
            </a:pPr>
            <a:r>
              <a:rPr lang="de-AT" sz="1200" dirty="0">
                <a:latin typeface="Lucida Sans" panose="020B0602030504020204" pitchFamily="34" charset="0"/>
                <a:ea typeface="Verdana" panose="020B0604030504040204" pitchFamily="34" charset="0"/>
                <a:cs typeface="Verdana" panose="020B0604030504040204" pitchFamily="34" charset="0"/>
              </a:rPr>
              <a:t>Soziale Ungleichheit</a:t>
            </a:r>
          </a:p>
        </p:txBody>
      </p:sp>
    </p:spTree>
    <p:extLst>
      <p:ext uri="{BB962C8B-B14F-4D97-AF65-F5344CB8AC3E}">
        <p14:creationId xmlns:p14="http://schemas.microsoft.com/office/powerpoint/2010/main" val="194954745"/>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ebäude, Afrika, Architektur, Stadt, Reisen, Ken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0337" y="448358"/>
            <a:ext cx="5606716" cy="3737812"/>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Rechtwinkliges Dreieck 5"/>
          <p:cNvSpPr/>
          <p:nvPr/>
        </p:nvSpPr>
        <p:spPr>
          <a:xfrm>
            <a:off x="0" y="1821116"/>
            <a:ext cx="2489627" cy="31071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136357" y="3374699"/>
            <a:ext cx="1621331" cy="800219"/>
          </a:xfrm>
          <a:prstGeom prst="rect">
            <a:avLst/>
          </a:prstGeom>
          <a:noFill/>
        </p:spPr>
        <p:txBody>
          <a:bodyPr wrap="square" rtlCol="0">
            <a:spAutoFit/>
          </a:bodyPr>
          <a:lstStyle/>
          <a:p>
            <a:r>
              <a:rPr lang="de-AT" sz="2800" i="1" dirty="0">
                <a:latin typeface="Lucida Sans" panose="020B0602030504020204" pitchFamily="34" charset="0"/>
                <a:ea typeface="Verdana" panose="020B0604030504040204" pitchFamily="34" charset="0"/>
                <a:cs typeface="Verdana" panose="020B0604030504040204" pitchFamily="34" charset="0"/>
              </a:rPr>
              <a:t>Kenia</a:t>
            </a:r>
          </a:p>
          <a:p>
            <a:r>
              <a:rPr lang="de-AT" dirty="0">
                <a:latin typeface="Lucida Sans" panose="020B0602030504020204" pitchFamily="34" charset="0"/>
                <a:ea typeface="Verdana" panose="020B0604030504040204" pitchFamily="34" charset="0"/>
                <a:cs typeface="Verdana" panose="020B0604030504040204" pitchFamily="34" charset="0"/>
              </a:rPr>
              <a:t>	Nairobi</a:t>
            </a:r>
            <a:endParaRPr lang="de-DE" dirty="0">
              <a:latin typeface="Lucida Sans" panose="020B0602030504020204" pitchFamily="34" charset="0"/>
              <a:ea typeface="Verdana" panose="020B0604030504040204" pitchFamily="34" charset="0"/>
              <a:cs typeface="Verdana" panose="020B0604030504040204" pitchFamily="34" charset="0"/>
            </a:endParaRPr>
          </a:p>
        </p:txBody>
      </p:sp>
      <p:sp>
        <p:nvSpPr>
          <p:cNvPr id="8" name="Textfeld 7"/>
          <p:cNvSpPr txBox="1"/>
          <p:nvPr/>
        </p:nvSpPr>
        <p:spPr>
          <a:xfrm>
            <a:off x="537410" y="4287425"/>
            <a:ext cx="4267199" cy="528350"/>
          </a:xfrm>
          <a:prstGeom prst="rect">
            <a:avLst/>
          </a:prstGeom>
          <a:noFill/>
        </p:spPr>
        <p:txBody>
          <a:bodyPr wrap="square" rtlCol="0">
            <a:spAutoFit/>
          </a:bodyPr>
          <a:lstStyle/>
          <a:p>
            <a:pPr>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 In der Hauptstadt leben rund 4,4 Mio. Menschen</a:t>
            </a:r>
          </a:p>
          <a:p>
            <a:pPr>
              <a:lnSpc>
                <a:spcPts val="1700"/>
              </a:lnSpc>
            </a:pPr>
            <a:r>
              <a:rPr lang="de-AT" sz="1200" dirty="0">
                <a:latin typeface="Lucida Sans" panose="020B0602030504020204" pitchFamily="34" charset="0"/>
                <a:ea typeface="Verdana" panose="020B0604030504040204" pitchFamily="34" charset="0"/>
                <a:cs typeface="Verdana" panose="020B0604030504040204" pitchFamily="34" charset="0"/>
              </a:rPr>
              <a:t>- Etwa 60% davon leben in Slums</a:t>
            </a:r>
          </a:p>
        </p:txBody>
      </p:sp>
      <p:pic>
        <p:nvPicPr>
          <p:cNvPr id="9" name="Picture 6" descr="Flagge, Banner, Nation, Wappen, Land, Nationale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24124" y="4311079"/>
            <a:ext cx="672929" cy="504696"/>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02231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2152</Words>
  <Application>Microsoft Macintosh PowerPoint</Application>
  <PresentationFormat>Benutzerdefiniert</PresentationFormat>
  <Paragraphs>147</Paragraphs>
  <Slides>16</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Calibri Light</vt:lpstr>
      <vt:lpstr>Lucida Sans</vt:lpstr>
      <vt:lpstr>Verdana</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Dioezese Linz</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Ruth Lummerstorfer</dc:creator>
  <cp:lastModifiedBy>Regina Dvorak</cp:lastModifiedBy>
  <cp:revision>335</cp:revision>
  <cp:lastPrinted>2020-10-09T11:11:39Z</cp:lastPrinted>
  <dcterms:created xsi:type="dcterms:W3CDTF">2017-08-31T07:13:02Z</dcterms:created>
  <dcterms:modified xsi:type="dcterms:W3CDTF">2020-10-09T11:11:43Z</dcterms:modified>
</cp:coreProperties>
</file>